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6" r:id="rId4"/>
  </p:sldMasterIdLst>
  <p:notesMasterIdLst>
    <p:notesMasterId r:id="rId57"/>
  </p:notesMasterIdLst>
  <p:handoutMasterIdLst>
    <p:handoutMasterId r:id="rId58"/>
  </p:handoutMasterIdLst>
  <p:sldIdLst>
    <p:sldId id="810" r:id="rId5"/>
    <p:sldId id="812" r:id="rId6"/>
    <p:sldId id="813" r:id="rId7"/>
    <p:sldId id="814" r:id="rId8"/>
    <p:sldId id="817" r:id="rId9"/>
    <p:sldId id="801" r:id="rId10"/>
    <p:sldId id="784" r:id="rId11"/>
    <p:sldId id="785" r:id="rId12"/>
    <p:sldId id="807" r:id="rId13"/>
    <p:sldId id="786" r:id="rId14"/>
    <p:sldId id="787" r:id="rId15"/>
    <p:sldId id="808" r:id="rId16"/>
    <p:sldId id="788" r:id="rId17"/>
    <p:sldId id="790" r:id="rId18"/>
    <p:sldId id="791" r:id="rId19"/>
    <p:sldId id="714" r:id="rId20"/>
    <p:sldId id="713" r:id="rId21"/>
    <p:sldId id="715" r:id="rId22"/>
    <p:sldId id="716" r:id="rId23"/>
    <p:sldId id="765" r:id="rId24"/>
    <p:sldId id="798" r:id="rId25"/>
    <p:sldId id="799" r:id="rId26"/>
    <p:sldId id="759" r:id="rId27"/>
    <p:sldId id="761" r:id="rId28"/>
    <p:sldId id="809" r:id="rId29"/>
    <p:sldId id="762" r:id="rId30"/>
    <p:sldId id="766" r:id="rId31"/>
    <p:sldId id="767" r:id="rId32"/>
    <p:sldId id="768" r:id="rId33"/>
    <p:sldId id="793" r:id="rId34"/>
    <p:sldId id="769" r:id="rId35"/>
    <p:sldId id="770" r:id="rId36"/>
    <p:sldId id="771" r:id="rId37"/>
    <p:sldId id="772" r:id="rId38"/>
    <p:sldId id="773" r:id="rId39"/>
    <p:sldId id="774" r:id="rId40"/>
    <p:sldId id="731" r:id="rId41"/>
    <p:sldId id="735" r:id="rId42"/>
    <p:sldId id="800" r:id="rId43"/>
    <p:sldId id="732" r:id="rId44"/>
    <p:sldId id="795" r:id="rId45"/>
    <p:sldId id="756" r:id="rId46"/>
    <p:sldId id="757" r:id="rId47"/>
    <p:sldId id="794" r:id="rId48"/>
    <p:sldId id="779" r:id="rId49"/>
    <p:sldId id="803" r:id="rId50"/>
    <p:sldId id="781" r:id="rId51"/>
    <p:sldId id="802" r:id="rId52"/>
    <p:sldId id="804" r:id="rId53"/>
    <p:sldId id="805" r:id="rId54"/>
    <p:sldId id="806" r:id="rId55"/>
    <p:sldId id="815" r:id="rId56"/>
  </p:sldIdLst>
  <p:sldSz cx="9144000" cy="6858000" type="screen4x3"/>
  <p:notesSz cx="7315200" cy="9601200"/>
  <p:custDataLst>
    <p:tags r:id="rId59"/>
  </p:custDataLst>
  <p:defaultTextStyle>
    <a:defPPr>
      <a:defRPr lang="en-US"/>
    </a:defPPr>
    <a:lvl1pPr algn="l" rtl="0" fontAlgn="base">
      <a:spcBef>
        <a:spcPct val="0"/>
      </a:spcBef>
      <a:spcAft>
        <a:spcPct val="0"/>
      </a:spcAft>
      <a:defRPr sz="1000" kern="1200">
        <a:solidFill>
          <a:schemeClr val="bg1"/>
        </a:solidFill>
        <a:latin typeface="Arial" charset="0"/>
        <a:ea typeface="+mn-ea"/>
        <a:cs typeface="+mn-cs"/>
      </a:defRPr>
    </a:lvl1pPr>
    <a:lvl2pPr marL="457200" algn="l" rtl="0" fontAlgn="base">
      <a:spcBef>
        <a:spcPct val="0"/>
      </a:spcBef>
      <a:spcAft>
        <a:spcPct val="0"/>
      </a:spcAft>
      <a:defRPr sz="1000" kern="1200">
        <a:solidFill>
          <a:schemeClr val="bg1"/>
        </a:solidFill>
        <a:latin typeface="Arial" charset="0"/>
        <a:ea typeface="+mn-ea"/>
        <a:cs typeface="+mn-cs"/>
      </a:defRPr>
    </a:lvl2pPr>
    <a:lvl3pPr marL="914400" algn="l" rtl="0" fontAlgn="base">
      <a:spcBef>
        <a:spcPct val="0"/>
      </a:spcBef>
      <a:spcAft>
        <a:spcPct val="0"/>
      </a:spcAft>
      <a:defRPr sz="1000" kern="1200">
        <a:solidFill>
          <a:schemeClr val="bg1"/>
        </a:solidFill>
        <a:latin typeface="Arial" charset="0"/>
        <a:ea typeface="+mn-ea"/>
        <a:cs typeface="+mn-cs"/>
      </a:defRPr>
    </a:lvl3pPr>
    <a:lvl4pPr marL="1371600" algn="l" rtl="0" fontAlgn="base">
      <a:spcBef>
        <a:spcPct val="0"/>
      </a:spcBef>
      <a:spcAft>
        <a:spcPct val="0"/>
      </a:spcAft>
      <a:defRPr sz="1000" kern="1200">
        <a:solidFill>
          <a:schemeClr val="bg1"/>
        </a:solidFill>
        <a:latin typeface="Arial" charset="0"/>
        <a:ea typeface="+mn-ea"/>
        <a:cs typeface="+mn-cs"/>
      </a:defRPr>
    </a:lvl4pPr>
    <a:lvl5pPr marL="1828800" algn="l" rtl="0" fontAlgn="base">
      <a:spcBef>
        <a:spcPct val="0"/>
      </a:spcBef>
      <a:spcAft>
        <a:spcPct val="0"/>
      </a:spcAft>
      <a:defRPr sz="1000" kern="1200">
        <a:solidFill>
          <a:schemeClr val="bg1"/>
        </a:solidFill>
        <a:latin typeface="Arial" charset="0"/>
        <a:ea typeface="+mn-ea"/>
        <a:cs typeface="+mn-cs"/>
      </a:defRPr>
    </a:lvl5pPr>
    <a:lvl6pPr marL="2286000" algn="l" defTabSz="914400" rtl="0" eaLnBrk="1" latinLnBrk="0" hangingPunct="1">
      <a:defRPr sz="1000" kern="1200">
        <a:solidFill>
          <a:schemeClr val="bg1"/>
        </a:solidFill>
        <a:latin typeface="Arial" charset="0"/>
        <a:ea typeface="+mn-ea"/>
        <a:cs typeface="+mn-cs"/>
      </a:defRPr>
    </a:lvl6pPr>
    <a:lvl7pPr marL="2743200" algn="l" defTabSz="914400" rtl="0" eaLnBrk="1" latinLnBrk="0" hangingPunct="1">
      <a:defRPr sz="1000" kern="1200">
        <a:solidFill>
          <a:schemeClr val="bg1"/>
        </a:solidFill>
        <a:latin typeface="Arial" charset="0"/>
        <a:ea typeface="+mn-ea"/>
        <a:cs typeface="+mn-cs"/>
      </a:defRPr>
    </a:lvl7pPr>
    <a:lvl8pPr marL="3200400" algn="l" defTabSz="914400" rtl="0" eaLnBrk="1" latinLnBrk="0" hangingPunct="1">
      <a:defRPr sz="1000" kern="1200">
        <a:solidFill>
          <a:schemeClr val="bg1"/>
        </a:solidFill>
        <a:latin typeface="Arial" charset="0"/>
        <a:ea typeface="+mn-ea"/>
        <a:cs typeface="+mn-cs"/>
      </a:defRPr>
    </a:lvl8pPr>
    <a:lvl9pPr marL="3657600" algn="l" defTabSz="914400" rtl="0" eaLnBrk="1" latinLnBrk="0" hangingPunct="1">
      <a:defRPr sz="1000" kern="1200">
        <a:solidFill>
          <a:schemeClr val="bg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5AAACE"/>
    <a:srgbClr val="FF00FF"/>
    <a:srgbClr val="FFFF00"/>
    <a:srgbClr val="66FFFF"/>
    <a:srgbClr val="99FF33"/>
    <a:srgbClr val="0066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796" autoAdjust="0"/>
    <p:restoredTop sz="85352" autoAdjust="0"/>
  </p:normalViewPr>
  <p:slideViewPr>
    <p:cSldViewPr snapToGrid="0">
      <p:cViewPr varScale="1">
        <p:scale>
          <a:sx n="44" d="100"/>
          <a:sy n="44" d="100"/>
        </p:scale>
        <p:origin x="-1522" y="-67"/>
      </p:cViewPr>
      <p:guideLst>
        <p:guide orient="horz" pos="4013"/>
        <p:guide orient="horz" pos="4148"/>
        <p:guide orient="horz" pos="1202"/>
        <p:guide orient="horz" pos="208"/>
        <p:guide orient="horz" pos="404"/>
        <p:guide pos="241"/>
        <p:guide pos="5578"/>
        <p:guide pos="307"/>
        <p:guide pos="2880"/>
        <p:guide pos="3026"/>
      </p:guideLst>
    </p:cSldViewPr>
  </p:slideViewPr>
  <p:outlineViewPr>
    <p:cViewPr>
      <p:scale>
        <a:sx n="33" d="100"/>
        <a:sy n="33" d="100"/>
      </p:scale>
      <p:origin x="0" y="12018"/>
    </p:cViewPr>
  </p:outlineViewPr>
  <p:notesTextViewPr>
    <p:cViewPr>
      <p:scale>
        <a:sx n="100" d="100"/>
        <a:sy n="100" d="100"/>
      </p:scale>
      <p:origin x="0" y="0"/>
    </p:cViewPr>
  </p:notesTextViewPr>
  <p:sorterViewPr>
    <p:cViewPr>
      <p:scale>
        <a:sx n="75" d="100"/>
        <a:sy n="75" d="100"/>
      </p:scale>
      <p:origin x="0" y="3636"/>
    </p:cViewPr>
  </p:sorterViewPr>
  <p:notesViewPr>
    <p:cSldViewPr snapToGrid="0">
      <p:cViewPr>
        <p:scale>
          <a:sx n="100" d="100"/>
          <a:sy n="100" d="100"/>
        </p:scale>
        <p:origin x="-1392" y="-72"/>
      </p:cViewPr>
      <p:guideLst>
        <p:guide orient="horz" pos="2905"/>
        <p:guide orient="horz" pos="5446"/>
        <p:guide orient="horz" pos="5289"/>
        <p:guide orient="horz" pos="5388"/>
        <p:guide pos="67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1122"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lvl1pPr>
              <a:defRPr sz="1300">
                <a:solidFill>
                  <a:schemeClr val="tx1"/>
                </a:solidFill>
                <a:latin typeface="Arial" charset="0"/>
              </a:defRPr>
            </a:lvl1pPr>
          </a:lstStyle>
          <a:p>
            <a:pPr>
              <a:defRPr/>
            </a:pPr>
            <a:endParaRPr lang="en-US"/>
          </a:p>
        </p:txBody>
      </p:sp>
      <p:sp>
        <p:nvSpPr>
          <p:cNvPr id="261123" name="Rectangle 3"/>
          <p:cNvSpPr>
            <a:spLocks noGrp="1" noChangeArrowheads="1"/>
          </p:cNvSpPr>
          <p:nvPr>
            <p:ph type="dt" sz="quarter" idx="1"/>
          </p:nvPr>
        </p:nvSpPr>
        <p:spPr bwMode="auto">
          <a:xfrm>
            <a:off x="4143375" y="0"/>
            <a:ext cx="3170238" cy="479425"/>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lvl1pPr algn="r">
              <a:defRPr sz="1300">
                <a:solidFill>
                  <a:schemeClr val="tx1"/>
                </a:solidFill>
                <a:latin typeface="Arial" charset="0"/>
              </a:defRPr>
            </a:lvl1pPr>
          </a:lstStyle>
          <a:p>
            <a:pPr>
              <a:defRPr/>
            </a:pPr>
            <a:endParaRPr lang="en-US"/>
          </a:p>
        </p:txBody>
      </p:sp>
      <p:sp>
        <p:nvSpPr>
          <p:cNvPr id="261124" name="Rectangle 4"/>
          <p:cNvSpPr>
            <a:spLocks noGrp="1" noChangeArrowheads="1"/>
          </p:cNvSpPr>
          <p:nvPr>
            <p:ph type="ftr" sz="quarter" idx="2"/>
          </p:nvPr>
        </p:nvSpPr>
        <p:spPr bwMode="auto">
          <a:xfrm>
            <a:off x="0" y="9118600"/>
            <a:ext cx="3170238" cy="481013"/>
          </a:xfrm>
          <a:prstGeom prst="rect">
            <a:avLst/>
          </a:prstGeom>
          <a:noFill/>
          <a:ln w="9525">
            <a:noFill/>
            <a:miter lim="800000"/>
            <a:headEnd/>
            <a:tailEnd/>
          </a:ln>
          <a:effectLst/>
        </p:spPr>
        <p:txBody>
          <a:bodyPr vert="horz" wrap="square" lIns="95747" tIns="47873" rIns="95747" bIns="47873" numCol="1" anchor="b" anchorCtr="0" compatLnSpc="1">
            <a:prstTxWarp prst="textNoShape">
              <a:avLst/>
            </a:prstTxWarp>
          </a:bodyPr>
          <a:lstStyle>
            <a:lvl1pPr>
              <a:defRPr sz="1300">
                <a:solidFill>
                  <a:schemeClr val="tx1"/>
                </a:solidFill>
                <a:latin typeface="Arial" charset="0"/>
              </a:defRPr>
            </a:lvl1pPr>
          </a:lstStyle>
          <a:p>
            <a:pPr>
              <a:defRPr/>
            </a:pPr>
            <a:endParaRPr lang="en-US"/>
          </a:p>
        </p:txBody>
      </p:sp>
      <p:sp>
        <p:nvSpPr>
          <p:cNvPr id="261125" name="Rectangle 5"/>
          <p:cNvSpPr>
            <a:spLocks noGrp="1" noChangeArrowheads="1"/>
          </p:cNvSpPr>
          <p:nvPr>
            <p:ph type="sldNum" sz="quarter" idx="3"/>
          </p:nvPr>
        </p:nvSpPr>
        <p:spPr bwMode="auto">
          <a:xfrm>
            <a:off x="4143375" y="9118600"/>
            <a:ext cx="3170238" cy="481013"/>
          </a:xfrm>
          <a:prstGeom prst="rect">
            <a:avLst/>
          </a:prstGeom>
          <a:noFill/>
          <a:ln w="9525">
            <a:noFill/>
            <a:miter lim="800000"/>
            <a:headEnd/>
            <a:tailEnd/>
          </a:ln>
          <a:effectLst/>
        </p:spPr>
        <p:txBody>
          <a:bodyPr vert="horz" wrap="square" lIns="95747" tIns="47873" rIns="95747" bIns="47873" numCol="1" anchor="b" anchorCtr="0" compatLnSpc="1">
            <a:prstTxWarp prst="textNoShape">
              <a:avLst/>
            </a:prstTxWarp>
          </a:bodyPr>
          <a:lstStyle>
            <a:lvl1pPr algn="r">
              <a:defRPr sz="1300">
                <a:solidFill>
                  <a:schemeClr val="tx1"/>
                </a:solidFill>
                <a:latin typeface="Arial" charset="0"/>
              </a:defRPr>
            </a:lvl1pPr>
          </a:lstStyle>
          <a:p>
            <a:pPr>
              <a:defRPr/>
            </a:pPr>
            <a:fld id="{7D3CF6C0-996B-4AA5-BA8F-D0378F7BFB7C}" type="slidenum">
              <a:rPr lang="en-US"/>
              <a:pPr>
                <a:defRPr/>
              </a:pPr>
              <a:t>‹#›</a:t>
            </a:fld>
            <a:endParaRPr lang="en-US" dirty="0"/>
          </a:p>
        </p:txBody>
      </p:sp>
    </p:spTree>
    <p:extLst>
      <p:ext uri="{BB962C8B-B14F-4D97-AF65-F5344CB8AC3E}">
        <p14:creationId xmlns:p14="http://schemas.microsoft.com/office/powerpoint/2010/main" val="40264053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7315200" cy="479425"/>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lvl1pPr algn="ctr">
              <a:defRPr sz="1500" b="1" i="1">
                <a:solidFill>
                  <a:schemeClr val="tx1"/>
                </a:solidFill>
                <a:latin typeface="Arial" charset="0"/>
              </a:defRPr>
            </a:lvl1pPr>
          </a:lstStyle>
          <a:p>
            <a:pPr>
              <a:defRPr/>
            </a:pPr>
            <a:r>
              <a:rPr lang="en-US"/>
              <a:t>Recent Developments and Future Directions</a:t>
            </a:r>
          </a:p>
          <a:p>
            <a:pPr>
              <a:defRPr/>
            </a:pPr>
            <a:r>
              <a:rPr lang="en-US"/>
              <a:t> in the Treatment of Pancreatic Cancer</a:t>
            </a:r>
          </a:p>
        </p:txBody>
      </p:sp>
      <p:sp>
        <p:nvSpPr>
          <p:cNvPr id="58371" name="Rectangle 4"/>
          <p:cNvSpPr>
            <a:spLocks noGrp="1" noRot="1" noChangeAspect="1" noChangeArrowheads="1" noTextEdit="1"/>
          </p:cNvSpPr>
          <p:nvPr>
            <p:ph type="sldImg" idx="2"/>
          </p:nvPr>
        </p:nvSpPr>
        <p:spPr bwMode="auto">
          <a:xfrm>
            <a:off x="1257300" y="719138"/>
            <a:ext cx="4802188" cy="3602037"/>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731838" y="4560888"/>
            <a:ext cx="5851525" cy="4321175"/>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1270" name="Rectangle 6"/>
          <p:cNvSpPr>
            <a:spLocks noGrp="1" noChangeArrowheads="1"/>
          </p:cNvSpPr>
          <p:nvPr>
            <p:ph type="ftr" sz="quarter" idx="4"/>
          </p:nvPr>
        </p:nvSpPr>
        <p:spPr bwMode="auto">
          <a:xfrm>
            <a:off x="0" y="9118600"/>
            <a:ext cx="3170238" cy="481013"/>
          </a:xfrm>
          <a:prstGeom prst="rect">
            <a:avLst/>
          </a:prstGeom>
          <a:noFill/>
          <a:ln w="9525">
            <a:noFill/>
            <a:miter lim="800000"/>
            <a:headEnd/>
            <a:tailEnd/>
          </a:ln>
          <a:effectLst/>
        </p:spPr>
        <p:txBody>
          <a:bodyPr vert="horz" wrap="square" lIns="95747" tIns="47873" rIns="95747" bIns="47873" numCol="1" anchor="b" anchorCtr="0" compatLnSpc="1">
            <a:prstTxWarp prst="textNoShape">
              <a:avLst/>
            </a:prstTxWarp>
          </a:bodyPr>
          <a:lstStyle>
            <a:lvl1pPr>
              <a:defRPr sz="1300">
                <a:solidFill>
                  <a:schemeClr val="tx1"/>
                </a:solidFill>
                <a:latin typeface="Arial" charset="0"/>
              </a:defRPr>
            </a:lvl1pPr>
          </a:lstStyle>
          <a:p>
            <a:pPr>
              <a:defRPr/>
            </a:pPr>
            <a:endParaRPr lang="en-US"/>
          </a:p>
        </p:txBody>
      </p:sp>
      <p:sp>
        <p:nvSpPr>
          <p:cNvPr id="11271" name="Rectangle 7"/>
          <p:cNvSpPr>
            <a:spLocks noGrp="1" noChangeArrowheads="1"/>
          </p:cNvSpPr>
          <p:nvPr>
            <p:ph type="sldNum" sz="quarter" idx="5"/>
          </p:nvPr>
        </p:nvSpPr>
        <p:spPr bwMode="auto">
          <a:xfrm>
            <a:off x="4143375" y="9118600"/>
            <a:ext cx="3170238" cy="481013"/>
          </a:xfrm>
          <a:prstGeom prst="rect">
            <a:avLst/>
          </a:prstGeom>
          <a:noFill/>
          <a:ln w="9525">
            <a:noFill/>
            <a:miter lim="800000"/>
            <a:headEnd/>
            <a:tailEnd/>
          </a:ln>
          <a:effectLst/>
        </p:spPr>
        <p:txBody>
          <a:bodyPr vert="horz" wrap="square" lIns="95747" tIns="47873" rIns="95747" bIns="47873" numCol="1" anchor="b" anchorCtr="0" compatLnSpc="1">
            <a:prstTxWarp prst="textNoShape">
              <a:avLst/>
            </a:prstTxWarp>
          </a:bodyPr>
          <a:lstStyle>
            <a:lvl1pPr algn="r">
              <a:defRPr sz="1300">
                <a:solidFill>
                  <a:schemeClr val="tx1"/>
                </a:solidFill>
                <a:latin typeface="Arial" charset="0"/>
              </a:defRPr>
            </a:lvl1pPr>
          </a:lstStyle>
          <a:p>
            <a:pPr>
              <a:defRPr/>
            </a:pPr>
            <a:fld id="{D2B60CF8-354E-4E39-95E6-5D07CCABB7DE}" type="slidenum">
              <a:rPr lang="en-US"/>
              <a:pPr>
                <a:defRPr/>
              </a:pPr>
              <a:t>‹#›</a:t>
            </a:fld>
            <a:endParaRPr lang="en-US" dirty="0"/>
          </a:p>
        </p:txBody>
      </p:sp>
    </p:spTree>
    <p:extLst>
      <p:ext uri="{BB962C8B-B14F-4D97-AF65-F5344CB8AC3E}">
        <p14:creationId xmlns:p14="http://schemas.microsoft.com/office/powerpoint/2010/main" val="2558121496"/>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p:spPr>
        <p:txBody>
          <a:bodyPr/>
          <a:lstStyle/>
          <a:p>
            <a:r>
              <a:rPr lang="en-GB" smtClean="0"/>
              <a:t>Thank you for accessing the CCO Independent Conference Coverage of the 2012 Genitourinary Cancers Symposium from San Francisco, California. In the following slides, you will find highlights of the key studies in lymphomas from this meeting. Be sure to </a:t>
            </a:r>
            <a:r>
              <a:rPr lang="en-GB" b="1" smtClean="0"/>
              <a:t>review the slidenotes field for each slide</a:t>
            </a:r>
            <a:r>
              <a:rPr lang="en-GB" smtClean="0"/>
              <a:t> for insightful commentary from our expert faculty. </a:t>
            </a:r>
            <a:endParaRPr lang="en-US" smtClean="0"/>
          </a:p>
          <a:p>
            <a:endParaRPr lang="en-US" smtClean="0"/>
          </a:p>
        </p:txBody>
      </p:sp>
      <p:sp>
        <p:nvSpPr>
          <p:cNvPr id="59396" name="Header Placeholder 3"/>
          <p:cNvSpPr>
            <a:spLocks noGrp="1"/>
          </p:cNvSpPr>
          <p:nvPr>
            <p:ph type="hdr" sz="quarter"/>
          </p:nvPr>
        </p:nvSpPr>
        <p:spPr>
          <a:noFill/>
        </p:spPr>
        <p:txBody>
          <a:bodyPr/>
          <a:lstStyle/>
          <a:p>
            <a:r>
              <a:rPr lang="en-US" smtClean="0"/>
              <a:t> </a:t>
            </a:r>
          </a:p>
        </p:txBody>
      </p:sp>
      <p:sp>
        <p:nvSpPr>
          <p:cNvPr id="59397" name="Slide Number Placeholder 4"/>
          <p:cNvSpPr>
            <a:spLocks noGrp="1"/>
          </p:cNvSpPr>
          <p:nvPr>
            <p:ph type="sldNum" sz="quarter" idx="5"/>
          </p:nvPr>
        </p:nvSpPr>
        <p:spPr>
          <a:noFill/>
        </p:spPr>
        <p:txBody>
          <a:bodyPr/>
          <a:lstStyle/>
          <a:p>
            <a:fld id="{293F4D13-EA31-4A6D-A34C-0FE33FDDE31D}" type="slidenum">
              <a:rPr lang="en-US" smtClean="0"/>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3B01927B-67DC-4D93-950D-6DEA989CD9B2}" type="slidenum">
              <a:rPr lang="en-US" smtClean="0"/>
              <a:pPr/>
              <a:t>2</a:t>
            </a:fld>
            <a:endParaRPr lang="en-US" smtClean="0"/>
          </a:p>
        </p:txBody>
      </p:sp>
      <p:sp>
        <p:nvSpPr>
          <p:cNvPr id="60419" name="Rectangle 2"/>
          <p:cNvSpPr>
            <a:spLocks noGrp="1" noRot="1" noChangeAspect="1" noChangeArrowheads="1" noTextEdit="1"/>
          </p:cNvSpPr>
          <p:nvPr>
            <p:ph type="sldImg"/>
          </p:nvPr>
        </p:nvSpPr>
        <p:spPr>
          <a:xfrm>
            <a:off x="1257300" y="720725"/>
            <a:ext cx="4802188" cy="3600450"/>
          </a:xfrm>
          <a:ln/>
        </p:spPr>
      </p:sp>
      <p:sp>
        <p:nvSpPr>
          <p:cNvPr id="60420" name="Rectangle 3"/>
          <p:cNvSpPr>
            <a:spLocks noGrp="1" noChangeArrowheads="1"/>
          </p:cNvSpPr>
          <p:nvPr>
            <p:ph type="body" idx="1"/>
          </p:nvPr>
        </p:nvSpPr>
        <p:spPr>
          <a:xfrm>
            <a:off x="976313" y="4560888"/>
            <a:ext cx="5362575" cy="4319587"/>
          </a:xfrm>
          <a:noFill/>
          <a:ln/>
        </p:spPr>
        <p:txBody>
          <a:bodyPr/>
          <a:lstStyle/>
          <a:p>
            <a:pPr eaLnBrk="1" hangingPunct="1">
              <a:spcBef>
                <a:spcPct val="0"/>
              </a:spcBef>
            </a:pPr>
            <a:r>
              <a:rPr lang="en-GB" smtClean="0"/>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p:spPr>
        <p:txBody>
          <a:bodyPr/>
          <a:lstStyle/>
          <a:p>
            <a:r>
              <a:rPr lang="en-US" smtClean="0"/>
              <a:t> </a:t>
            </a:r>
          </a:p>
        </p:txBody>
      </p:sp>
      <p:sp>
        <p:nvSpPr>
          <p:cNvPr id="61444" name="Header Placeholder 3"/>
          <p:cNvSpPr>
            <a:spLocks noGrp="1"/>
          </p:cNvSpPr>
          <p:nvPr>
            <p:ph type="hdr" sz="quarter"/>
          </p:nvPr>
        </p:nvSpPr>
        <p:spPr>
          <a:noFill/>
        </p:spPr>
        <p:txBody>
          <a:bodyPr/>
          <a:lstStyle/>
          <a:p>
            <a:r>
              <a:rPr lang="en-US" smtClean="0"/>
              <a:t>Recent Developments and Future Directions</a:t>
            </a:r>
          </a:p>
          <a:p>
            <a:r>
              <a:rPr lang="en-US" smtClean="0"/>
              <a:t> in the Treatment of Pancreatic Cancer</a:t>
            </a:r>
          </a:p>
        </p:txBody>
      </p:sp>
      <p:sp>
        <p:nvSpPr>
          <p:cNvPr id="61445" name="Slide Number Placeholder 4"/>
          <p:cNvSpPr>
            <a:spLocks noGrp="1"/>
          </p:cNvSpPr>
          <p:nvPr>
            <p:ph type="sldNum" sz="quarter" idx="5"/>
          </p:nvPr>
        </p:nvSpPr>
        <p:spPr>
          <a:noFill/>
        </p:spPr>
        <p:txBody>
          <a:bodyPr/>
          <a:lstStyle/>
          <a:p>
            <a:fld id="{CFB6502D-FF08-4435-99CB-D05983CEB94A}" type="slidenum">
              <a:rPr lang="en-US" smtClean="0"/>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p:spPr>
        <p:txBody>
          <a:bodyPr/>
          <a:lstStyle/>
          <a:p>
            <a:r>
              <a:rPr lang="en-US" smtClean="0"/>
              <a:t> </a:t>
            </a:r>
          </a:p>
        </p:txBody>
      </p:sp>
      <p:sp>
        <p:nvSpPr>
          <p:cNvPr id="62468" name="Header Placeholder 3"/>
          <p:cNvSpPr>
            <a:spLocks noGrp="1"/>
          </p:cNvSpPr>
          <p:nvPr>
            <p:ph type="hdr" sz="quarter"/>
          </p:nvPr>
        </p:nvSpPr>
        <p:spPr>
          <a:noFill/>
        </p:spPr>
        <p:txBody>
          <a:bodyPr/>
          <a:lstStyle/>
          <a:p>
            <a:r>
              <a:rPr lang="en-US" smtClean="0"/>
              <a:t>Recent Developments and Future Directions</a:t>
            </a:r>
          </a:p>
          <a:p>
            <a:r>
              <a:rPr lang="en-US" smtClean="0"/>
              <a:t> in the Treatment of Pancreatic Cancer</a:t>
            </a:r>
          </a:p>
        </p:txBody>
      </p:sp>
      <p:sp>
        <p:nvSpPr>
          <p:cNvPr id="62469" name="Slide Number Placeholder 4"/>
          <p:cNvSpPr>
            <a:spLocks noGrp="1"/>
          </p:cNvSpPr>
          <p:nvPr>
            <p:ph type="sldNum" sz="quarter" idx="5"/>
          </p:nvPr>
        </p:nvSpPr>
        <p:spPr>
          <a:noFill/>
        </p:spPr>
        <p:txBody>
          <a:bodyPr/>
          <a:lstStyle/>
          <a:p>
            <a:fld id="{74EF26AA-3A01-4539-AA01-BC883D8620A5}" type="slidenum">
              <a:rPr lang="en-US" smtClean="0"/>
              <a:pPr/>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p:spPr>
        <p:txBody>
          <a:bodyPr/>
          <a:lstStyle/>
          <a:p>
            <a:r>
              <a:rPr lang="en-US" smtClean="0"/>
              <a:t> </a:t>
            </a:r>
          </a:p>
        </p:txBody>
      </p:sp>
      <p:sp>
        <p:nvSpPr>
          <p:cNvPr id="63492" name="Slide Number Placeholder 3"/>
          <p:cNvSpPr>
            <a:spLocks noGrp="1"/>
          </p:cNvSpPr>
          <p:nvPr>
            <p:ph type="sldNum" sz="quarter" idx="5"/>
          </p:nvPr>
        </p:nvSpPr>
        <p:spPr>
          <a:noFill/>
        </p:spPr>
        <p:txBody>
          <a:bodyPr/>
          <a:lstStyle/>
          <a:p>
            <a:fld id="{909C9140-3E85-4BCE-8B4D-398C229A8394}" type="slidenum">
              <a:rPr lang="en-US" smtClean="0"/>
              <a:pPr/>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p:spPr>
        <p:txBody>
          <a:bodyPr/>
          <a:lstStyle/>
          <a:p>
            <a:r>
              <a:rPr lang="en-US" i="1" smtClean="0"/>
              <a:t> </a:t>
            </a:r>
          </a:p>
        </p:txBody>
      </p:sp>
      <p:sp>
        <p:nvSpPr>
          <p:cNvPr id="64516" name="Slide Number Placeholder 3"/>
          <p:cNvSpPr>
            <a:spLocks noGrp="1"/>
          </p:cNvSpPr>
          <p:nvPr>
            <p:ph type="sldNum" sz="quarter" idx="5"/>
          </p:nvPr>
        </p:nvSpPr>
        <p:spPr>
          <a:noFill/>
        </p:spPr>
        <p:txBody>
          <a:bodyPr/>
          <a:lstStyle/>
          <a:p>
            <a:fld id="{7571F95A-ADC2-4F1C-B55C-0F79152967EE}" type="slidenum">
              <a:rPr lang="en-US" smtClean="0">
                <a:ea typeface="ＭＳ Ｐゴシック" pitchFamily="34" charset="-128"/>
              </a:rPr>
              <a:pPr/>
              <a:t>6</a:t>
            </a:fld>
            <a:endParaRPr lang="en-US" smtClean="0">
              <a:ea typeface="ＭＳ Ｐゴシック"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04B999CB-72E9-49DF-9206-F1E5FC270132}" type="slidenum">
              <a:rPr lang="en-US" sz="1300"/>
              <a:pPr algn="r"/>
              <a:t>7</a:t>
            </a:fld>
            <a:endParaRPr lang="en-US" sz="1300"/>
          </a:p>
        </p:txBody>
      </p:sp>
      <p:sp>
        <p:nvSpPr>
          <p:cNvPr id="65539" name="Rectangle 2"/>
          <p:cNvSpPr>
            <a:spLocks noGrp="1" noRot="1" noChangeAspect="1" noTextEdit="1"/>
          </p:cNvSpPr>
          <p:nvPr>
            <p:ph type="sldImg"/>
          </p:nvPr>
        </p:nvSpPr>
        <p:spPr>
          <a:ln/>
        </p:spPr>
      </p:sp>
      <p:sp>
        <p:nvSpPr>
          <p:cNvPr id="65540" name="Rectangle 3"/>
          <p:cNvSpPr>
            <a:spLocks noGrp="1"/>
          </p:cNvSpPr>
          <p:nvPr>
            <p:ph type="body" idx="1"/>
          </p:nvPr>
        </p:nvSpPr>
        <p:spPr>
          <a:noFill/>
          <a:ln/>
        </p:spPr>
        <p:txBody>
          <a:bodyPr/>
          <a:lstStyle/>
          <a:p>
            <a:pPr eaLnBrk="1" hangingPunct="1"/>
            <a:r>
              <a:rPr lang="en-US" i="1" smtClean="0"/>
              <a:t>CRPC, castration-resistant prostate cancer; CTC, circulating tumor cells; ECOG PS, Eastern Cooperative Oncology Group performance score; OS, overall survival; PFS, progression-free survival;</a:t>
            </a:r>
            <a:r>
              <a:rPr lang="en-US" smtClean="0"/>
              <a:t> </a:t>
            </a:r>
            <a:r>
              <a:rPr lang="en-US" i="1" smtClean="0"/>
              <a:t>PSA, prostate-specific antigen; QoL, quality of life; SRE, skeletal-related event; STOR, soft tissue objective response.</a:t>
            </a:r>
          </a:p>
          <a:p>
            <a:pPr eaLnBrk="1" hangingPunct="1"/>
            <a:endParaRPr lang="en-US" i="1" smtClean="0"/>
          </a:p>
          <a:p>
            <a:r>
              <a:rPr lang="en-US" b="1" smtClean="0"/>
              <a:t>Daniel P. Petrylak, MD: </a:t>
            </a:r>
            <a:endParaRPr lang="en-US" smtClean="0"/>
          </a:p>
          <a:p>
            <a:r>
              <a:rPr lang="en-US" smtClean="0"/>
              <a:t>AFFIRM was a randomized phase III study of MDV3100, a selective androgen receptor antagonist, as second-line therapy for patients with CRPC who failed docetaxel. MDV3100 is unique in that it not only antagonizes the androgen receptor but prevents translocation of the androgen receptor across the nucleus. In phase I and phase II studies MDV3100 demonstrated significant PSA declines as well as objective soft tissue responses. Of note, unlike abiraterone, management of patients receiving MDV3100 does not require corticosteroids, and I think this will lead clinicians to choose it instead of abiraterone. </a:t>
            </a:r>
          </a:p>
          <a:p>
            <a:r>
              <a:rPr lang="en-US" smtClean="0"/>
              <a:t>For context, with sipuleucel-T, it is thought that steroids will abrogate the therapeutic effect so the longer steroids can be delayed, the better off the patient. Thus, the lack of need for steroids is a substantial advantage of MDV3100. The other issue which I think is really interesting is that the mechanisms of resistance of MDV3100 complement abiraterone; there is upregulation of testosterone synthesis enzymes with MDV3100 treatment and resistance. It makes sense to either give these agents sequentially or to combine them at some point in the future. </a:t>
            </a:r>
          </a:p>
          <a:p>
            <a:pPr eaLnBrk="1" hangingPunct="1"/>
            <a:endParaRPr lang="en-US" i="1"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E4CC9A68-E8D6-4B0C-A6B8-624D6288460B}" type="slidenum">
              <a:rPr lang="en-US" sz="1300"/>
              <a:pPr algn="r"/>
              <a:t>8</a:t>
            </a:fld>
            <a:endParaRPr lang="en-US" sz="1300"/>
          </a:p>
        </p:txBody>
      </p:sp>
      <p:sp>
        <p:nvSpPr>
          <p:cNvPr id="66563" name="Rectangle 2"/>
          <p:cNvSpPr>
            <a:spLocks noGrp="1" noRot="1" noChangeAspect="1" noTextEdit="1"/>
          </p:cNvSpPr>
          <p:nvPr>
            <p:ph type="sldImg"/>
          </p:nvPr>
        </p:nvSpPr>
        <p:spPr>
          <a:ln/>
        </p:spPr>
      </p:sp>
      <p:sp>
        <p:nvSpPr>
          <p:cNvPr id="66564" name="Rectangle 3"/>
          <p:cNvSpPr>
            <a:spLocks noGrp="1"/>
          </p:cNvSpPr>
          <p:nvPr>
            <p:ph type="body" idx="1"/>
          </p:nvPr>
        </p:nvSpPr>
        <p:spPr>
          <a:noFill/>
          <a:ln/>
        </p:spPr>
        <p:txBody>
          <a:bodyPr/>
          <a:lstStyle/>
          <a:p>
            <a:pPr eaLnBrk="1" hangingPunct="1"/>
            <a:r>
              <a:rPr lang="en-US" i="1" smtClean="0"/>
              <a:t>CI, confidence interval; CRPC, castration-resistant prostate cancer; HR, hazard ratio; NR, not reached; OS, overall survival.</a:t>
            </a:r>
          </a:p>
          <a:p>
            <a:pPr eaLnBrk="1" hangingPunct="1"/>
            <a:endParaRPr lang="en-US" i="1" smtClean="0"/>
          </a:p>
          <a:p>
            <a:r>
              <a:rPr lang="en-US" b="1" smtClean="0">
                <a:latin typeface="Times New Roman" pitchFamily="18" charset="0"/>
              </a:rPr>
              <a:t>Daniel P. Petrylak, MD: </a:t>
            </a:r>
          </a:p>
          <a:p>
            <a:r>
              <a:rPr lang="en-US" smtClean="0">
                <a:latin typeface="Times New Roman" pitchFamily="18" charset="0"/>
              </a:rPr>
              <a:t>The most important result from AFFIRM is that overall survival was improved by approximately 5 months compared to placebo. It’s important to note that this was a true placebo—no prednisone or other chemotherapeutic agents were administered. Of note, this survival difference is larger than seen in most first-line trials. </a:t>
            </a:r>
          </a:p>
          <a:p>
            <a:endParaRPr lang="en-US" smtClean="0">
              <a:latin typeface="Times New Roman" pitchFamily="18" charset="0"/>
            </a:endParaRPr>
          </a:p>
          <a:p>
            <a:r>
              <a:rPr lang="fr-FR" b="1" smtClean="0">
                <a:latin typeface="Times New Roman" pitchFamily="18" charset="0"/>
              </a:rPr>
              <a:t>David I. Quinn, MD, PhD: </a:t>
            </a:r>
          </a:p>
          <a:p>
            <a:r>
              <a:rPr lang="en-US" smtClean="0">
                <a:latin typeface="Times New Roman" pitchFamily="18" charset="0"/>
              </a:rPr>
              <a:t>Importantly, the data suggest no cross-resistance between abiraterone and MDV3100.</a:t>
            </a:r>
            <a:r>
              <a:rPr lang="en-US" baseline="30000" smtClean="0">
                <a:latin typeface="Times New Roman" pitchFamily="18" charset="0"/>
              </a:rPr>
              <a:t>[1,2]</a:t>
            </a:r>
            <a:r>
              <a:rPr lang="en-US" smtClean="0">
                <a:latin typeface="Times New Roman" pitchFamily="18" charset="0"/>
              </a:rPr>
              <a:t> The mechanisms, while on the same pathway, are different, which is encouraging. Dr. Petrylak, let’s say you have a patient that’s progressing after androgen deprivation therapy with one of the luteinizing hormone–related hormone agonists, or an antagonist, but has not yet received docetaxel. How would you pick between MDV3100 and abiraterone? Which one might you pick first and for what reason?</a:t>
            </a:r>
          </a:p>
          <a:p>
            <a:endParaRPr lang="en-US" smtClean="0">
              <a:latin typeface="Times New Roman" pitchFamily="18" charset="0"/>
            </a:endParaRPr>
          </a:p>
          <a:p>
            <a:r>
              <a:rPr lang="en-US" b="1" smtClean="0">
                <a:latin typeface="Times New Roman" pitchFamily="18" charset="0"/>
              </a:rPr>
              <a:t>Daniel P. Petrylak, MD: </a:t>
            </a:r>
          </a:p>
          <a:p>
            <a:r>
              <a:rPr lang="en-US" smtClean="0">
                <a:latin typeface="Times New Roman" pitchFamily="18" charset="0"/>
              </a:rPr>
              <a:t>I would go with MDV3100 first. The less corticosteroid exposure patients receive the better. </a:t>
            </a:r>
          </a:p>
          <a:p>
            <a:endParaRPr lang="en-US" smtClean="0">
              <a:latin typeface="Times New Roman" pitchFamily="18" charset="0"/>
            </a:endParaRPr>
          </a:p>
          <a:p>
            <a:r>
              <a:rPr lang="fr-FR" b="1" smtClean="0">
                <a:latin typeface="Times New Roman" pitchFamily="18" charset="0"/>
              </a:rPr>
              <a:t>David I. Quinn, MD, PhD: </a:t>
            </a:r>
          </a:p>
          <a:p>
            <a:r>
              <a:rPr lang="en-US" smtClean="0">
                <a:latin typeface="Times New Roman" pitchFamily="18" charset="0"/>
              </a:rPr>
              <a:t>I would do the same. </a:t>
            </a:r>
          </a:p>
          <a:p>
            <a:endParaRPr lang="en-US" smtClean="0">
              <a:latin typeface="Times New Roman" pitchFamily="18" charset="0"/>
            </a:endParaRPr>
          </a:p>
          <a:p>
            <a:r>
              <a:rPr lang="en-US" b="1" smtClean="0">
                <a:latin typeface="Times New Roman" pitchFamily="18" charset="0"/>
              </a:rPr>
              <a:t>Daniel P. Petrylak, MD: </a:t>
            </a:r>
          </a:p>
          <a:p>
            <a:r>
              <a:rPr lang="en-US" smtClean="0">
                <a:latin typeface="Times New Roman" pitchFamily="18" charset="0"/>
              </a:rPr>
              <a:t>The fact is, when you put patients on prednisone it’s difficult to get them off of it. And, of course, steroids cause osteoporosis which is already being hastened by their androgen-deprivation therapy. If these patients start living longer than the average of 20 months that we see with docetaxel, problems with bones and bone-related issues may become more significant over time. So, the longer steroids can be avoided, the better. </a:t>
            </a:r>
          </a:p>
          <a:p>
            <a:endParaRPr lang="en-US" smtClean="0">
              <a:latin typeface="Times New Roman" pitchFamily="18" charset="0"/>
            </a:endParaRPr>
          </a:p>
          <a:p>
            <a:r>
              <a:rPr lang="fr-FR" b="1" smtClean="0">
                <a:latin typeface="Times New Roman" pitchFamily="18" charset="0"/>
              </a:rPr>
              <a:t>David I. Quinn, MD, PhD: </a:t>
            </a:r>
          </a:p>
          <a:p>
            <a:r>
              <a:rPr lang="en-US" smtClean="0">
                <a:latin typeface="Times New Roman" pitchFamily="18" charset="0"/>
              </a:rPr>
              <a:t>I agree that as patients receive androgen deprivation for a longer time, the bone issues become very important. </a:t>
            </a:r>
          </a:p>
          <a:p>
            <a:endParaRPr lang="en-US" smtClean="0">
              <a:latin typeface="Times New Roman" pitchFamily="18" charset="0"/>
            </a:endParaRPr>
          </a:p>
          <a:p>
            <a:r>
              <a:rPr lang="en-US" b="1" smtClean="0">
                <a:latin typeface="Times New Roman" pitchFamily="18" charset="0"/>
              </a:rPr>
              <a:t>References</a:t>
            </a:r>
          </a:p>
          <a:p>
            <a:pPr>
              <a:buFont typeface="Verdana" pitchFamily="34" charset="0"/>
              <a:buChar char="1"/>
            </a:pPr>
            <a:r>
              <a:rPr lang="en-US" smtClean="0">
                <a:latin typeface="Times New Roman" pitchFamily="18" charset="0"/>
              </a:rPr>
              <a:t>. Richards J, Lim AC, Hay CW, et al. Interactions of abiraterone, eplerenone and prednisolone with wild-type and mutant androgen receptor: a rationale for increasing abiraterone exposure or combining with MDV3100. Cancer Res. 2012;Mar 12:[E-pub ahead of print].</a:t>
            </a:r>
          </a:p>
          <a:p>
            <a:pPr algn="just">
              <a:buFont typeface="Verdana" pitchFamily="34" charset="0"/>
              <a:buChar char="2"/>
            </a:pPr>
            <a:r>
              <a:rPr lang="en-US" smtClean="0">
                <a:latin typeface="Times New Roman" pitchFamily="18" charset="0"/>
              </a:rPr>
              <a:t>. Efstathiou E, Titus MA, Tsavachidou D, et al. MDV3100 effects on androgen receptor (AR) signaling and bone marrow testosterone concentration modulation: A preliminary report. Program and abstracts of the 2011 American Society of Clinical Oncology Annual Meeting; June 3-7, 2011; Chicago, Illinois. Abstract 4501.</a:t>
            </a:r>
          </a:p>
          <a:p>
            <a:pPr eaLnBrk="1" hangingPunct="1"/>
            <a:endParaRPr lang="en-US" i="1"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9C09E2E3-23C5-4B19-A3A1-2696E2072A42}" type="slidenum">
              <a:rPr lang="en-US" sz="1300"/>
              <a:pPr algn="r"/>
              <a:t>9</a:t>
            </a:fld>
            <a:endParaRPr lang="en-US" sz="1300"/>
          </a:p>
        </p:txBody>
      </p:sp>
      <p:sp>
        <p:nvSpPr>
          <p:cNvPr id="67587" name="Rectangle 2"/>
          <p:cNvSpPr>
            <a:spLocks noGrp="1" noRot="1" noChangeAspect="1" noTextEdit="1"/>
          </p:cNvSpPr>
          <p:nvPr>
            <p:ph type="sldImg"/>
          </p:nvPr>
        </p:nvSpPr>
        <p:spPr>
          <a:ln/>
        </p:spPr>
      </p:sp>
      <p:sp>
        <p:nvSpPr>
          <p:cNvPr id="67588" name="Rectangle 3"/>
          <p:cNvSpPr>
            <a:spLocks noGrp="1"/>
          </p:cNvSpPr>
          <p:nvPr>
            <p:ph type="body" idx="1"/>
          </p:nvPr>
        </p:nvSpPr>
        <p:spPr>
          <a:noFill/>
          <a:ln/>
        </p:spPr>
        <p:txBody>
          <a:bodyPr/>
          <a:lstStyle/>
          <a:p>
            <a:pPr eaLnBrk="1" hangingPunct="1"/>
            <a:r>
              <a:rPr lang="en-US" i="1" smtClean="0"/>
              <a:t>CI, confidence interval; CRPC, castration-resistant prostate cancer; CT, computed tomography; HR, hazard ratio; MRI, magnetic resonance imaging; OS, overall survival; PFS, progression-free survival;</a:t>
            </a:r>
            <a:r>
              <a:rPr lang="en-US" smtClean="0"/>
              <a:t> </a:t>
            </a:r>
            <a:r>
              <a:rPr lang="en-US" i="1" smtClean="0"/>
              <a:t>PSA, prostate-specific antigen; STOR, soft tissue objective response.</a:t>
            </a:r>
          </a:p>
          <a:p>
            <a:pPr eaLnBrk="1" hangingPunct="1"/>
            <a:endParaRPr lang="en-US" i="1" smtClean="0"/>
          </a:p>
          <a:p>
            <a:r>
              <a:rPr lang="en-US" b="1" smtClean="0"/>
              <a:t>Daniel P. Petrylak, MD: </a:t>
            </a:r>
            <a:endParaRPr lang="en-US" smtClean="0"/>
          </a:p>
          <a:p>
            <a:r>
              <a:rPr lang="en-US" i="1" smtClean="0"/>
              <a:t>A</a:t>
            </a:r>
            <a:r>
              <a:rPr lang="en-US" smtClean="0"/>
              <a:t>ll the different parameters measured—PSA declines of at least 50% and 90%, objective response rates, median time to PSA progression, and radiographic PFS—favored MDV3100. </a:t>
            </a:r>
          </a:p>
          <a:p>
            <a:endParaRPr lang="en-US" smtClean="0"/>
          </a:p>
          <a:p>
            <a:r>
              <a:rPr lang="fr-FR" b="1" smtClean="0"/>
              <a:t>David I. Quinn, MD, PhD:</a:t>
            </a:r>
            <a:r>
              <a:rPr lang="fr-FR" smtClean="0"/>
              <a:t> </a:t>
            </a:r>
            <a:endParaRPr lang="en-US" smtClean="0"/>
          </a:p>
          <a:p>
            <a:r>
              <a:rPr lang="en-US" smtClean="0"/>
              <a:t>MDV3100 clearly represents a very important new class of agent and will be very useful for our patients. </a:t>
            </a:r>
          </a:p>
          <a:p>
            <a:pPr eaLnBrk="1" hangingPunct="1"/>
            <a:endParaRPr lang="en-US" i="1"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9F4D9CE1-83AA-44D5-89C7-D5435CB2B578}" type="slidenum">
              <a:rPr lang="en-US" sz="1300"/>
              <a:pPr algn="r"/>
              <a:t>10</a:t>
            </a:fld>
            <a:endParaRPr lang="en-US" sz="1300"/>
          </a:p>
        </p:txBody>
      </p:sp>
      <p:sp>
        <p:nvSpPr>
          <p:cNvPr id="68611" name="Rectangle 2"/>
          <p:cNvSpPr>
            <a:spLocks noGrp="1" noRot="1" noChangeAspect="1" noTextEdit="1"/>
          </p:cNvSpPr>
          <p:nvPr>
            <p:ph type="sldImg"/>
          </p:nvPr>
        </p:nvSpPr>
        <p:spPr>
          <a:ln/>
        </p:spPr>
      </p:sp>
      <p:sp>
        <p:nvSpPr>
          <p:cNvPr id="68612" name="Rectangle 3"/>
          <p:cNvSpPr>
            <a:spLocks noGrp="1"/>
          </p:cNvSpPr>
          <p:nvPr>
            <p:ph type="body" idx="1"/>
          </p:nvPr>
        </p:nvSpPr>
        <p:spPr>
          <a:noFill/>
          <a:ln/>
        </p:spPr>
        <p:txBody>
          <a:bodyPr/>
          <a:lstStyle/>
          <a:p>
            <a:pPr eaLnBrk="1" hangingPunct="1"/>
            <a:r>
              <a:rPr lang="en-US" i="1" smtClean="0"/>
              <a:t>AE, adverse event;</a:t>
            </a:r>
            <a:r>
              <a:rPr lang="en-US" smtClean="0"/>
              <a:t> </a:t>
            </a:r>
            <a:r>
              <a:rPr lang="en-US" i="1" smtClean="0"/>
              <a:t>CRPC, castration-resistant prostate cancer; LFT, liver function test; SAE, serious adverse event.</a:t>
            </a:r>
          </a:p>
          <a:p>
            <a:pPr eaLnBrk="1" hangingPunct="1"/>
            <a:endParaRPr lang="en-US" i="1" smtClean="0"/>
          </a:p>
          <a:p>
            <a:r>
              <a:rPr lang="en-US" b="1" smtClean="0"/>
              <a:t>Daniel P. Petrylak, MD: </a:t>
            </a:r>
            <a:endParaRPr lang="en-US" smtClean="0"/>
          </a:p>
          <a:p>
            <a:r>
              <a:rPr lang="en-US" smtClean="0"/>
              <a:t>Importantly, MDV3100 is a very well tolerated drug. With regard to the 5 seizures that were experienced on the study, 2 were due to non–treatment–related brain metastases, which in the past haven’t been viewed as a significant factor in prostate cancer due to the fact that patients are living longer due to improved treatments. However, newer chemotherapies and novel agents may be a precipitating factor for the seizures in these patients. In my clinical practice I’m not terribly concerned about it, but it does need to be monitored carefully. </a:t>
            </a:r>
          </a:p>
          <a:p>
            <a:endParaRPr lang="en-US" smtClean="0"/>
          </a:p>
          <a:p>
            <a:r>
              <a:rPr lang="en-US" smtClean="0"/>
              <a:t>As oncologists, we like to treat our patients with the least toxic therapy before moving toward more toxic treatments. Of note, there is as yet no biological marker to tell us when one of these 2 drugs is better suited for an individual patient than the other. </a:t>
            </a:r>
          </a:p>
          <a:p>
            <a:pPr eaLnBrk="1" hangingPunct="1"/>
            <a:endParaRPr lang="en-US" i="1"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FCE6481D-88BC-4A54-BDFB-2C55C7D64576}" type="slidenum">
              <a:rPr lang="en-US" sz="1300"/>
              <a:pPr algn="r"/>
              <a:t>11</a:t>
            </a:fld>
            <a:endParaRPr lang="en-US" sz="1300"/>
          </a:p>
        </p:txBody>
      </p:sp>
      <p:sp>
        <p:nvSpPr>
          <p:cNvPr id="69635" name="Rectangle 2"/>
          <p:cNvSpPr>
            <a:spLocks noGrp="1" noRot="1" noChangeAspect="1" noTextEdit="1"/>
          </p:cNvSpPr>
          <p:nvPr>
            <p:ph type="sldImg"/>
          </p:nvPr>
        </p:nvSpPr>
        <p:spPr>
          <a:ln/>
        </p:spPr>
      </p:sp>
      <p:sp>
        <p:nvSpPr>
          <p:cNvPr id="69636" name="Rectangle 3"/>
          <p:cNvSpPr>
            <a:spLocks noGrp="1"/>
          </p:cNvSpPr>
          <p:nvPr>
            <p:ph type="body" idx="1"/>
          </p:nvPr>
        </p:nvSpPr>
        <p:spPr>
          <a:noFill/>
          <a:ln/>
        </p:spPr>
        <p:txBody>
          <a:bodyPr/>
          <a:lstStyle/>
          <a:p>
            <a:pPr eaLnBrk="1" hangingPunct="1"/>
            <a:r>
              <a:rPr lang="en-US" i="1" smtClean="0"/>
              <a:t>BMFS, bone metastasis-free survival; CRPC, castration-resistant prostate cancer; OS, overall survival; PSA, prostate-specific antigen; PSADT, prostate-specific antigen doubling time; q4w, every 4 weeks; SC, subcutaneous.</a:t>
            </a:r>
          </a:p>
          <a:p>
            <a:pPr eaLnBrk="1" hangingPunct="1"/>
            <a:endParaRPr lang="en-US" i="1" smtClean="0"/>
          </a:p>
          <a:p>
            <a:r>
              <a:rPr lang="en-US" b="1" smtClean="0"/>
              <a:t>Daniel P. Petrylak, MD: </a:t>
            </a:r>
            <a:endParaRPr lang="en-US" smtClean="0"/>
          </a:p>
          <a:p>
            <a:r>
              <a:rPr lang="en-US" smtClean="0"/>
              <a:t>This was a phase III trial comparing denosumab vs placebo, both given subcutaneously every 4 weeks, in a group of patients with no evidence of metastatic disease (ie, M0). These patients are considered castrate resistant because they had locally advanced disease, and may have received surgery or radiation therapy combined with androgen deprivation therapy, followed by a rise in PSA levels but without evidence of metastases. This is an important group of patients because we currently have no effective treatment for them. From that perspective, this trial generated much interest. However, in the last few years a series of trials in this setting have either been underpowered or have returned negative results. </a:t>
            </a:r>
          </a:p>
          <a:p>
            <a:pPr eaLnBrk="1" hangingPunct="1"/>
            <a:endParaRPr lang="en-US" i="1"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E6D702AE-33F3-4A64-BC2B-96EEFD96F645}" type="slidenum">
              <a:rPr lang="en-US" sz="1300"/>
              <a:pPr algn="r"/>
              <a:t>12</a:t>
            </a:fld>
            <a:endParaRPr lang="en-US" sz="1300"/>
          </a:p>
        </p:txBody>
      </p:sp>
      <p:sp>
        <p:nvSpPr>
          <p:cNvPr id="70659" name="Rectangle 2"/>
          <p:cNvSpPr>
            <a:spLocks noGrp="1" noRot="1" noChangeAspect="1" noTextEdit="1"/>
          </p:cNvSpPr>
          <p:nvPr>
            <p:ph type="sldImg"/>
          </p:nvPr>
        </p:nvSpPr>
        <p:spPr>
          <a:ln/>
        </p:spPr>
      </p:sp>
      <p:sp>
        <p:nvSpPr>
          <p:cNvPr id="70660" name="Rectangle 3"/>
          <p:cNvSpPr>
            <a:spLocks noGrp="1"/>
          </p:cNvSpPr>
          <p:nvPr>
            <p:ph type="body" idx="1"/>
          </p:nvPr>
        </p:nvSpPr>
        <p:spPr>
          <a:noFill/>
          <a:ln/>
        </p:spPr>
        <p:txBody>
          <a:bodyPr/>
          <a:lstStyle/>
          <a:p>
            <a:pPr eaLnBrk="1" hangingPunct="1"/>
            <a:r>
              <a:rPr lang="en-US" i="1" smtClean="0"/>
              <a:t>BMFS, bone metastasis-free survival;</a:t>
            </a:r>
            <a:r>
              <a:rPr lang="en-US" smtClean="0"/>
              <a:t> </a:t>
            </a:r>
            <a:r>
              <a:rPr lang="en-US" i="1" smtClean="0"/>
              <a:t>CI, confidence interval; CRPC, castration-resistant prostate cancer; HR, hazard ratio; PSADT, prostate-specific antigen doubling time.</a:t>
            </a:r>
          </a:p>
          <a:p>
            <a:pPr eaLnBrk="1" hangingPunct="1"/>
            <a:endParaRPr lang="en-US" i="1" smtClean="0"/>
          </a:p>
          <a:p>
            <a:r>
              <a:rPr lang="en-US" b="1" smtClean="0"/>
              <a:t>Daniel P. Petrylak, MD: </a:t>
            </a:r>
            <a:endParaRPr lang="en-US" smtClean="0"/>
          </a:p>
          <a:p>
            <a:r>
              <a:rPr lang="en-US" smtClean="0"/>
              <a:t>The bone metastasis-free survival endpoint was met with a statistically significant hazard ratio of 0.85. The benefit was demonstrated across a range of PSA doubling times with a suggestion that the effect is increased in patients that have a shorter doubling time (ie, higher PSA velocity).</a:t>
            </a:r>
          </a:p>
          <a:p>
            <a:pPr eaLnBrk="1" hangingPunct="1"/>
            <a:endParaRPr lang="en-US" i="1"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A377C878-BEE7-461F-BA98-C168986F6983}" type="slidenum">
              <a:rPr lang="en-US" sz="1300"/>
              <a:pPr algn="r"/>
              <a:t>13</a:t>
            </a:fld>
            <a:endParaRPr lang="en-US" sz="1300"/>
          </a:p>
        </p:txBody>
      </p:sp>
      <p:sp>
        <p:nvSpPr>
          <p:cNvPr id="71683" name="Rectangle 2"/>
          <p:cNvSpPr>
            <a:spLocks noGrp="1" noRot="1" noChangeAspect="1" noTextEdit="1"/>
          </p:cNvSpPr>
          <p:nvPr>
            <p:ph type="sldImg"/>
          </p:nvPr>
        </p:nvSpPr>
        <p:spPr>
          <a:ln/>
        </p:spPr>
      </p:sp>
      <p:sp>
        <p:nvSpPr>
          <p:cNvPr id="71684" name="Rectangle 3"/>
          <p:cNvSpPr>
            <a:spLocks noGrp="1"/>
          </p:cNvSpPr>
          <p:nvPr>
            <p:ph type="body" idx="1"/>
          </p:nvPr>
        </p:nvSpPr>
        <p:spPr>
          <a:noFill/>
          <a:ln/>
        </p:spPr>
        <p:txBody>
          <a:bodyPr/>
          <a:lstStyle/>
          <a:p>
            <a:pPr eaLnBrk="1" hangingPunct="1"/>
            <a:r>
              <a:rPr lang="en-US" i="1" smtClean="0"/>
              <a:t>CI, confidence interval; CRPC, castration-resistant prostate cancer; HR, hazard ratio; OS, overall survival.</a:t>
            </a:r>
          </a:p>
          <a:p>
            <a:pPr eaLnBrk="1" hangingPunct="1"/>
            <a:endParaRPr lang="en-US" i="1" smtClean="0"/>
          </a:p>
          <a:p>
            <a:r>
              <a:rPr lang="en-US" b="1" smtClean="0"/>
              <a:t>Daniel P. Petrylak, MD: </a:t>
            </a:r>
            <a:endParaRPr lang="en-US" smtClean="0"/>
          </a:p>
          <a:p>
            <a:r>
              <a:rPr lang="en-US" smtClean="0"/>
              <a:t>No difference in survival was seen between the 2 arms. This is not surprising given that this is a relatively early castration-resistant group who received subsequent treatments that could dilute survival in both arms. </a:t>
            </a:r>
          </a:p>
          <a:p>
            <a:endParaRPr lang="en-US" smtClean="0"/>
          </a:p>
          <a:p>
            <a:r>
              <a:rPr lang="en-US" smtClean="0"/>
              <a:t>One of the important design differences of this trial compared to other studies that have failed in this space is that patients were allowed to be on other treatments, and PSA was ignored. This may have been the reason why we saw the striking difference in bone metastasis–free survival. It’s unfortunate that the drug was not approved for this indication. </a:t>
            </a:r>
          </a:p>
          <a:p>
            <a:pPr eaLnBrk="1" hangingPunct="1"/>
            <a:endParaRPr lang="en-US" i="1" smtClean="0"/>
          </a:p>
          <a:p>
            <a:r>
              <a:rPr lang="fr-FR" b="1" smtClean="0"/>
              <a:t>David I. Quinn, MD, PhD:</a:t>
            </a:r>
            <a:r>
              <a:rPr lang="fr-FR" smtClean="0"/>
              <a:t> </a:t>
            </a:r>
            <a:endParaRPr lang="en-US" smtClean="0"/>
          </a:p>
          <a:p>
            <a:r>
              <a:rPr lang="en-US" smtClean="0"/>
              <a:t>It’s interesting, that despite a 4.5-month improvement in time to bone metastasis, denosumab was rejected for this indication by the FDA’s Oncology Drug Advisory Committee (ODAC). Do you think the approximate 5% incidence of osteonecrosis of the jaw with denosumab in this study influenced that decision, or do you think it was that there was too small of a difference in time to bone metastasis?</a:t>
            </a:r>
          </a:p>
          <a:p>
            <a:endParaRPr lang="en-US" smtClean="0"/>
          </a:p>
          <a:p>
            <a:r>
              <a:rPr lang="en-US" b="1" smtClean="0"/>
              <a:t>Daniel P. Petrylak, MD:</a:t>
            </a:r>
            <a:r>
              <a:rPr lang="en-US" smtClean="0"/>
              <a:t> </a:t>
            </a:r>
          </a:p>
          <a:p>
            <a:r>
              <a:rPr lang="en-US" smtClean="0"/>
              <a:t>The osteonecrosis was one factor. Another factor is that this poor prognostic group was retrospectively derived. However, the main reason is likely that the FDA wants to see an improvement of at least 6 months. The relatively small BMFS benefit combined with the rate of osteonecrosis, which is higher than reported in other studies, probably influenced their opinion that the benefit is not worth the risk. </a:t>
            </a:r>
          </a:p>
          <a:p>
            <a:pPr eaLnBrk="1" hangingPunct="1"/>
            <a:endParaRPr lang="en-US" i="1"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p:spPr>
        <p:txBody>
          <a:bodyPr/>
          <a:lstStyle/>
          <a:p>
            <a:r>
              <a:rPr lang="en-US" i="1" smtClean="0"/>
              <a:t>CPT, current procedural terminology;</a:t>
            </a:r>
            <a:r>
              <a:rPr lang="en-US" smtClean="0"/>
              <a:t> </a:t>
            </a:r>
            <a:r>
              <a:rPr lang="en-US" i="1" smtClean="0"/>
              <a:t>CRT, conformal radiation therapy; IMRT, intensity modulated radiation therapy;</a:t>
            </a:r>
            <a:r>
              <a:rPr lang="en-US" smtClean="0"/>
              <a:t> </a:t>
            </a:r>
            <a:r>
              <a:rPr lang="en-US" i="1" smtClean="0"/>
              <a:t>NCI, National Cancer Institute;</a:t>
            </a:r>
            <a:r>
              <a:rPr lang="en-US" smtClean="0"/>
              <a:t> </a:t>
            </a:r>
            <a:r>
              <a:rPr lang="en-US" i="1" smtClean="0"/>
              <a:t>PT, proton therapy; SEER, Surveillance, Epidemiology and End Res</a:t>
            </a:r>
          </a:p>
          <a:p>
            <a:endParaRPr lang="en-US" i="1" smtClean="0"/>
          </a:p>
          <a:p>
            <a:r>
              <a:rPr lang="en-US" b="1" smtClean="0"/>
              <a:t>Daniel P. Petrylak, MD:</a:t>
            </a:r>
            <a:r>
              <a:rPr lang="en-US" smtClean="0"/>
              <a:t> </a:t>
            </a:r>
          </a:p>
          <a:p>
            <a:r>
              <a:rPr lang="en-US" smtClean="0"/>
              <a:t>In this population-based study of SEER-Medicare–linked data from men with nonmetastatic prostate cancer, morbidity and disease-control outcomes were compared between IMRT, proton therapy, and conformal radiotherapy for primary prostate cancer treatment.</a:t>
            </a:r>
          </a:p>
        </p:txBody>
      </p:sp>
      <p:sp>
        <p:nvSpPr>
          <p:cNvPr id="72708" name="Slide Number Placeholder 3"/>
          <p:cNvSpPr>
            <a:spLocks noGrp="1"/>
          </p:cNvSpPr>
          <p:nvPr>
            <p:ph type="sldNum" sz="quarter" idx="5"/>
          </p:nvPr>
        </p:nvSpPr>
        <p:spPr>
          <a:noFill/>
        </p:spPr>
        <p:txBody>
          <a:bodyPr/>
          <a:lstStyle/>
          <a:p>
            <a:fld id="{AACB21D2-9DD4-48EC-9D9A-DB4A273AA40E}" type="slidenum">
              <a:rPr lang="en-US" smtClean="0">
                <a:solidFill>
                  <a:srgbClr val="000000"/>
                </a:solidFill>
                <a:ea typeface="ＭＳ Ｐゴシック" pitchFamily="34" charset="-128"/>
              </a:rPr>
              <a:pPr/>
              <a:t>14</a:t>
            </a:fld>
            <a:endParaRPr lang="en-US" smtClean="0">
              <a:solidFill>
                <a:srgbClr val="000000"/>
              </a:solidFill>
              <a:ea typeface="ＭＳ Ｐゴシック"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p:spPr>
        <p:txBody>
          <a:bodyPr/>
          <a:lstStyle/>
          <a:p>
            <a:r>
              <a:rPr lang="en-US" i="1" smtClean="0"/>
              <a:t>CRT, conformal radiation therapy; IMRT, intensity modulated radiation therapy;</a:t>
            </a:r>
            <a:r>
              <a:rPr lang="en-US" smtClean="0"/>
              <a:t> </a:t>
            </a:r>
            <a:r>
              <a:rPr lang="en-US" i="1" smtClean="0"/>
              <a:t>PT, proton therapy.</a:t>
            </a:r>
          </a:p>
          <a:p>
            <a:endParaRPr lang="en-US" i="1" smtClean="0"/>
          </a:p>
          <a:p>
            <a:r>
              <a:rPr lang="en-US" b="1" smtClean="0"/>
              <a:t>Daniel P. Petrylak, MD:</a:t>
            </a:r>
            <a:r>
              <a:rPr lang="en-US" smtClean="0"/>
              <a:t> </a:t>
            </a:r>
          </a:p>
          <a:p>
            <a:r>
              <a:rPr lang="en-US" smtClean="0"/>
              <a:t>One question regarding proton radiation therapy is whether it is more efficacious than standard radiation therapy, but this could not be determined from this retrospective study. The observation of a higher rate of bowel morbidity with proton therapy than with IMRT is important for those who consider proton therapy to have fewer side effects. It’s also hard to judge whether IMRT is superior to CRT, although in this study IMRT appears somewhat better. Of note, this was a nonrandomized study, so the data were not adjusted for Gleason score grade and other issues. </a:t>
            </a:r>
          </a:p>
          <a:p>
            <a:endParaRPr lang="en-US" smtClean="0"/>
          </a:p>
          <a:p>
            <a:r>
              <a:rPr lang="fr-FR" b="1" smtClean="0"/>
              <a:t>David I. Quinn, MD, PhD:</a:t>
            </a:r>
            <a:r>
              <a:rPr lang="fr-FR" smtClean="0"/>
              <a:t> </a:t>
            </a:r>
            <a:endParaRPr lang="en-US" smtClean="0"/>
          </a:p>
          <a:p>
            <a:r>
              <a:rPr lang="en-US" smtClean="0"/>
              <a:t>One of the problems with these data is the variation in the size of sets and patient selection. However, given that proton beam therapy has been around for some years now and that it’s much more expensive than IMRT or conformal radiation therapy, results such as these need to be carefully examined. In addition, we need prospective data. My personal view is that for pediatric brain tumors and sarcomas, proton beam therapy has some great advantages, but in prostate cancer I still think the jury is out. I would like to see proton therapy evaluated in a prospective, randomized trial. </a:t>
            </a:r>
          </a:p>
          <a:p>
            <a:endParaRPr lang="en-US" smtClean="0"/>
          </a:p>
          <a:p>
            <a:r>
              <a:rPr lang="en-US" b="1" smtClean="0"/>
              <a:t>Daniel P. Petrylak, MD:</a:t>
            </a:r>
            <a:r>
              <a:rPr lang="en-US" smtClean="0"/>
              <a:t> </a:t>
            </a:r>
          </a:p>
          <a:p>
            <a:r>
              <a:rPr lang="en-US" smtClean="0"/>
              <a:t>I would agree with that, and also point out that the cost issue is very important. Many centers are now building large proton beam therapy treatment facilities, so we really need well-designed randomized studies to answer this question. </a:t>
            </a:r>
          </a:p>
          <a:p>
            <a:endParaRPr lang="en-US" smtClean="0"/>
          </a:p>
        </p:txBody>
      </p:sp>
      <p:sp>
        <p:nvSpPr>
          <p:cNvPr id="73732" name="Slide Number Placeholder 3"/>
          <p:cNvSpPr>
            <a:spLocks noGrp="1"/>
          </p:cNvSpPr>
          <p:nvPr>
            <p:ph type="sldNum" sz="quarter" idx="5"/>
          </p:nvPr>
        </p:nvSpPr>
        <p:spPr>
          <a:noFill/>
        </p:spPr>
        <p:txBody>
          <a:bodyPr/>
          <a:lstStyle/>
          <a:p>
            <a:fld id="{411D0FC9-2A2D-407F-B935-9494D3353FA6}" type="slidenum">
              <a:rPr lang="en-US" smtClean="0">
                <a:solidFill>
                  <a:srgbClr val="000000"/>
                </a:solidFill>
                <a:ea typeface="ＭＳ Ｐゴシック" pitchFamily="34" charset="-128"/>
              </a:rPr>
              <a:pPr/>
              <a:t>15</a:t>
            </a:fld>
            <a:endParaRPr lang="en-US" smtClean="0">
              <a:solidFill>
                <a:srgbClr val="000000"/>
              </a:solidFill>
              <a:ea typeface="ＭＳ Ｐゴシック"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DC1A6730-9847-4A62-8914-DCEDC8A76426}" type="slidenum">
              <a:rPr lang="en-US" sz="1300"/>
              <a:pPr algn="r"/>
              <a:t>16</a:t>
            </a:fld>
            <a:endParaRPr lang="en-US" sz="1300"/>
          </a:p>
        </p:txBody>
      </p:sp>
      <p:sp>
        <p:nvSpPr>
          <p:cNvPr id="74755" name="Rectangle 2"/>
          <p:cNvSpPr>
            <a:spLocks noGrp="1" noRot="1" noChangeAspect="1" noTextEdit="1"/>
          </p:cNvSpPr>
          <p:nvPr>
            <p:ph type="sldImg"/>
          </p:nvPr>
        </p:nvSpPr>
        <p:spPr>
          <a:ln/>
        </p:spPr>
      </p:sp>
      <p:sp>
        <p:nvSpPr>
          <p:cNvPr id="74756" name="Rectangle 3"/>
          <p:cNvSpPr>
            <a:spLocks noGrp="1"/>
          </p:cNvSpPr>
          <p:nvPr>
            <p:ph type="body" idx="1"/>
          </p:nvPr>
        </p:nvSpPr>
        <p:spPr>
          <a:noFill/>
          <a:ln/>
        </p:spPr>
        <p:txBody>
          <a:bodyPr/>
          <a:lstStyle/>
          <a:p>
            <a:pPr eaLnBrk="1" hangingPunct="1"/>
            <a:r>
              <a:rPr lang="en-US" i="1" smtClean="0"/>
              <a:t>ALP, alkaline phosphatase;</a:t>
            </a:r>
            <a:r>
              <a:rPr lang="en-US" smtClean="0"/>
              <a:t> </a:t>
            </a:r>
            <a:r>
              <a:rPr lang="en-US" i="1" smtClean="0"/>
              <a:t>ALSYMPCA, ALpharadin in SYMptomatic Prostate Cancer; CRPC, castration-resistant prostate cancer; OS, overall survival; PSA, prostate-specific antigen; QoL, quality of life; SRE, skeletal-related event.</a:t>
            </a:r>
          </a:p>
          <a:p>
            <a:pPr eaLnBrk="1" hangingPunct="1"/>
            <a:endParaRPr lang="en-US" i="1" smtClean="0"/>
          </a:p>
          <a:p>
            <a:r>
              <a:rPr lang="en-US" b="1" smtClean="0"/>
              <a:t>David I. Quinn, MD, PhD:</a:t>
            </a:r>
            <a:r>
              <a:rPr lang="en-US" smtClean="0"/>
              <a:t> </a:t>
            </a:r>
          </a:p>
          <a:p>
            <a:r>
              <a:rPr lang="en-US" smtClean="0"/>
              <a:t>The ALSYMPCA phase III trial evaluated injected radioisotopes (radium-223) in patients with symptomatic castration-resistant prostate cancer, at least 2 bone metastases, and who were not eligible for docetaxel. Of note, patients who are not fit for docetaxel represent approximately 40% of castration-resistant prostate cancer patients and are typically excluded from clinical trials that incorporate docetaxel. </a:t>
            </a:r>
          </a:p>
          <a:p>
            <a:endParaRPr lang="en-US" smtClean="0"/>
          </a:p>
          <a:p>
            <a:r>
              <a:rPr lang="en-US" smtClean="0"/>
              <a:t>In this study, both sets of patients were offered best standard-of-care treatment, which included a number of secondary hormonal manipulations. Patients that were receiving bis</a:t>
            </a:r>
            <a:r>
              <a:rPr lang="en-GB" smtClean="0"/>
              <a:t>phosphonates </a:t>
            </a:r>
            <a:r>
              <a:rPr lang="en-US" smtClean="0"/>
              <a:t>were required to continue them; initiating bisphosphonates on this study was not allowed. </a:t>
            </a:r>
          </a:p>
          <a:p>
            <a:pPr eaLnBrk="1" hangingPunct="1"/>
            <a:endParaRPr lang="en-US" i="1"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E26E5FEA-661C-4F2F-B510-C1F0F1F908D7}" type="slidenum">
              <a:rPr lang="en-US" sz="1300"/>
              <a:pPr algn="r"/>
              <a:t>17</a:t>
            </a:fld>
            <a:endParaRPr lang="en-US" sz="1300"/>
          </a:p>
        </p:txBody>
      </p:sp>
      <p:sp>
        <p:nvSpPr>
          <p:cNvPr id="75779" name="Rectangle 2"/>
          <p:cNvSpPr>
            <a:spLocks noGrp="1" noRot="1" noChangeAspect="1" noTextEdit="1"/>
          </p:cNvSpPr>
          <p:nvPr>
            <p:ph type="sldImg"/>
          </p:nvPr>
        </p:nvSpPr>
        <p:spPr>
          <a:ln/>
        </p:spPr>
      </p:sp>
      <p:sp>
        <p:nvSpPr>
          <p:cNvPr id="75780" name="Rectangle 3"/>
          <p:cNvSpPr>
            <a:spLocks noGrp="1"/>
          </p:cNvSpPr>
          <p:nvPr>
            <p:ph type="body" idx="1"/>
          </p:nvPr>
        </p:nvSpPr>
        <p:spPr>
          <a:noFill/>
          <a:ln/>
        </p:spPr>
        <p:txBody>
          <a:bodyPr/>
          <a:lstStyle/>
          <a:p>
            <a:r>
              <a:rPr lang="en-US" i="1" smtClean="0"/>
              <a:t>ALSYMPCA, ALpharadin in SYMptomatic Prostate Cancer; CI, confidence interval; HR, hazard ratio; OS, overall survival.</a:t>
            </a:r>
          </a:p>
          <a:p>
            <a:endParaRPr lang="en-US" i="1" smtClean="0"/>
          </a:p>
          <a:p>
            <a:r>
              <a:rPr lang="en-US" b="1" smtClean="0"/>
              <a:t>David I. Quinn, MD, PhD:</a:t>
            </a:r>
            <a:r>
              <a:rPr lang="en-US" smtClean="0"/>
              <a:t> </a:t>
            </a:r>
          </a:p>
          <a:p>
            <a:r>
              <a:rPr lang="en-US" smtClean="0"/>
              <a:t>The overall survival data from the first interim analysis demonstrated a significant advantage for treatment with radium-223 over placebo: a difference of 2.8 months and an impressive hazard ratio of 0.695. Therefore, this may be the first in a new class of agents with a potentially significant overall survival advantage in a group of patients we have traditionally had difficulty treating. </a:t>
            </a:r>
          </a:p>
          <a:p>
            <a:endParaRPr lang="en-US" i="1"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D789EBE5-9870-4522-91C7-55E7A35BD8DA}" type="slidenum">
              <a:rPr lang="en-US" sz="1300"/>
              <a:pPr algn="r"/>
              <a:t>18</a:t>
            </a:fld>
            <a:endParaRPr lang="en-US" sz="1300"/>
          </a:p>
        </p:txBody>
      </p:sp>
      <p:sp>
        <p:nvSpPr>
          <p:cNvPr id="76803" name="Rectangle 2"/>
          <p:cNvSpPr>
            <a:spLocks noGrp="1" noRot="1" noChangeAspect="1" noTextEdit="1"/>
          </p:cNvSpPr>
          <p:nvPr>
            <p:ph type="sldImg"/>
          </p:nvPr>
        </p:nvSpPr>
        <p:spPr>
          <a:ln/>
        </p:spPr>
      </p:sp>
      <p:sp>
        <p:nvSpPr>
          <p:cNvPr id="76804" name="Rectangle 3"/>
          <p:cNvSpPr>
            <a:spLocks noGrp="1"/>
          </p:cNvSpPr>
          <p:nvPr>
            <p:ph type="body" idx="1"/>
          </p:nvPr>
        </p:nvSpPr>
        <p:spPr>
          <a:noFill/>
          <a:ln/>
        </p:spPr>
        <p:txBody>
          <a:bodyPr/>
          <a:lstStyle/>
          <a:p>
            <a:pPr eaLnBrk="1" hangingPunct="1"/>
            <a:r>
              <a:rPr lang="en-US" i="1" smtClean="0"/>
              <a:t>ALSYMPCA, ALpharadin in SYMptomatic Prostate Cancer; CI, confidence interval; HR, hazard ratio; SRE, skeletal-related event.</a:t>
            </a:r>
          </a:p>
          <a:p>
            <a:pPr eaLnBrk="1" hangingPunct="1"/>
            <a:endParaRPr lang="en-US" i="1" smtClean="0"/>
          </a:p>
          <a:p>
            <a:r>
              <a:rPr lang="en-US" b="1" smtClean="0"/>
              <a:t>David I. Quinn, MD, PhD:</a:t>
            </a:r>
            <a:r>
              <a:rPr lang="en-US" smtClean="0"/>
              <a:t> </a:t>
            </a:r>
          </a:p>
          <a:p>
            <a:r>
              <a:rPr lang="en-US" smtClean="0"/>
              <a:t>The median time to the initial SRE was significantly longer with radium-223 vs placebo. Skeletal-related events included intervention with external beam radiation therapy, the advent of spinal cord compression, pathological bone fracture, and a surgical intervention. From that perspective, there was an advantage to the radium-223 in external beam radiation, cord compression, and path fracture, but not in surgical intervention. However, although the numbers were small, the results were statistically significant in terms of a reduction in time to SRE (a 5-month difference between the curves). </a:t>
            </a:r>
          </a:p>
          <a:p>
            <a:pPr eaLnBrk="1" hangingPunct="1"/>
            <a:endParaRPr lang="en-US" i="1"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FD651EBD-9F32-43E6-8CDD-B1BAF257D0AC}" type="slidenum">
              <a:rPr lang="en-US" sz="1300"/>
              <a:pPr algn="r"/>
              <a:t>19</a:t>
            </a:fld>
            <a:endParaRPr lang="en-US" sz="1300"/>
          </a:p>
        </p:txBody>
      </p:sp>
      <p:sp>
        <p:nvSpPr>
          <p:cNvPr id="77827" name="Rectangle 2"/>
          <p:cNvSpPr>
            <a:spLocks noGrp="1" noRot="1" noChangeAspect="1" noTextEdit="1"/>
          </p:cNvSpPr>
          <p:nvPr>
            <p:ph type="sldImg"/>
          </p:nvPr>
        </p:nvSpPr>
        <p:spPr>
          <a:ln/>
        </p:spPr>
      </p:sp>
      <p:sp>
        <p:nvSpPr>
          <p:cNvPr id="77828" name="Rectangle 3"/>
          <p:cNvSpPr>
            <a:spLocks noGrp="1"/>
          </p:cNvSpPr>
          <p:nvPr>
            <p:ph type="body" idx="1"/>
          </p:nvPr>
        </p:nvSpPr>
        <p:spPr>
          <a:noFill/>
          <a:ln/>
        </p:spPr>
        <p:txBody>
          <a:bodyPr/>
          <a:lstStyle/>
          <a:p>
            <a:pPr defTabSz="957263" eaLnBrk="1" hangingPunct="1"/>
            <a:r>
              <a:rPr lang="en-US" i="1" smtClean="0"/>
              <a:t>AE, adverse event; ALSYMPCA, ALpharadin in SYMptomatic Prostate Cancer.</a:t>
            </a:r>
          </a:p>
          <a:p>
            <a:pPr defTabSz="957263" eaLnBrk="1" hangingPunct="1"/>
            <a:endParaRPr lang="en-US" i="1" smtClean="0"/>
          </a:p>
          <a:p>
            <a:pPr defTabSz="957263"/>
            <a:r>
              <a:rPr lang="en-US" b="1" smtClean="0"/>
              <a:t>David I. Quinn, MD, PhD:</a:t>
            </a:r>
            <a:r>
              <a:rPr lang="en-US" smtClean="0"/>
              <a:t> </a:t>
            </a:r>
          </a:p>
          <a:p>
            <a:pPr defTabSz="957263"/>
            <a:r>
              <a:rPr lang="en-US" smtClean="0"/>
              <a:t>The toxicity profile of radium-223 was impressive—other radiopharmaceuticals such as samarium and strontium have serious risks of hematologic toxicity. In the comparison between grades 3 and 4 adverse events there were only minimal differences between the placebo and radium-223. The lower level of bone pain in the patients that received radium-223 was expected in this well-powered study. Overall, radium-223 appears to be very well tolerated. </a:t>
            </a:r>
          </a:p>
          <a:p>
            <a:pPr defTabSz="957263"/>
            <a:r>
              <a:rPr lang="en-US" smtClean="0"/>
              <a:t>In this study, radium-223 was used as an alternative to docetaxel in unfit patients. Results are consistent with the Anderson data from several years ago that showed that strontium could produce an overall survival advantage when given with chemotherapy but with less </a:t>
            </a:r>
            <a:r>
              <a:rPr lang="en-GB" smtClean="0"/>
              <a:t>myelosuppression, and I think this is going to be attractive from that point of view. </a:t>
            </a:r>
          </a:p>
          <a:p>
            <a:pPr defTabSz="957263"/>
            <a:endParaRPr lang="en-US" smtClean="0"/>
          </a:p>
          <a:p>
            <a:pPr defTabSz="957263"/>
            <a:r>
              <a:rPr lang="en-GB" smtClean="0"/>
              <a:t>The logistics and delivery of a new therapy can be challenging. Radium-223 is going to be given predominantly by nuclear-medical physicians, and in some states the legal bandwidth of radio isotopes does not extend to 223 and, therefore, there will need to be regulatory alterations. I will be interested to see what the FDA thinks of this study’s definition of skeletal-related events given that it’s different from that used in studies of zoledronic acid and denosumab. Dr. Petrylak, what are your thoughts?</a:t>
            </a:r>
          </a:p>
          <a:p>
            <a:pPr defTabSz="957263"/>
            <a:endParaRPr lang="en-US" smtClean="0"/>
          </a:p>
          <a:p>
            <a:pPr defTabSz="957263"/>
            <a:r>
              <a:rPr lang="en-GB" b="1" smtClean="0"/>
              <a:t>Daniel P. Petrylak, MD:</a:t>
            </a:r>
            <a:r>
              <a:rPr lang="en-GB" smtClean="0"/>
              <a:t> </a:t>
            </a:r>
            <a:endParaRPr lang="en-US" smtClean="0"/>
          </a:p>
          <a:p>
            <a:pPr defTabSz="957263"/>
            <a:r>
              <a:rPr lang="en-GB" smtClean="0"/>
              <a:t>One interesting finding from this trial is that it may be the first study to demonstrate a difference in epidural spinal cord metastases, which is an important finding in terms of patient morbidity. An important question is how to combine radioisotopes with other agents, such as chemotherapies. Phase I data have suggested that it is feasible to use full doses of both drug classes. Certainly, combining radium-223 with MDV3100 or with </a:t>
            </a:r>
            <a:r>
              <a:rPr lang="en-US" smtClean="0"/>
              <a:t>abiraterone theoretically should have no added side-effects, but a phase I study is required to prove it. </a:t>
            </a:r>
          </a:p>
          <a:p>
            <a:pPr defTabSz="957263"/>
            <a:endParaRPr lang="en-US" smtClean="0"/>
          </a:p>
          <a:p>
            <a:pPr defTabSz="957263"/>
            <a:r>
              <a:rPr lang="en-US" smtClean="0"/>
              <a:t>I can see 2 different scenarios for radium-223: giving it up front before chemotherapy, or after chemotherapy in a very symptomatic patient. </a:t>
            </a:r>
          </a:p>
          <a:p>
            <a:pPr defTabSz="957263"/>
            <a:endParaRPr lang="en-US" smtClean="0"/>
          </a:p>
          <a:p>
            <a:pPr defTabSz="957263"/>
            <a:r>
              <a:rPr lang="en-US" b="1" smtClean="0"/>
              <a:t>David I. Quinn, MD, PhD:</a:t>
            </a:r>
            <a:r>
              <a:rPr lang="en-US" smtClean="0"/>
              <a:t> </a:t>
            </a:r>
          </a:p>
          <a:p>
            <a:pPr defTabSz="957263"/>
            <a:r>
              <a:rPr lang="en-US" smtClean="0"/>
              <a:t>It’s interesting that we now have therapeutics with different mechanisms of action, which creates a challenge in terms of choosing combinations and sequences.  </a:t>
            </a:r>
          </a:p>
          <a:p>
            <a:pPr defTabSz="957263"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p:spPr>
        <p:txBody>
          <a:bodyPr/>
          <a:lstStyle/>
          <a:p>
            <a:r>
              <a:rPr lang="en-US" i="1" smtClean="0"/>
              <a:t>ECOG PS, Eastern Cooperative Oncology Group performance score; mCRPC, metastatic castration-resistant prostate cancer; XRT, radiotherapy.</a:t>
            </a:r>
            <a:r>
              <a:rPr lang="en-US" smtClean="0"/>
              <a:t> </a:t>
            </a:r>
          </a:p>
          <a:p>
            <a:endParaRPr lang="en-US" smtClean="0"/>
          </a:p>
          <a:p>
            <a:r>
              <a:rPr lang="en-GB" b="1" smtClean="0"/>
              <a:t>Daniel P. Petrylak, MD:</a:t>
            </a:r>
            <a:r>
              <a:rPr lang="en-GB" smtClean="0"/>
              <a:t> </a:t>
            </a:r>
            <a:endParaRPr lang="en-US" smtClean="0"/>
          </a:p>
          <a:p>
            <a:r>
              <a:rPr lang="en-US" smtClean="0"/>
              <a:t>This phase I/II trial evaluated ipilimumab plus radiotherapy in 71 patients with progressive, metastatic CRPC who had received antiandrogen therapy and either no docetaxel or only 1 previous docetaxel-based treatment. The initial dose of ipilimumab was increased for responding patients. The primary endpoints were safety and response.  </a:t>
            </a:r>
          </a:p>
          <a:p>
            <a:endParaRPr lang="en-US" smtClean="0"/>
          </a:p>
        </p:txBody>
      </p:sp>
      <p:sp>
        <p:nvSpPr>
          <p:cNvPr id="78852" name="Slide Number Placeholder 3"/>
          <p:cNvSpPr>
            <a:spLocks noGrp="1"/>
          </p:cNvSpPr>
          <p:nvPr>
            <p:ph type="sldNum" sz="quarter" idx="5"/>
          </p:nvPr>
        </p:nvSpPr>
        <p:spPr>
          <a:noFill/>
        </p:spPr>
        <p:txBody>
          <a:bodyPr/>
          <a:lstStyle/>
          <a:p>
            <a:fld id="{F25CAB9D-DA11-450D-8411-9AEA1BAD4F67}" type="slidenum">
              <a:rPr lang="en-US" smtClean="0">
                <a:solidFill>
                  <a:srgbClr val="000000"/>
                </a:solidFill>
                <a:ea typeface="ＭＳ Ｐゴシック" pitchFamily="34" charset="-128"/>
              </a:rPr>
              <a:pPr/>
              <a:t>20</a:t>
            </a:fld>
            <a:endParaRPr lang="en-US" smtClean="0">
              <a:solidFill>
                <a:srgbClr val="000000"/>
              </a:solidFill>
              <a:ea typeface="ＭＳ Ｐゴシック"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p:spPr>
        <p:txBody>
          <a:bodyPr/>
          <a:lstStyle/>
          <a:p>
            <a:r>
              <a:rPr lang="en-US" i="1" smtClean="0"/>
              <a:t>AE, adverse event;</a:t>
            </a:r>
            <a:r>
              <a:rPr lang="en-US" smtClean="0"/>
              <a:t> </a:t>
            </a:r>
            <a:r>
              <a:rPr lang="en-US" i="1" smtClean="0"/>
              <a:t>DLT, dose-limiting toxicity; HRT, hormone replacement therapy; mCRPC, metastatic castration-resistant prostate cancer; XRT, radiotherapy.</a:t>
            </a:r>
            <a:r>
              <a:rPr lang="en-US" smtClean="0"/>
              <a:t> </a:t>
            </a:r>
          </a:p>
          <a:p>
            <a:endParaRPr lang="en-US" smtClean="0"/>
          </a:p>
          <a:p>
            <a:r>
              <a:rPr lang="fr-FR" b="1" smtClean="0"/>
              <a:t>David I. Quinn, MD, PhD:</a:t>
            </a:r>
            <a:r>
              <a:rPr lang="fr-FR" smtClean="0"/>
              <a:t> </a:t>
            </a:r>
            <a:endParaRPr lang="en-US" smtClean="0"/>
          </a:p>
          <a:p>
            <a:r>
              <a:rPr lang="en-US" smtClean="0"/>
              <a:t>Most treatment-related adverse events in this study were mild (grade 1/2) and no dose-limiting toxicities were seen. However, rare but serious ipiliumab-related side effects can occur, including colitis, which in severe cases can require colectomy, and pan</a:t>
            </a:r>
            <a:r>
              <a:rPr lang="en-GB" smtClean="0"/>
              <a:t>hypopituitarism. These can be</a:t>
            </a:r>
            <a:r>
              <a:rPr lang="en-US" smtClean="0"/>
              <a:t> difficult to manage and can be life threatening. Importantly, such striking side effects were not seen in this trial.</a:t>
            </a:r>
          </a:p>
          <a:p>
            <a:endParaRPr lang="en-US" smtClean="0"/>
          </a:p>
          <a:p>
            <a:endParaRPr lang="en-US" smtClean="0"/>
          </a:p>
        </p:txBody>
      </p:sp>
      <p:sp>
        <p:nvSpPr>
          <p:cNvPr id="79876" name="Slide Number Placeholder 3"/>
          <p:cNvSpPr>
            <a:spLocks noGrp="1"/>
          </p:cNvSpPr>
          <p:nvPr>
            <p:ph type="sldNum" sz="quarter" idx="5"/>
          </p:nvPr>
        </p:nvSpPr>
        <p:spPr>
          <a:noFill/>
        </p:spPr>
        <p:txBody>
          <a:bodyPr/>
          <a:lstStyle/>
          <a:p>
            <a:fld id="{41D387EF-F9D5-49F6-9310-79FA36A69383}" type="slidenum">
              <a:rPr lang="en-US" smtClean="0">
                <a:solidFill>
                  <a:srgbClr val="000000"/>
                </a:solidFill>
                <a:ea typeface="ＭＳ Ｐゴシック" pitchFamily="34" charset="-128"/>
              </a:rPr>
              <a:pPr/>
              <a:t>21</a:t>
            </a:fld>
            <a:endParaRPr lang="en-US" smtClean="0">
              <a:solidFill>
                <a:srgbClr val="000000"/>
              </a:solidFill>
              <a:ea typeface="ＭＳ Ｐゴシック" pitchFamily="34"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p:spPr>
        <p:txBody>
          <a:bodyPr/>
          <a:lstStyle/>
          <a:p>
            <a:r>
              <a:rPr lang="en-US" i="1" smtClean="0"/>
              <a:t>CR, complete response;</a:t>
            </a:r>
            <a:r>
              <a:rPr lang="en-US" smtClean="0"/>
              <a:t> </a:t>
            </a:r>
            <a:r>
              <a:rPr lang="en-US" i="1" smtClean="0"/>
              <a:t>HRT, hormone replacement therapy; mCRPC, metastatic castration-resistant prostate cancer; PSA, prostate-specific antigen; SD, stable disease;</a:t>
            </a:r>
            <a:r>
              <a:rPr lang="en-US" smtClean="0"/>
              <a:t> </a:t>
            </a:r>
            <a:r>
              <a:rPr lang="en-US" i="1" smtClean="0"/>
              <a:t>XRT, radiotherapy.</a:t>
            </a:r>
            <a:r>
              <a:rPr lang="en-US" smtClean="0"/>
              <a:t> </a:t>
            </a:r>
          </a:p>
          <a:p>
            <a:endParaRPr lang="en-US" smtClean="0"/>
          </a:p>
          <a:p>
            <a:r>
              <a:rPr lang="fr-FR" b="1" smtClean="0"/>
              <a:t>David I. Quinn, MD, PhD:</a:t>
            </a:r>
            <a:r>
              <a:rPr lang="fr-FR" smtClean="0"/>
              <a:t> </a:t>
            </a:r>
            <a:endParaRPr lang="en-US" smtClean="0"/>
          </a:p>
          <a:p>
            <a:r>
              <a:rPr lang="en-US" smtClean="0"/>
              <a:t>These interesting data continue to validate the role of immunotherapy in prostate cancer, following the initial proof of principle by sipuleucel-T. Currently, phase III studies are examining ipilimumab in combination with radiotherapy, either prior to docetaxel or after docetaxel, to try and induce a release of antigens and thereby induce an immune response.</a:t>
            </a:r>
            <a:r>
              <a:rPr lang="en-US" baseline="30000" smtClean="0"/>
              <a:t>[1]</a:t>
            </a:r>
            <a:r>
              <a:rPr lang="en-US" smtClean="0"/>
              <a:t> What’s striking about ipilimumab therapy in the setting of prostate cancer, and also in melanoma (where it’s approved), is that it can produce marked complete responses. Although these were not particularly common, they are very dramatic and a real game-changer in this setting. </a:t>
            </a:r>
          </a:p>
          <a:p>
            <a:endParaRPr lang="en-US" smtClean="0"/>
          </a:p>
          <a:p>
            <a:r>
              <a:rPr lang="en-US" b="1" smtClean="0"/>
              <a:t>Reference</a:t>
            </a:r>
            <a:endParaRPr lang="en-US" smtClean="0"/>
          </a:p>
          <a:p>
            <a:r>
              <a:rPr lang="en-US" smtClean="0"/>
              <a:t>1. ClinicalTrials.gov. A randomized, double-blind, phase 3 trial comparing ipilimumab vs. placebo following radiotherapy in subjects with castration resistant prostate cancer that have received prior treatment with docetaxel. Available at http://clinicaltrials.gov/ct2/show/NCT00861614. Accessed March 27, 2012.</a:t>
            </a:r>
          </a:p>
          <a:p>
            <a:endParaRPr lang="en-US" smtClean="0"/>
          </a:p>
        </p:txBody>
      </p:sp>
      <p:sp>
        <p:nvSpPr>
          <p:cNvPr id="80900" name="Slide Number Placeholder 3"/>
          <p:cNvSpPr>
            <a:spLocks noGrp="1"/>
          </p:cNvSpPr>
          <p:nvPr>
            <p:ph type="sldNum" sz="quarter" idx="5"/>
          </p:nvPr>
        </p:nvSpPr>
        <p:spPr>
          <a:noFill/>
        </p:spPr>
        <p:txBody>
          <a:bodyPr/>
          <a:lstStyle/>
          <a:p>
            <a:fld id="{74BE7DDF-D2AE-4B14-BE94-19C602051CE4}" type="slidenum">
              <a:rPr lang="en-US" smtClean="0">
                <a:solidFill>
                  <a:srgbClr val="000000"/>
                </a:solidFill>
                <a:ea typeface="ＭＳ Ｐゴシック" pitchFamily="34" charset="-128"/>
              </a:rPr>
              <a:pPr/>
              <a:t>22</a:t>
            </a:fld>
            <a:endParaRPr lang="en-US" smtClean="0">
              <a:solidFill>
                <a:srgbClr val="000000"/>
              </a:solidFill>
              <a:ea typeface="ＭＳ Ｐゴシック" pitchFamily="34"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r>
              <a:rPr lang="en-US" i="1" smtClean="0"/>
              <a:t>BID, twice daily; CRPC, castration-resistant prostate cancer; ECOG PS, Eastern Cooperative Oncology Group performance score; mCRPC, metastatic castration-resistant prostate cancer; MP, mitoxantrone/prednisone; ORR, overall response rate; OS, overall survival; PFS, progression-free survival; PK, pharmacokinetics;</a:t>
            </a:r>
            <a:r>
              <a:rPr lang="en-US" smtClean="0"/>
              <a:t> </a:t>
            </a:r>
            <a:r>
              <a:rPr lang="en-US" i="1" smtClean="0"/>
              <a:t>PO, orally; Q3W, every 3 weeks; QW, once weekly.</a:t>
            </a:r>
          </a:p>
          <a:p>
            <a:endParaRPr lang="en-US" i="1" smtClean="0"/>
          </a:p>
          <a:p>
            <a:r>
              <a:rPr lang="en-US" b="1" smtClean="0"/>
              <a:t>David I. Quinn, MD, PhD: </a:t>
            </a:r>
            <a:endParaRPr lang="en-US" smtClean="0"/>
          </a:p>
          <a:p>
            <a:r>
              <a:rPr lang="en-US" smtClean="0"/>
              <a:t>In this randomized study, patients with metastatic CRPC and progression during or shortly after docetaxel were randomized to MP plus either cixutumumab or ramucirumab. Cixutumumab is a monoclonal antibody that targets IGF-1R, while ramucirumab targets VEGF receptor 2. </a:t>
            </a:r>
          </a:p>
          <a:p>
            <a:endParaRPr lang="en-US" smtClean="0"/>
          </a:p>
        </p:txBody>
      </p:sp>
      <p:sp>
        <p:nvSpPr>
          <p:cNvPr id="81924" name="Slide Number Placeholder 3"/>
          <p:cNvSpPr>
            <a:spLocks noGrp="1"/>
          </p:cNvSpPr>
          <p:nvPr>
            <p:ph type="sldNum" sz="quarter" idx="5"/>
          </p:nvPr>
        </p:nvSpPr>
        <p:spPr>
          <a:noFill/>
        </p:spPr>
        <p:txBody>
          <a:bodyPr/>
          <a:lstStyle/>
          <a:p>
            <a:fld id="{8687A24A-6659-4E03-B2C7-7B7F0C542902}" type="slidenum">
              <a:rPr lang="en-US" smtClean="0">
                <a:solidFill>
                  <a:srgbClr val="000000"/>
                </a:solidFill>
                <a:ea typeface="ＭＳ Ｐゴシック" pitchFamily="34" charset="-128"/>
              </a:rPr>
              <a:pPr/>
              <a:t>23</a:t>
            </a:fld>
            <a:endParaRPr lang="en-US" smtClean="0">
              <a:solidFill>
                <a:srgbClr val="000000"/>
              </a:solidFill>
              <a:ea typeface="ＭＳ Ｐゴシック"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r>
              <a:rPr lang="en-US" i="1" smtClean="0"/>
              <a:t>AE, adverse event;</a:t>
            </a:r>
            <a:r>
              <a:rPr lang="en-US" smtClean="0"/>
              <a:t> </a:t>
            </a:r>
            <a:r>
              <a:rPr lang="en-US" i="1" smtClean="0"/>
              <a:t>CIX, cixutumumab; CRPC, castration-resistant prostate cancer; G, grade; mCRPC, metastatic castration-resistant prostate cancer; MP, mitoxantrone/prednisone; PD, progressive disease;</a:t>
            </a:r>
            <a:r>
              <a:rPr lang="en-US" smtClean="0"/>
              <a:t> </a:t>
            </a:r>
            <a:r>
              <a:rPr lang="en-US" i="1" smtClean="0"/>
              <a:t>RAM, ramucirumab; WBC, white blood cells.</a:t>
            </a:r>
          </a:p>
          <a:p>
            <a:endParaRPr lang="en-US" i="1" smtClean="0"/>
          </a:p>
          <a:p>
            <a:r>
              <a:rPr lang="en-US" b="1" smtClean="0"/>
              <a:t>David I. Quinn, MD, PhD: </a:t>
            </a:r>
            <a:endParaRPr lang="en-US" smtClean="0"/>
          </a:p>
          <a:p>
            <a:r>
              <a:rPr lang="en-US" smtClean="0"/>
              <a:t>Results showed that cixutumumab and ramucirumab were well tolerated in this population, with a low rate of grade 3/4 nonhematologic adverse events.</a:t>
            </a:r>
          </a:p>
          <a:p>
            <a:endParaRPr lang="en-US" smtClean="0"/>
          </a:p>
        </p:txBody>
      </p:sp>
      <p:sp>
        <p:nvSpPr>
          <p:cNvPr id="82948" name="Slide Number Placeholder 3"/>
          <p:cNvSpPr>
            <a:spLocks noGrp="1"/>
          </p:cNvSpPr>
          <p:nvPr>
            <p:ph type="sldNum" sz="quarter" idx="5"/>
          </p:nvPr>
        </p:nvSpPr>
        <p:spPr>
          <a:noFill/>
        </p:spPr>
        <p:txBody>
          <a:bodyPr/>
          <a:lstStyle/>
          <a:p>
            <a:fld id="{337FD704-6394-4E15-ABE3-B280BEA54FC6}" type="slidenum">
              <a:rPr lang="en-US" smtClean="0">
                <a:solidFill>
                  <a:srgbClr val="000000"/>
                </a:solidFill>
                <a:ea typeface="ＭＳ Ｐゴシック" pitchFamily="34" charset="-128"/>
              </a:rPr>
              <a:pPr/>
              <a:t>24</a:t>
            </a:fld>
            <a:endParaRPr lang="en-US" smtClean="0">
              <a:solidFill>
                <a:srgbClr val="000000"/>
              </a:solidFill>
              <a:ea typeface="ＭＳ Ｐゴシック" pitchFamily="34"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p:spPr>
        <p:txBody>
          <a:bodyPr/>
          <a:lstStyle/>
          <a:p>
            <a:r>
              <a:rPr lang="en-US" i="1" smtClean="0"/>
              <a:t>AE, adverse event;</a:t>
            </a:r>
            <a:r>
              <a:rPr lang="en-US" smtClean="0"/>
              <a:t> </a:t>
            </a:r>
            <a:r>
              <a:rPr lang="en-US" i="1" smtClean="0"/>
              <a:t>CIX, cixutumumab; G, grade; CHF, congestive heart failure;</a:t>
            </a:r>
            <a:r>
              <a:rPr lang="en-US" smtClean="0"/>
              <a:t> </a:t>
            </a:r>
            <a:r>
              <a:rPr lang="en-US" i="1" smtClean="0"/>
              <a:t>LVEF, left ventricular ejection fraction;</a:t>
            </a:r>
            <a:r>
              <a:rPr lang="en-US" smtClean="0"/>
              <a:t> </a:t>
            </a:r>
            <a:r>
              <a:rPr lang="en-US" i="1" smtClean="0"/>
              <a:t>mCRPC, metastatic castration-resistant prostate cancer; MP, mitoxantrone/prednisone; PD, progressive disease;</a:t>
            </a:r>
            <a:r>
              <a:rPr lang="en-US" smtClean="0"/>
              <a:t> </a:t>
            </a:r>
            <a:r>
              <a:rPr lang="en-US" i="1" smtClean="0"/>
              <a:t>RAM, ramucirumab.</a:t>
            </a:r>
          </a:p>
          <a:p>
            <a:endParaRPr lang="en-US" i="1" smtClean="0"/>
          </a:p>
          <a:p>
            <a:r>
              <a:rPr lang="fr-FR" b="1" smtClean="0"/>
              <a:t>David I. Quinn, MD, PhD: </a:t>
            </a:r>
            <a:endParaRPr lang="en-US" smtClean="0"/>
          </a:p>
          <a:p>
            <a:r>
              <a:rPr lang="en-US" smtClean="0"/>
              <a:t>Mitoxantrone and ramucirumab is an interesting combination that appears to have some activity but exacerbates left-ventricular cardiac dysfunction, which is a known toxicity of mitoxantrone. It may be possible to characterize the circulating microenvironment in serum and circulating cells to determine which patients might respond to one or other of these antibodies, particularly ramucirumab. We have seen activity previously with both sunitinib and sorafenib, which both inhibit VEGF signaling, in prostate cancer. </a:t>
            </a:r>
          </a:p>
          <a:p>
            <a:endParaRPr lang="en-US" smtClean="0"/>
          </a:p>
          <a:p>
            <a:r>
              <a:rPr lang="en-US" smtClean="0"/>
              <a:t>Thus, although the target of VEGF receptor 2 may be worthwhile, it was difficult to interpret responses with these other drugs because the PSA level increased while bone lesions appeared or improved. From that perspective, I think there are unanswered questions with regard to VEGF receptor 2 and what happened to bone metastases in the study, particularly in light of upcoming trials of the VEGF receptor 2 inhibitor cabozantinib. (Of note, cabozantinib also inhibits Met.) Dr. Petrylak, what are your thoughts on this?</a:t>
            </a:r>
          </a:p>
          <a:p>
            <a:endParaRPr lang="en-US" smtClean="0"/>
          </a:p>
          <a:p>
            <a:r>
              <a:rPr lang="en-US" b="1" smtClean="0"/>
              <a:t>Daniel P. Petrylak, MD:</a:t>
            </a:r>
            <a:r>
              <a:rPr lang="en-US" smtClean="0"/>
              <a:t> </a:t>
            </a:r>
          </a:p>
          <a:p>
            <a:r>
              <a:rPr lang="en-US" smtClean="0"/>
              <a:t>There has been a lot of excitement about the VEGF receptor 2 inhibitors in the setting of prostate cancer. Ramucirumab is being studied in bladder cancer where drugs such as bevacizumab and lenalidomide, which has punitive anti-antigenic activity, have failed in randomized trials. Because VEGF receptor 2 is even more specific to both tumor and endothelial cells this may distinguish this from the other VEGF-directed antibodies. It is possible that there is more endothelial damage with both cixutumumab and ramucirumab, and that’s what’s causing the effect with mitoxantrone. </a:t>
            </a:r>
          </a:p>
          <a:p>
            <a:endParaRPr lang="en-US" smtClean="0"/>
          </a:p>
        </p:txBody>
      </p:sp>
      <p:sp>
        <p:nvSpPr>
          <p:cNvPr id="83972" name="Slide Number Placeholder 3"/>
          <p:cNvSpPr>
            <a:spLocks noGrp="1"/>
          </p:cNvSpPr>
          <p:nvPr>
            <p:ph type="sldNum" sz="quarter" idx="5"/>
          </p:nvPr>
        </p:nvSpPr>
        <p:spPr>
          <a:noFill/>
        </p:spPr>
        <p:txBody>
          <a:bodyPr/>
          <a:lstStyle/>
          <a:p>
            <a:fld id="{75E9DB3A-E3F0-4684-A358-F1E9973FC1B7}" type="slidenum">
              <a:rPr lang="en-US" smtClean="0">
                <a:solidFill>
                  <a:srgbClr val="000000"/>
                </a:solidFill>
                <a:ea typeface="ＭＳ Ｐゴシック" pitchFamily="34" charset="-128"/>
              </a:rPr>
              <a:pPr/>
              <a:t>25</a:t>
            </a:fld>
            <a:endParaRPr lang="en-US" smtClean="0">
              <a:solidFill>
                <a:srgbClr val="000000"/>
              </a:solidFill>
              <a:ea typeface="ＭＳ Ｐゴシック" pitchFamily="34"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r>
              <a:rPr lang="en-US" i="1" smtClean="0"/>
              <a:t>cPFS, composite progression-free survival; mCRPC, metastatic castration-resistant prostate cancer; MP, mitoxantrone/prednisone; OS, overall survival; PD, progressive disease.</a:t>
            </a:r>
          </a:p>
          <a:p>
            <a:endParaRPr lang="en-US" i="1" smtClean="0"/>
          </a:p>
          <a:p>
            <a:r>
              <a:rPr lang="fr-FR" b="1" smtClean="0"/>
              <a:t>David I. Quinn, MD, PhD: </a:t>
            </a:r>
            <a:endParaRPr lang="en-US" smtClean="0"/>
          </a:p>
          <a:p>
            <a:r>
              <a:rPr lang="en-US" smtClean="0"/>
              <a:t>Efficacy data showed reasonable disease control with either regimen, and the study met its primary endpoint of composite PFS. Of note, sustained disease control was observed in patients in both treatment arms.</a:t>
            </a:r>
          </a:p>
          <a:p>
            <a:endParaRPr lang="en-US" smtClean="0"/>
          </a:p>
          <a:p>
            <a:endParaRPr lang="en-US" smtClean="0"/>
          </a:p>
        </p:txBody>
      </p:sp>
      <p:sp>
        <p:nvSpPr>
          <p:cNvPr id="84996" name="Slide Number Placeholder 3"/>
          <p:cNvSpPr>
            <a:spLocks noGrp="1"/>
          </p:cNvSpPr>
          <p:nvPr>
            <p:ph type="sldNum" sz="quarter" idx="5"/>
          </p:nvPr>
        </p:nvSpPr>
        <p:spPr>
          <a:noFill/>
        </p:spPr>
        <p:txBody>
          <a:bodyPr/>
          <a:lstStyle/>
          <a:p>
            <a:fld id="{71545ACB-B8A4-4B3D-964A-81866801969E}" type="slidenum">
              <a:rPr lang="en-US" smtClean="0">
                <a:solidFill>
                  <a:srgbClr val="000000"/>
                </a:solidFill>
                <a:ea typeface="ＭＳ Ｐゴシック" pitchFamily="34" charset="-128"/>
              </a:rPr>
              <a:pPr/>
              <a:t>26</a:t>
            </a:fld>
            <a:endParaRPr lang="en-US" smtClean="0">
              <a:solidFill>
                <a:srgbClr val="000000"/>
              </a:solidFill>
              <a:ea typeface="ＭＳ Ｐゴシック"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ED0A0178-C3A8-495E-8D35-35862E0D73A1}" type="slidenum">
              <a:rPr lang="en-US" sz="1300">
                <a:solidFill>
                  <a:srgbClr val="FFFFFF"/>
                </a:solidFill>
              </a:rPr>
              <a:pPr algn="r"/>
              <a:t>27</a:t>
            </a:fld>
            <a:endParaRPr lang="en-US" sz="1300">
              <a:solidFill>
                <a:srgbClr val="FFFFFF"/>
              </a:solidFill>
            </a:endParaRPr>
          </a:p>
        </p:txBody>
      </p:sp>
      <p:sp>
        <p:nvSpPr>
          <p:cNvPr id="86019" name="Rectangle 2"/>
          <p:cNvSpPr>
            <a:spLocks noGrp="1" noRot="1" noChangeAspect="1" noTextEdit="1"/>
          </p:cNvSpPr>
          <p:nvPr>
            <p:ph type="sldImg"/>
          </p:nvPr>
        </p:nvSpPr>
        <p:spPr>
          <a:ln/>
        </p:spPr>
      </p:sp>
      <p:sp>
        <p:nvSpPr>
          <p:cNvPr id="86020" name="Rectangle 3"/>
          <p:cNvSpPr>
            <a:spLocks noGrp="1"/>
          </p:cNvSpPr>
          <p:nvPr>
            <p:ph type="body" idx="1"/>
          </p:nvPr>
        </p:nvSpPr>
        <p:spPr>
          <a:noFill/>
          <a:ln/>
        </p:spPr>
        <p:txBody>
          <a:bodyPr/>
          <a:lstStyle/>
          <a:p>
            <a:pPr eaLnBrk="1" hangingPunct="1"/>
            <a:r>
              <a:rPr lang="en-US" i="1" smtClean="0"/>
              <a:t>BID, twice daily; CTC, circulating tumor cell; mCRPC, metastatic castration-resistant prostate cancer; PD, progressive disease;</a:t>
            </a:r>
            <a:r>
              <a:rPr lang="en-US" smtClean="0"/>
              <a:t> </a:t>
            </a:r>
            <a:r>
              <a:rPr lang="en-US" i="1" smtClean="0"/>
              <a:t>PFS, progression-free survival;</a:t>
            </a:r>
            <a:r>
              <a:rPr lang="en-US" smtClean="0"/>
              <a:t> </a:t>
            </a:r>
            <a:r>
              <a:rPr lang="en-US" i="1" smtClean="0"/>
              <a:t>PSA, prostate-specific antigen; PO, orally; TTP, time to progression.</a:t>
            </a:r>
          </a:p>
          <a:p>
            <a:pPr eaLnBrk="1" hangingPunct="1"/>
            <a:endParaRPr lang="en-US" i="1" smtClean="0"/>
          </a:p>
          <a:p>
            <a:r>
              <a:rPr lang="en-US" b="1" smtClean="0"/>
              <a:t>Daniel P. Petrylak, MD:</a:t>
            </a:r>
            <a:r>
              <a:rPr lang="en-US" smtClean="0"/>
              <a:t> </a:t>
            </a:r>
          </a:p>
          <a:p>
            <a:r>
              <a:rPr lang="en-US" smtClean="0"/>
              <a:t>In this study, patients with progressive mCRPC who had not been treated for metastatic disease were randomized to a novel antisense oligonucleotide, OGX-427 plus prednisone or prednisone alone. OGX-427 is an inhibitor of HSP27 gene expression; this is an important gene for prostate cancer because the HSP27 protein has been shown to be upregulated and correlated with resistance to hormones, chemotherapy, and radiation therapy. Extensive preclinical data with OGX-427 in radical prostatectomy patients have provided conclusive evidence that this antisense compound does hit the target and cause downregulation of the protein. This has been a problem with antisense therapies in the past. </a:t>
            </a:r>
          </a:p>
          <a:p>
            <a:endParaRPr lang="en-US" smtClean="0"/>
          </a:p>
          <a:p>
            <a:r>
              <a:rPr lang="en-US" smtClean="0"/>
              <a:t>A previous randomized phase II trial evaluated the combination of OGX-427 with docetaxel and prednisone in patients with metastatic CRPC and showed an OS benefit, but no PFS improvement.</a:t>
            </a:r>
            <a:r>
              <a:rPr lang="en-US" baseline="30000" smtClean="0"/>
              <a:t>[1]</a:t>
            </a:r>
            <a:r>
              <a:rPr lang="en-US" smtClean="0"/>
              <a:t> This phase II trial evaluated OGX-427 with prednisone alone in the same population. </a:t>
            </a:r>
          </a:p>
          <a:p>
            <a:endParaRPr lang="en-US" smtClean="0"/>
          </a:p>
          <a:p>
            <a:r>
              <a:rPr lang="en-US" b="1" smtClean="0"/>
              <a:t>Reference</a:t>
            </a:r>
            <a:endParaRPr lang="en-US" smtClean="0"/>
          </a:p>
          <a:p>
            <a:r>
              <a:rPr lang="fr-FR" smtClean="0"/>
              <a:t>1. Chi KN, Hotte SJ, Yu E, et al. </a:t>
            </a:r>
            <a:r>
              <a:rPr lang="en-US" smtClean="0"/>
              <a:t>Randomized phase II study of docetaxel and prednisone with or without OGX-011 in patients with metastatic castration-resistant prostate cancer. J Clin Oncol. 2010;28:4247-4254.</a:t>
            </a:r>
          </a:p>
          <a:p>
            <a:pPr eaLnBrk="1" hangingPunct="1"/>
            <a:endParaRPr lang="en-US" i="1"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07AF953E-0581-4134-B4F7-5EC98BAD916E}" type="slidenum">
              <a:rPr lang="en-US" sz="1300">
                <a:solidFill>
                  <a:srgbClr val="FFFFFF"/>
                </a:solidFill>
              </a:rPr>
              <a:pPr algn="r"/>
              <a:t>28</a:t>
            </a:fld>
            <a:endParaRPr lang="en-US" sz="1300">
              <a:solidFill>
                <a:srgbClr val="FFFFFF"/>
              </a:solidFill>
            </a:endParaRPr>
          </a:p>
        </p:txBody>
      </p:sp>
      <p:sp>
        <p:nvSpPr>
          <p:cNvPr id="87043" name="Rectangle 2"/>
          <p:cNvSpPr>
            <a:spLocks noGrp="1" noRot="1" noChangeAspect="1" noTextEdit="1"/>
          </p:cNvSpPr>
          <p:nvPr>
            <p:ph type="sldImg"/>
          </p:nvPr>
        </p:nvSpPr>
        <p:spPr>
          <a:ln/>
        </p:spPr>
      </p:sp>
      <p:sp>
        <p:nvSpPr>
          <p:cNvPr id="87044" name="Rectangle 3"/>
          <p:cNvSpPr>
            <a:spLocks noGrp="1"/>
          </p:cNvSpPr>
          <p:nvPr>
            <p:ph type="body" idx="1"/>
          </p:nvPr>
        </p:nvSpPr>
        <p:spPr>
          <a:noFill/>
          <a:ln/>
        </p:spPr>
        <p:txBody>
          <a:bodyPr/>
          <a:lstStyle/>
          <a:p>
            <a:pPr eaLnBrk="1" hangingPunct="1"/>
            <a:r>
              <a:rPr lang="en-US" i="1" smtClean="0"/>
              <a:t>CI, confidence interval; CTC, circulating tumor cell; mCRPC, metastatic castration-resistant prostate cancer; PSA, prostate-specific antigen.</a:t>
            </a:r>
          </a:p>
          <a:p>
            <a:pPr eaLnBrk="1" hangingPunct="1"/>
            <a:endParaRPr lang="en-US" i="1" smtClean="0"/>
          </a:p>
          <a:p>
            <a:r>
              <a:rPr lang="en-US" b="1" smtClean="0"/>
              <a:t>Daniel P. Petrylak, MD:</a:t>
            </a:r>
            <a:r>
              <a:rPr lang="en-US" smtClean="0"/>
              <a:t> </a:t>
            </a:r>
          </a:p>
          <a:p>
            <a:r>
              <a:rPr lang="en-US" smtClean="0"/>
              <a:t>Results showed a clear difference in PSA responses and no disease progression in nearly three quarters of OGX-427–treated patients vs only about one third of patients who received only prednisone. All the PSA levels that were evaluated showed measurable disease responses to this compound and, importantly, there were conversions of circulating tumor cells. One half of the patients receiving OGX-427 and prednisone converted from more than 5 CTCs per 7.3 mL to fewer than 5 CTCs per 7.3 mL. </a:t>
            </a:r>
          </a:p>
          <a:p>
            <a:endParaRPr lang="en-US" smtClean="0"/>
          </a:p>
          <a:p>
            <a:r>
              <a:rPr lang="fr-FR" b="1" smtClean="0"/>
              <a:t>David I. Quinn, MD, PhD:</a:t>
            </a:r>
            <a:r>
              <a:rPr lang="fr-FR" smtClean="0"/>
              <a:t> </a:t>
            </a:r>
            <a:endParaRPr lang="en-US" smtClean="0"/>
          </a:p>
          <a:p>
            <a:r>
              <a:rPr lang="en-US" smtClean="0"/>
              <a:t>I think HSP27 going to be an important target and hopefully we’ll see some more data with this agent soon. </a:t>
            </a:r>
          </a:p>
          <a:p>
            <a:pPr eaLnBrk="1" hangingPunct="1"/>
            <a:endParaRPr lang="en-US" i="1"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4AFF2496-54E2-4787-99E1-6BA4302AAD49}" type="slidenum">
              <a:rPr lang="en-US" sz="1300">
                <a:solidFill>
                  <a:srgbClr val="FFFFFF"/>
                </a:solidFill>
              </a:rPr>
              <a:pPr algn="r"/>
              <a:t>29</a:t>
            </a:fld>
            <a:endParaRPr lang="en-US" sz="1300">
              <a:solidFill>
                <a:srgbClr val="FFFFFF"/>
              </a:solidFill>
            </a:endParaRPr>
          </a:p>
        </p:txBody>
      </p:sp>
      <p:sp>
        <p:nvSpPr>
          <p:cNvPr id="88067" name="Rectangle 2"/>
          <p:cNvSpPr>
            <a:spLocks noGrp="1" noRot="1" noChangeAspect="1" noTextEdit="1"/>
          </p:cNvSpPr>
          <p:nvPr>
            <p:ph type="sldImg"/>
          </p:nvPr>
        </p:nvSpPr>
        <p:spPr>
          <a:ln/>
        </p:spPr>
      </p:sp>
      <p:sp>
        <p:nvSpPr>
          <p:cNvPr id="88068" name="Rectangle 3"/>
          <p:cNvSpPr>
            <a:spLocks noGrp="1"/>
          </p:cNvSpPr>
          <p:nvPr>
            <p:ph type="body" idx="1"/>
          </p:nvPr>
        </p:nvSpPr>
        <p:spPr>
          <a:noFill/>
          <a:ln/>
        </p:spPr>
        <p:txBody>
          <a:bodyPr/>
          <a:lstStyle/>
          <a:p>
            <a:pPr eaLnBrk="1" hangingPunct="1"/>
            <a:r>
              <a:rPr lang="en-US" i="1" smtClean="0"/>
              <a:t>ALT, alanine aminotransferase; AST, aspartate aminotransferase; mCRPC, metastatic castration-resistant prostate cancer.</a:t>
            </a:r>
          </a:p>
          <a:p>
            <a:pPr eaLnBrk="1" hangingPunct="1"/>
            <a:endParaRPr lang="en-US" i="1" smtClean="0"/>
          </a:p>
          <a:p>
            <a:r>
              <a:rPr lang="fr-FR" b="1" smtClean="0"/>
              <a:t>David I. Quinn, MD, PhD:</a:t>
            </a:r>
            <a:r>
              <a:rPr lang="fr-FR" smtClean="0"/>
              <a:t> </a:t>
            </a:r>
            <a:endParaRPr lang="en-US" smtClean="0"/>
          </a:p>
          <a:p>
            <a:r>
              <a:rPr lang="en-US" smtClean="0"/>
              <a:t>Toxicities were tolerable in this study, with few patients experiencing grade 3/4 adverse treatment-related events.</a:t>
            </a:r>
          </a:p>
          <a:p>
            <a:pPr eaLnBrk="1" hangingPunct="1"/>
            <a:endParaRPr lang="en-US" i="1"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p:spPr>
        <p:txBody>
          <a:bodyPr/>
          <a:lstStyle/>
          <a:p>
            <a:r>
              <a:rPr lang="en-US" i="1" smtClean="0"/>
              <a:t> </a:t>
            </a:r>
          </a:p>
        </p:txBody>
      </p:sp>
      <p:sp>
        <p:nvSpPr>
          <p:cNvPr id="89092" name="Slide Number Placeholder 3"/>
          <p:cNvSpPr>
            <a:spLocks noGrp="1"/>
          </p:cNvSpPr>
          <p:nvPr>
            <p:ph type="sldNum" sz="quarter" idx="5"/>
          </p:nvPr>
        </p:nvSpPr>
        <p:spPr>
          <a:noFill/>
        </p:spPr>
        <p:txBody>
          <a:bodyPr/>
          <a:lstStyle/>
          <a:p>
            <a:fld id="{83EF8D5E-2D1C-4C35-8B2B-5E4B396277AC}" type="slidenum">
              <a:rPr lang="en-US" smtClean="0">
                <a:ea typeface="ＭＳ Ｐゴシック" pitchFamily="34" charset="-128"/>
              </a:rPr>
              <a:pPr/>
              <a:t>30</a:t>
            </a:fld>
            <a:endParaRPr lang="en-US" smtClean="0">
              <a:ea typeface="ＭＳ Ｐゴシック" pitchFamily="34"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p:spPr>
        <p:txBody>
          <a:bodyPr/>
          <a:lstStyle/>
          <a:p>
            <a:r>
              <a:rPr lang="en-US" i="1" smtClean="0"/>
              <a:t>CBR, clinical benefit rate; DC, dendritic cell;</a:t>
            </a:r>
            <a:r>
              <a:rPr lang="en-US" smtClean="0"/>
              <a:t> </a:t>
            </a:r>
            <a:r>
              <a:rPr lang="en-US" i="1" smtClean="0"/>
              <a:t>ECOG PS, Eastern Cooperative Oncology Group performance score; mRCC, metastatic renal cell carcinoma; OS, overall survival; PD, progressive disease;</a:t>
            </a:r>
            <a:r>
              <a:rPr lang="en-US" smtClean="0"/>
              <a:t> </a:t>
            </a:r>
            <a:r>
              <a:rPr lang="en-US" i="1" smtClean="0"/>
              <a:t>PFS, progression-free survival;</a:t>
            </a:r>
            <a:r>
              <a:rPr lang="en-US" smtClean="0"/>
              <a:t> </a:t>
            </a:r>
            <a:r>
              <a:rPr lang="en-US" i="1" smtClean="0"/>
              <a:t>RCC, renal cell carcinoma;</a:t>
            </a:r>
            <a:r>
              <a:rPr lang="en-US" smtClean="0"/>
              <a:t> </a:t>
            </a:r>
            <a:r>
              <a:rPr lang="en-US" i="1" smtClean="0"/>
              <a:t>RECIST, Response Evaluation Criteria In Solid Tumors.</a:t>
            </a:r>
          </a:p>
          <a:p>
            <a:endParaRPr lang="en-US" i="1" smtClean="0"/>
          </a:p>
          <a:p>
            <a:r>
              <a:rPr lang="fr-FR" b="1" smtClean="0"/>
              <a:t>David I. Quinn, MD, PhD:</a:t>
            </a:r>
            <a:r>
              <a:rPr lang="fr-FR" smtClean="0"/>
              <a:t> </a:t>
            </a:r>
            <a:endParaRPr lang="en-US" smtClean="0"/>
          </a:p>
          <a:p>
            <a:r>
              <a:rPr lang="en-US" smtClean="0"/>
              <a:t>In this phase II study, patients with newly diagnosed, advanced RCC received sunitinib plus a novel dendritic cell vaccine, AGS-003. Sunitinib is the most frequently used first-line VEGF tyrosine kinase inhibitor in the setting of RCC. AGS-003 is a personalized immunotherapy that involves the administration of autologous RNA-loaded dendritic cells to stimulate cytotoxic T-cell proliferation. In this phase II study, patients were selected who had not yet had a nephrectomy. Following removal of the neoplastic kidney and leukapheresis to collect dendritic cells, patient tumor cell RNA was used to stimulate the dendritic cells to produce, in effect, a personalized vaccine. The patients were then started on sunitinib followed by infusion of their own RNA-loaded dendritic cells. </a:t>
            </a:r>
          </a:p>
          <a:p>
            <a:endParaRPr lang="en-US" smtClean="0"/>
          </a:p>
        </p:txBody>
      </p:sp>
      <p:sp>
        <p:nvSpPr>
          <p:cNvPr id="90116" name="Slide Number Placeholder 3"/>
          <p:cNvSpPr>
            <a:spLocks noGrp="1"/>
          </p:cNvSpPr>
          <p:nvPr>
            <p:ph type="sldNum" sz="quarter" idx="5"/>
          </p:nvPr>
        </p:nvSpPr>
        <p:spPr>
          <a:noFill/>
        </p:spPr>
        <p:txBody>
          <a:bodyPr/>
          <a:lstStyle/>
          <a:p>
            <a:fld id="{2388DAD9-5E3D-404A-979B-A19426053991}" type="slidenum">
              <a:rPr lang="en-US" smtClean="0">
                <a:solidFill>
                  <a:srgbClr val="000000"/>
                </a:solidFill>
                <a:ea typeface="ＭＳ Ｐゴシック" pitchFamily="34" charset="-128"/>
              </a:rPr>
              <a:pPr/>
              <a:t>31</a:t>
            </a:fld>
            <a:endParaRPr lang="en-US" smtClean="0">
              <a:solidFill>
                <a:srgbClr val="000000"/>
              </a:solidFill>
              <a:ea typeface="ＭＳ Ｐゴシック" pitchFamily="34"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r>
              <a:rPr lang="en-US" i="1" smtClean="0"/>
              <a:t>CBR, clinical benefit rate; mRCC, metastatic renal cell carcinoma; OS, overall survival; PD, progressive disease;</a:t>
            </a:r>
            <a:r>
              <a:rPr lang="en-US" smtClean="0"/>
              <a:t> </a:t>
            </a:r>
            <a:r>
              <a:rPr lang="en-US" i="1" smtClean="0"/>
              <a:t>PFS, progression-free survival; PR, partial response; SD, stable disease.</a:t>
            </a:r>
          </a:p>
          <a:p>
            <a:endParaRPr lang="en-US" i="1" smtClean="0"/>
          </a:p>
          <a:p>
            <a:r>
              <a:rPr lang="en-US" b="1" smtClean="0"/>
              <a:t>David I. Quinn, MD, PhD:</a:t>
            </a:r>
            <a:r>
              <a:rPr lang="en-US" smtClean="0"/>
              <a:t> </a:t>
            </a:r>
          </a:p>
          <a:p>
            <a:r>
              <a:rPr lang="en-US" smtClean="0"/>
              <a:t>Efficacy results showed a nearly 40% response rate, with stable disease in another 24%, and a median PFS of nearly 1 year. With regard to the 3 patients who achieved</a:t>
            </a:r>
            <a:r>
              <a:rPr lang="en-US" i="1" smtClean="0"/>
              <a:t> </a:t>
            </a:r>
            <a:r>
              <a:rPr lang="en-US" smtClean="0"/>
              <a:t>a partial response after a prolonged booster phase (ie, AGS-003 every 3 months) it was unusual that it developed relatively late. The median PFS of 11.2 months is similar to what we see with sunitinib alone. Overall, it appears this immunotherapy can be safely combined with sunitinib and appears to induce an immune response. The question of whether the combination of AGS-003 and sunitinib may be better than sunitinib alone needs to be answered in a phase III trial. Dr. Petrylak, what is your perspective on these data?</a:t>
            </a:r>
          </a:p>
          <a:p>
            <a:endParaRPr lang="en-US" smtClean="0"/>
          </a:p>
          <a:p>
            <a:r>
              <a:rPr lang="en-US" b="1" smtClean="0"/>
              <a:t>Daniel P. Petrylak, MD:</a:t>
            </a:r>
            <a:r>
              <a:rPr lang="en-US" smtClean="0"/>
              <a:t> </a:t>
            </a:r>
          </a:p>
          <a:p>
            <a:r>
              <a:rPr lang="en-US" smtClean="0"/>
              <a:t>There have been a number of attempts to combine targeted therapy with immunotherapy which have not been successful and have been marred by toxicity. The late responses, which as you pointed out are not often seen with sunitinib, imply that there is an active immune mechanism. I agree on the need for a randomized trial—there have been many situations of drugs for RCC with positive phase II data that did not pan out in further testing. So, I think these are exciting data. </a:t>
            </a:r>
          </a:p>
          <a:p>
            <a:endParaRPr lang="en-US" i="1" smtClean="0"/>
          </a:p>
        </p:txBody>
      </p:sp>
      <p:sp>
        <p:nvSpPr>
          <p:cNvPr id="91140" name="Slide Number Placeholder 3"/>
          <p:cNvSpPr>
            <a:spLocks noGrp="1"/>
          </p:cNvSpPr>
          <p:nvPr>
            <p:ph type="sldNum" sz="quarter" idx="5"/>
          </p:nvPr>
        </p:nvSpPr>
        <p:spPr>
          <a:noFill/>
        </p:spPr>
        <p:txBody>
          <a:bodyPr/>
          <a:lstStyle/>
          <a:p>
            <a:fld id="{17B94EBC-18FC-4DB8-8084-7DE86D6753C6}" type="slidenum">
              <a:rPr lang="en-US" smtClean="0">
                <a:solidFill>
                  <a:srgbClr val="000000"/>
                </a:solidFill>
                <a:ea typeface="ＭＳ Ｐゴシック" pitchFamily="34" charset="-128"/>
              </a:rPr>
              <a:pPr/>
              <a:t>32</a:t>
            </a:fld>
            <a:endParaRPr lang="en-US" smtClean="0">
              <a:solidFill>
                <a:srgbClr val="000000"/>
              </a:solidFill>
              <a:ea typeface="ＭＳ Ｐゴシック" pitchFamily="34"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p:spPr>
        <p:txBody>
          <a:bodyPr/>
          <a:lstStyle/>
          <a:p>
            <a:r>
              <a:rPr lang="en-US" i="1" smtClean="0"/>
              <a:t>AE, adverse event;</a:t>
            </a:r>
            <a:r>
              <a:rPr lang="en-US" smtClean="0"/>
              <a:t> </a:t>
            </a:r>
            <a:r>
              <a:rPr lang="en-US" i="1" smtClean="0"/>
              <a:t>mRCC, metastatic renal cell carcinoma; RCC, renal cell carcinoma.</a:t>
            </a:r>
          </a:p>
          <a:p>
            <a:endParaRPr lang="en-US" i="1" smtClean="0"/>
          </a:p>
          <a:p>
            <a:r>
              <a:rPr lang="fr-FR" b="1" smtClean="0"/>
              <a:t>David I. Quinn, MD, PhD:</a:t>
            </a:r>
            <a:r>
              <a:rPr lang="fr-FR" smtClean="0"/>
              <a:t> </a:t>
            </a:r>
            <a:endParaRPr lang="en-US" smtClean="0"/>
          </a:p>
          <a:p>
            <a:r>
              <a:rPr lang="en-US" smtClean="0"/>
              <a:t>Safety results showed that AGS-003 was well tolerated, and no immunotherapy-related serious adverse events or grade 3/4 adverse events were seen.</a:t>
            </a:r>
          </a:p>
          <a:p>
            <a:endParaRPr lang="en-US" smtClean="0"/>
          </a:p>
        </p:txBody>
      </p:sp>
      <p:sp>
        <p:nvSpPr>
          <p:cNvPr id="92164" name="Slide Number Placeholder 3"/>
          <p:cNvSpPr>
            <a:spLocks noGrp="1"/>
          </p:cNvSpPr>
          <p:nvPr>
            <p:ph type="sldNum" sz="quarter" idx="5"/>
          </p:nvPr>
        </p:nvSpPr>
        <p:spPr>
          <a:noFill/>
        </p:spPr>
        <p:txBody>
          <a:bodyPr/>
          <a:lstStyle/>
          <a:p>
            <a:fld id="{2848C757-21EB-491C-AB25-BC06C7D24E4E}" type="slidenum">
              <a:rPr lang="en-US" smtClean="0">
                <a:solidFill>
                  <a:srgbClr val="000000"/>
                </a:solidFill>
                <a:ea typeface="ＭＳ Ｐゴシック" pitchFamily="34" charset="-128"/>
              </a:rPr>
              <a:pPr/>
              <a:t>33</a:t>
            </a:fld>
            <a:endParaRPr lang="en-US" smtClean="0">
              <a:solidFill>
                <a:srgbClr val="000000"/>
              </a:solidFill>
              <a:ea typeface="ＭＳ Ｐゴシック" pitchFamily="34"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p:spPr>
        <p:txBody>
          <a:bodyPr/>
          <a:lstStyle/>
          <a:p>
            <a:r>
              <a:rPr lang="en-US" i="1" smtClean="0"/>
              <a:t>ECOG PS, Eastern Cooperative Oncology Group performance score; ORR, overall response rate; OS, overall survival; PD, pharmacodynamics; PFS, progression-free survival; PK, pharmacokinetics;</a:t>
            </a:r>
            <a:r>
              <a:rPr lang="en-US" smtClean="0"/>
              <a:t> </a:t>
            </a:r>
            <a:r>
              <a:rPr lang="en-US" i="1" smtClean="0"/>
              <a:t>RCC, renal cell carcinoma;</a:t>
            </a:r>
            <a:r>
              <a:rPr lang="en-US" smtClean="0"/>
              <a:t> </a:t>
            </a:r>
            <a:r>
              <a:rPr lang="en-US" i="1" smtClean="0"/>
              <a:t>RECIST, Response Evaluation Criteria In Solid Tumors.</a:t>
            </a:r>
          </a:p>
          <a:p>
            <a:endParaRPr lang="en-US" i="1" smtClean="0"/>
          </a:p>
          <a:p>
            <a:r>
              <a:rPr lang="en-US" b="1" smtClean="0"/>
              <a:t>Daniel P. Petrylak, MD:</a:t>
            </a:r>
            <a:r>
              <a:rPr lang="en-US" smtClean="0"/>
              <a:t> </a:t>
            </a:r>
          </a:p>
          <a:p>
            <a:r>
              <a:rPr lang="en-US" smtClean="0"/>
              <a:t>The phase II MET111644 trial evaluated the MET inhibitor foretinib in patints with papillary RCC, using either intermittent treatment or daily therapy. MET expression has been a target of interest in the setting of papillary renal cell carcinoma as these patients tend not to respond well to immune therapy or to growth factor therapies. </a:t>
            </a:r>
          </a:p>
          <a:p>
            <a:endParaRPr lang="en-US" smtClean="0"/>
          </a:p>
        </p:txBody>
      </p:sp>
      <p:sp>
        <p:nvSpPr>
          <p:cNvPr id="93188" name="Slide Number Placeholder 3"/>
          <p:cNvSpPr>
            <a:spLocks noGrp="1"/>
          </p:cNvSpPr>
          <p:nvPr>
            <p:ph type="sldNum" sz="quarter" idx="5"/>
          </p:nvPr>
        </p:nvSpPr>
        <p:spPr>
          <a:noFill/>
        </p:spPr>
        <p:txBody>
          <a:bodyPr/>
          <a:lstStyle/>
          <a:p>
            <a:fld id="{5BBE593F-24D2-4DA9-BAE2-915F8BC4834F}" type="slidenum">
              <a:rPr lang="en-US" smtClean="0">
                <a:solidFill>
                  <a:srgbClr val="000000"/>
                </a:solidFill>
                <a:ea typeface="ＭＳ Ｐゴシック" pitchFamily="34" charset="-128"/>
              </a:rPr>
              <a:pPr/>
              <a:t>34</a:t>
            </a:fld>
            <a:endParaRPr lang="en-US" smtClean="0">
              <a:solidFill>
                <a:srgbClr val="000000"/>
              </a:solidFill>
              <a:ea typeface="ＭＳ Ｐゴシック"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p:spPr>
        <p:txBody>
          <a:bodyPr/>
          <a:lstStyle/>
          <a:p>
            <a:r>
              <a:rPr lang="en-US" i="1" smtClean="0"/>
              <a:t>DOR, duration of response;</a:t>
            </a:r>
            <a:r>
              <a:rPr lang="en-US" smtClean="0"/>
              <a:t> </a:t>
            </a:r>
            <a:r>
              <a:rPr lang="en-US" i="1" smtClean="0"/>
              <a:t>ORR, overall response rate; OS, overall survival; PFS, progression-free survival;</a:t>
            </a:r>
            <a:r>
              <a:rPr lang="en-US" smtClean="0"/>
              <a:t> </a:t>
            </a:r>
            <a:r>
              <a:rPr lang="en-US" i="1" smtClean="0"/>
              <a:t>PK, pharmacokinetics; PR, partial response; </a:t>
            </a:r>
            <a:endParaRPr lang="en-US" smtClean="0"/>
          </a:p>
          <a:p>
            <a:r>
              <a:rPr lang="en-US" i="1" smtClean="0"/>
              <a:t>SD, stable disease.</a:t>
            </a:r>
          </a:p>
          <a:p>
            <a:endParaRPr lang="en-US" i="1" smtClean="0"/>
          </a:p>
          <a:p>
            <a:r>
              <a:rPr lang="en-US" b="1" smtClean="0"/>
              <a:t>Daniel P. Petrylak, MD:</a:t>
            </a:r>
            <a:r>
              <a:rPr lang="en-US" smtClean="0"/>
              <a:t> </a:t>
            </a:r>
          </a:p>
          <a:p>
            <a:r>
              <a:rPr lang="en-US" smtClean="0"/>
              <a:t>The responses to foretinib were similar with both the daily dosing and intermittent dosing, which was disappointing as neither strategy was shown to be significantly better than results from retrospective studies in patients with non</a:t>
            </a:r>
            <a:r>
              <a:rPr lang="en-US" i="1" smtClean="0"/>
              <a:t>–</a:t>
            </a:r>
            <a:r>
              <a:rPr lang="en-US" smtClean="0"/>
              <a:t>clear cell RCC variants. But, of course, this was not a randomized trial. </a:t>
            </a:r>
          </a:p>
          <a:p>
            <a:endParaRPr lang="en-US" smtClean="0"/>
          </a:p>
          <a:p>
            <a:r>
              <a:rPr lang="fr-FR" b="1" smtClean="0"/>
              <a:t>David I. Quinn, MD, PhD:</a:t>
            </a:r>
            <a:r>
              <a:rPr lang="fr-FR" smtClean="0"/>
              <a:t> </a:t>
            </a:r>
            <a:endParaRPr lang="en-US" smtClean="0"/>
          </a:p>
          <a:p>
            <a:r>
              <a:rPr lang="en-US" smtClean="0"/>
              <a:t>It will be interesting to see what the median overall survival is in this group. I think it’s helpful that they have examined foretinib in this particular RCC subtype, which is the second most common after clear-cell carcinoma. </a:t>
            </a:r>
          </a:p>
          <a:p>
            <a:endParaRPr lang="en-US" smtClean="0"/>
          </a:p>
        </p:txBody>
      </p:sp>
      <p:sp>
        <p:nvSpPr>
          <p:cNvPr id="94212" name="Slide Number Placeholder 3"/>
          <p:cNvSpPr>
            <a:spLocks noGrp="1"/>
          </p:cNvSpPr>
          <p:nvPr>
            <p:ph type="sldNum" sz="quarter" idx="5"/>
          </p:nvPr>
        </p:nvSpPr>
        <p:spPr>
          <a:noFill/>
        </p:spPr>
        <p:txBody>
          <a:bodyPr/>
          <a:lstStyle/>
          <a:p>
            <a:fld id="{43F2B08B-D842-4D5D-83E2-11574B89C85B}" type="slidenum">
              <a:rPr lang="en-US" smtClean="0">
                <a:solidFill>
                  <a:srgbClr val="000000"/>
                </a:solidFill>
                <a:ea typeface="ＭＳ Ｐゴシック" pitchFamily="34" charset="-128"/>
              </a:rPr>
              <a:pPr/>
              <a:t>35</a:t>
            </a:fld>
            <a:endParaRPr lang="en-US" smtClean="0">
              <a:solidFill>
                <a:srgbClr val="000000"/>
              </a:solidFill>
              <a:ea typeface="ＭＳ Ｐゴシック" pitchFamily="34"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p:spPr>
        <p:txBody>
          <a:bodyPr/>
          <a:lstStyle/>
          <a:p>
            <a:r>
              <a:rPr lang="en-US" i="1" smtClean="0"/>
              <a:t>ALT, alanine aminotransferase; AST, aspartate aminotransferase.</a:t>
            </a:r>
          </a:p>
          <a:p>
            <a:endParaRPr lang="en-US" i="1" smtClean="0"/>
          </a:p>
          <a:p>
            <a:r>
              <a:rPr lang="en-US" b="1" smtClean="0"/>
              <a:t>Daniel P. Petrylak, MD: </a:t>
            </a:r>
            <a:endParaRPr lang="en-US" smtClean="0"/>
          </a:p>
          <a:p>
            <a:r>
              <a:rPr lang="en-US" smtClean="0"/>
              <a:t>Foretinib is a very well tolerated drug. Also, few other studies in RCC have evaluated this patient subtype, so these are valuable data. </a:t>
            </a:r>
          </a:p>
          <a:p>
            <a:endParaRPr lang="en-US" smtClean="0"/>
          </a:p>
        </p:txBody>
      </p:sp>
      <p:sp>
        <p:nvSpPr>
          <p:cNvPr id="95236" name="Slide Number Placeholder 3"/>
          <p:cNvSpPr>
            <a:spLocks noGrp="1"/>
          </p:cNvSpPr>
          <p:nvPr>
            <p:ph type="sldNum" sz="quarter" idx="5"/>
          </p:nvPr>
        </p:nvSpPr>
        <p:spPr>
          <a:noFill/>
        </p:spPr>
        <p:txBody>
          <a:bodyPr/>
          <a:lstStyle/>
          <a:p>
            <a:fld id="{F0472A49-8FAB-4DC6-9D6B-69E6B58E1C39}" type="slidenum">
              <a:rPr lang="en-US" smtClean="0">
                <a:solidFill>
                  <a:srgbClr val="000000"/>
                </a:solidFill>
                <a:ea typeface="ＭＳ Ｐゴシック" pitchFamily="34" charset="-128"/>
              </a:rPr>
              <a:pPr/>
              <a:t>36</a:t>
            </a:fld>
            <a:endParaRPr lang="en-US" smtClean="0">
              <a:solidFill>
                <a:srgbClr val="000000"/>
              </a:solidFill>
              <a:ea typeface="ＭＳ Ｐゴシック" pitchFamily="34"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1071FF3F-4992-4B61-AE03-26F8C7C39B59}" type="slidenum">
              <a:rPr lang="en-US" sz="1300"/>
              <a:pPr algn="r"/>
              <a:t>37</a:t>
            </a:fld>
            <a:endParaRPr lang="en-US" sz="1300"/>
          </a:p>
        </p:txBody>
      </p:sp>
      <p:sp>
        <p:nvSpPr>
          <p:cNvPr id="96259" name="Rectangle 2"/>
          <p:cNvSpPr>
            <a:spLocks noGrp="1" noRot="1" noChangeAspect="1" noTextEdit="1"/>
          </p:cNvSpPr>
          <p:nvPr>
            <p:ph type="sldImg"/>
          </p:nvPr>
        </p:nvSpPr>
        <p:spPr>
          <a:ln/>
        </p:spPr>
      </p:sp>
      <p:sp>
        <p:nvSpPr>
          <p:cNvPr id="96260" name="Rectangle 3"/>
          <p:cNvSpPr>
            <a:spLocks noGrp="1"/>
          </p:cNvSpPr>
          <p:nvPr>
            <p:ph type="body" idx="1"/>
          </p:nvPr>
        </p:nvSpPr>
        <p:spPr>
          <a:noFill/>
          <a:ln/>
        </p:spPr>
        <p:txBody>
          <a:bodyPr/>
          <a:lstStyle/>
          <a:p>
            <a:pPr eaLnBrk="1" hangingPunct="1"/>
            <a:r>
              <a:rPr lang="en-US" i="1" smtClean="0"/>
              <a:t>BID, twice daily; CI, confidence interval; ECOG PS, Eastern Cooperative Oncology Group performance score; HR, hazard ratio; IFN-</a:t>
            </a:r>
            <a:r>
              <a:rPr lang="el-GR" i="1" smtClean="0"/>
              <a:t>α</a:t>
            </a:r>
            <a:r>
              <a:rPr lang="en-US" i="1" smtClean="0"/>
              <a:t>, interferon alpha;</a:t>
            </a:r>
            <a:r>
              <a:rPr lang="en-US" smtClean="0"/>
              <a:t> </a:t>
            </a:r>
            <a:r>
              <a:rPr lang="en-US" i="1" smtClean="0"/>
              <a:t>mRCC, metastatic renal cell carcinoma; PFS, progression-free survival;</a:t>
            </a:r>
            <a:r>
              <a:rPr lang="en-US" smtClean="0"/>
              <a:t> </a:t>
            </a:r>
            <a:r>
              <a:rPr lang="en-US" i="1" smtClean="0"/>
              <a:t>mRCC, metastatic renal cell carcinoma.</a:t>
            </a:r>
          </a:p>
          <a:p>
            <a:pPr eaLnBrk="1" hangingPunct="1"/>
            <a:endParaRPr lang="en-US" i="1" smtClean="0"/>
          </a:p>
          <a:p>
            <a:r>
              <a:rPr lang="en-US" b="1" smtClean="0"/>
              <a:t>David I. Quinn, MD, PhD:</a:t>
            </a:r>
            <a:r>
              <a:rPr lang="en-US" smtClean="0"/>
              <a:t> </a:t>
            </a:r>
          </a:p>
          <a:p>
            <a:r>
              <a:rPr lang="en-US" smtClean="0"/>
              <a:t>The AXIS study compared axitinib vs sorafenib in patients with progressive, metastatic RCC who had failed 1 previous systemic first-line regimen. The results, showing a significant improvement in PFS with axitinib, resulted in approval in the United States by the FDA for use in patients with metastatic RCC who have relapsed after 1 line of therapy. </a:t>
            </a:r>
          </a:p>
          <a:p>
            <a:pPr eaLnBrk="1" hangingPunct="1"/>
            <a:endParaRPr lang="en-US" i="1"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txBox="1">
            <a:spLocks noGrp="1" noChangeArrowheads="1"/>
          </p:cNvSpPr>
          <p:nvPr/>
        </p:nvSpPr>
        <p:spPr bwMode="auto">
          <a:xfrm>
            <a:off x="0" y="0"/>
            <a:ext cx="7315200" cy="479425"/>
          </a:xfrm>
          <a:prstGeom prst="rect">
            <a:avLst/>
          </a:prstGeom>
          <a:noFill/>
          <a:ln w="9525">
            <a:noFill/>
            <a:miter lim="800000"/>
            <a:headEnd/>
            <a:tailEnd/>
          </a:ln>
        </p:spPr>
        <p:txBody>
          <a:bodyPr lIns="95747" tIns="47873" rIns="95747" bIns="47873"/>
          <a:lstStyle/>
          <a:p>
            <a:r>
              <a:rPr lang="en-US" sz="1500" b="1" i="1"/>
              <a:t>Recent Developments and Future Directions</a:t>
            </a:r>
          </a:p>
          <a:p>
            <a:r>
              <a:rPr lang="en-US" sz="1500" b="1" i="1"/>
              <a:t> in the Treatment of Pancreatic Cancer</a:t>
            </a:r>
          </a:p>
        </p:txBody>
      </p:sp>
      <p:sp>
        <p:nvSpPr>
          <p:cNvPr id="97283"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3C96EE77-5B10-4617-B830-65190C222F36}" type="slidenum">
              <a:rPr lang="en-US" sz="1300"/>
              <a:pPr algn="r"/>
              <a:t>38</a:t>
            </a:fld>
            <a:endParaRPr lang="en-US" sz="1300"/>
          </a:p>
        </p:txBody>
      </p:sp>
      <p:sp>
        <p:nvSpPr>
          <p:cNvPr id="97284" name="Rectangle 2"/>
          <p:cNvSpPr>
            <a:spLocks noGrp="1" noRot="1" noChangeAspect="1" noChangeArrowheads="1" noTextEdit="1"/>
          </p:cNvSpPr>
          <p:nvPr>
            <p:ph type="sldImg"/>
          </p:nvPr>
        </p:nvSpPr>
        <p:spPr>
          <a:ln/>
        </p:spPr>
      </p:sp>
      <p:sp>
        <p:nvSpPr>
          <p:cNvPr id="97285" name="Rectangle 3"/>
          <p:cNvSpPr>
            <a:spLocks noGrp="1" noChangeArrowheads="1"/>
          </p:cNvSpPr>
          <p:nvPr>
            <p:ph type="body" idx="1"/>
          </p:nvPr>
        </p:nvSpPr>
        <p:spPr>
          <a:noFill/>
          <a:ln/>
        </p:spPr>
        <p:txBody>
          <a:bodyPr/>
          <a:lstStyle/>
          <a:p>
            <a:pPr eaLnBrk="1" hangingPunct="1"/>
            <a:r>
              <a:rPr lang="en-US" i="1" smtClean="0"/>
              <a:t>BID, twice daily.</a:t>
            </a:r>
          </a:p>
          <a:p>
            <a:pPr eaLnBrk="1" hangingPunct="1"/>
            <a:endParaRPr lang="en-US" i="1" smtClean="0"/>
          </a:p>
          <a:p>
            <a:r>
              <a:rPr lang="en-US" b="1" smtClean="0"/>
              <a:t>David I. Quinn, MD, PhD:</a:t>
            </a:r>
            <a:r>
              <a:rPr lang="en-US" smtClean="0"/>
              <a:t> </a:t>
            </a:r>
          </a:p>
          <a:p>
            <a:r>
              <a:rPr lang="en-US" smtClean="0"/>
              <a:t>In the AXIS study, about one quarter of patients required a dose reduction for toxicity, which was generally not hypertension; we treat the hypertension and leave the patient on the drugs, which results in some side effects consistent with other drugs in its class. No dose change occurred in 39% of patients. Patients that had not developed hypertension or did not have a significant level of toxicity were permitted to dose escalate. The issue is: Does dose escalation improve outcomes? </a:t>
            </a:r>
          </a:p>
          <a:p>
            <a:endParaRPr lang="en-US" smtClean="0"/>
          </a:p>
          <a:p>
            <a:r>
              <a:rPr lang="en-US" smtClean="0"/>
              <a:t>There is a precedent with this group of drugs where, if a patient develops hypertension (generally considered a diastolic blood pressure consistently above 90 mmHg), their outcome is better in terms of both PFS and OS. The question is whether hypertension is a biomarker indicating adequate exposure to the drug; the purpose of this analysis was to examine those titration data and to assess the duration of disease control and response with first-line axitinib. </a:t>
            </a:r>
          </a:p>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919D5B44-69C6-4C6C-9718-6AD79A54B200}" type="slidenum">
              <a:rPr lang="en-US" sz="1300"/>
              <a:pPr algn="r"/>
              <a:t>39</a:t>
            </a:fld>
            <a:endParaRPr lang="en-US" sz="1300"/>
          </a:p>
        </p:txBody>
      </p:sp>
      <p:sp>
        <p:nvSpPr>
          <p:cNvPr id="98307" name="Rectangle 2"/>
          <p:cNvSpPr>
            <a:spLocks noGrp="1" noRot="1" noChangeAspect="1" noTextEdit="1"/>
          </p:cNvSpPr>
          <p:nvPr>
            <p:ph type="sldImg"/>
          </p:nvPr>
        </p:nvSpPr>
        <p:spPr>
          <a:ln/>
        </p:spPr>
      </p:sp>
      <p:sp>
        <p:nvSpPr>
          <p:cNvPr id="98308" name="Rectangle 3"/>
          <p:cNvSpPr>
            <a:spLocks noGrp="1"/>
          </p:cNvSpPr>
          <p:nvPr>
            <p:ph type="body" idx="1"/>
          </p:nvPr>
        </p:nvSpPr>
        <p:spPr>
          <a:noFill/>
          <a:ln/>
        </p:spPr>
        <p:txBody>
          <a:bodyPr/>
          <a:lstStyle/>
          <a:p>
            <a:pPr eaLnBrk="1" hangingPunct="1"/>
            <a:r>
              <a:rPr lang="en-US" i="1" smtClean="0"/>
              <a:t>AE, adverse event;</a:t>
            </a:r>
            <a:r>
              <a:rPr lang="en-US" smtClean="0"/>
              <a:t> </a:t>
            </a:r>
            <a:r>
              <a:rPr lang="en-US" i="1" smtClean="0"/>
              <a:t>BID, twice daily; CI, confidence interval; NR, not reached;</a:t>
            </a:r>
            <a:r>
              <a:rPr lang="en-US" smtClean="0"/>
              <a:t> </a:t>
            </a:r>
            <a:r>
              <a:rPr lang="en-US" i="1" smtClean="0"/>
              <a:t>PFS, progression-free survival.</a:t>
            </a:r>
          </a:p>
          <a:p>
            <a:pPr eaLnBrk="1" hangingPunct="1"/>
            <a:endParaRPr lang="en-US" i="1" smtClean="0"/>
          </a:p>
          <a:p>
            <a:r>
              <a:rPr lang="en-US" b="1" smtClean="0"/>
              <a:t>David I. Quinn, MD, PhD:</a:t>
            </a:r>
            <a:r>
              <a:rPr lang="en-US" smtClean="0"/>
              <a:t> </a:t>
            </a:r>
          </a:p>
          <a:p>
            <a:r>
              <a:rPr lang="en-US" smtClean="0"/>
              <a:t>The PFS curves with dose-escalated and non–dose-escalated axitinib were superior to sorafenib. The PFS benefit to escalating axitinib appeared to be most significant for patients that continued on treatment for more than 9 months. This demonstrates that dose escalation of axitinib is feasible. Of note, decreased toxicities in dose-titrated patients included hypertension; it is possible that it is not a biomarker of response for some patients. There also was less hypothyroidism. This suggests that this group of patients, who did not develop hypertension or other toxicities, were candidates for dose escalation but had something biologically different about them that affected their response to these drugs. The issue of dose escalation needs to be looked at prospectively. </a:t>
            </a:r>
          </a:p>
          <a:p>
            <a:endParaRPr lang="en-US" smtClean="0"/>
          </a:p>
          <a:p>
            <a:r>
              <a:rPr lang="en-US" smtClean="0"/>
              <a:t>An ongoing prospective phase II study of first-line axitinib in RCC will eventually randomize approximately 200 patients without hypertension or other toxicity to dose escalation—similar to what the AXIS study—or to continue on the same dose.</a:t>
            </a:r>
            <a:r>
              <a:rPr lang="en-US" baseline="30000" smtClean="0"/>
              <a:t>[1]</a:t>
            </a:r>
            <a:r>
              <a:rPr lang="en-US" smtClean="0"/>
              <a:t> These data should help determine whether axitinib should be dose escalated or whether 5-mg twice a day is appropriate for all patients.</a:t>
            </a:r>
          </a:p>
          <a:p>
            <a:endParaRPr lang="en-US" smtClean="0"/>
          </a:p>
          <a:p>
            <a:r>
              <a:rPr lang="en-US" b="1" smtClean="0"/>
              <a:t>Reference</a:t>
            </a:r>
            <a:endParaRPr lang="en-US" smtClean="0"/>
          </a:p>
          <a:p>
            <a:r>
              <a:rPr lang="en-US" smtClean="0"/>
              <a:t>1. ClinicalTrials.gov. Randomized, double-blind phase 2 study of axitinib (AG-013736) with or without dose titration in patients with metastatic renal cell carcinoma. Available at: http://clinicaltrials.gov/ct2/show/NCT00835978. Accessed April 18, 2012</a:t>
            </a:r>
          </a:p>
          <a:p>
            <a:pPr eaLnBrk="1" hangingPunct="1"/>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txBox="1">
            <a:spLocks noGrp="1" noChangeArrowheads="1"/>
          </p:cNvSpPr>
          <p:nvPr/>
        </p:nvSpPr>
        <p:spPr bwMode="auto">
          <a:xfrm>
            <a:off x="4143375" y="9118600"/>
            <a:ext cx="3170238" cy="481013"/>
          </a:xfrm>
          <a:prstGeom prst="rect">
            <a:avLst/>
          </a:prstGeom>
          <a:noFill/>
          <a:ln w="9525">
            <a:noFill/>
            <a:miter lim="800000"/>
            <a:headEnd/>
            <a:tailEnd/>
          </a:ln>
        </p:spPr>
        <p:txBody>
          <a:bodyPr lIns="95747" tIns="47873" rIns="95747" bIns="47873" anchor="b"/>
          <a:lstStyle/>
          <a:p>
            <a:pPr algn="r"/>
            <a:fld id="{5E3BC832-AC20-42B7-AFC8-F3447D2AD01A}" type="slidenum">
              <a:rPr lang="en-US" sz="1300"/>
              <a:pPr algn="r"/>
              <a:t>40</a:t>
            </a:fld>
            <a:endParaRPr lang="en-US" sz="1300"/>
          </a:p>
        </p:txBody>
      </p:sp>
      <p:sp>
        <p:nvSpPr>
          <p:cNvPr id="99331" name="Rectangle 2"/>
          <p:cNvSpPr>
            <a:spLocks noGrp="1" noRot="1" noChangeAspect="1" noTextEdit="1"/>
          </p:cNvSpPr>
          <p:nvPr>
            <p:ph type="sldImg"/>
          </p:nvPr>
        </p:nvSpPr>
        <p:spPr>
          <a:ln/>
        </p:spPr>
      </p:sp>
      <p:sp>
        <p:nvSpPr>
          <p:cNvPr id="99332" name="Rectangle 3"/>
          <p:cNvSpPr>
            <a:spLocks noGrp="1"/>
          </p:cNvSpPr>
          <p:nvPr>
            <p:ph type="body" idx="1"/>
          </p:nvPr>
        </p:nvSpPr>
        <p:spPr>
          <a:noFill/>
          <a:ln/>
        </p:spPr>
        <p:txBody>
          <a:bodyPr/>
          <a:lstStyle/>
          <a:p>
            <a:pPr eaLnBrk="1" hangingPunct="1"/>
            <a:r>
              <a:rPr lang="en-US" i="1" smtClean="0"/>
              <a:t>CI, confidence interval; mPFS, median progression-free survival; NR, not reached;</a:t>
            </a:r>
            <a:r>
              <a:rPr lang="en-US" smtClean="0"/>
              <a:t> </a:t>
            </a:r>
            <a:r>
              <a:rPr lang="en-US" i="1" smtClean="0"/>
              <a:t>PFS, progression-free survival.</a:t>
            </a:r>
          </a:p>
          <a:p>
            <a:pPr eaLnBrk="1" hangingPunct="1"/>
            <a:endParaRPr lang="en-US" i="1" smtClean="0"/>
          </a:p>
          <a:p>
            <a:r>
              <a:rPr lang="en-US" b="1" smtClean="0"/>
              <a:t>David I. Quinn, MD, PhD:</a:t>
            </a:r>
            <a:r>
              <a:rPr lang="en-US" smtClean="0"/>
              <a:t> </a:t>
            </a:r>
          </a:p>
          <a:p>
            <a:r>
              <a:rPr lang="en-US" smtClean="0"/>
              <a:t>Rini and colleagues also looked at whether a response to either axitinib or sorafenib in the AXIS study was predicted by prior response to sunitinib. The bottom line was that it appeared that patients who continued on sorafenib beyond 6 months may do better based on their prior response to sunitinib. By contrast, there was no difference in axitinib-treated patients based on prior response to sunitinib. This underlines that despite similarities of these drugs that could predict subsequent response, essentially, response cannot be predicted for a patient going from sunitinib to subsequent axitinib. </a:t>
            </a:r>
          </a:p>
          <a:p>
            <a:endParaRPr lang="en-US" smtClean="0"/>
          </a:p>
          <a:p>
            <a:r>
              <a:rPr lang="en-US" smtClean="0"/>
              <a:t>Additionally, there were some radical responses to sorafenib that didn’t seem to be predicted by prior duration of sunitinib. From that perspective, this is an interesting iteration of data from the AXIS study. I don’t think it provides therapeutically relevant data at this time, but the data are starting to inform us about the biology of these agents. What do you think, Dr. Petrylak?</a:t>
            </a:r>
          </a:p>
          <a:p>
            <a:endParaRPr lang="en-US" smtClean="0"/>
          </a:p>
          <a:p>
            <a:r>
              <a:rPr lang="en-US" b="1" smtClean="0"/>
              <a:t>Daniel P. Petrylak, MD:</a:t>
            </a:r>
            <a:r>
              <a:rPr lang="en-US" smtClean="0"/>
              <a:t> </a:t>
            </a:r>
          </a:p>
          <a:p>
            <a:r>
              <a:rPr lang="en-US" smtClean="0"/>
              <a:t>The difficulty in predicting responses is one of the most important observations from AXIS. With this phenomenon of patients responding to multiple tyrosine kinase inhibitors, it’s difficult to develop a treatment algorithm that incorporates third- and fourth-line therapy. This study provides more justification for trying these drugs in a sequential fashion.   </a:t>
            </a:r>
          </a:p>
          <a:p>
            <a:pPr eaLnBrk="1" hangingPunct="1"/>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p:spPr>
        <p:txBody>
          <a:bodyPr/>
          <a:lstStyle/>
          <a:p>
            <a:r>
              <a:rPr lang="en-US" i="1" smtClean="0"/>
              <a:t> </a:t>
            </a:r>
          </a:p>
        </p:txBody>
      </p:sp>
      <p:sp>
        <p:nvSpPr>
          <p:cNvPr id="100356" name="Slide Number Placeholder 3"/>
          <p:cNvSpPr>
            <a:spLocks noGrp="1"/>
          </p:cNvSpPr>
          <p:nvPr>
            <p:ph type="sldNum" sz="quarter" idx="5"/>
          </p:nvPr>
        </p:nvSpPr>
        <p:spPr>
          <a:noFill/>
        </p:spPr>
        <p:txBody>
          <a:bodyPr/>
          <a:lstStyle/>
          <a:p>
            <a:fld id="{CF83DC66-0A2B-42F2-B4FC-77F09577400F}" type="slidenum">
              <a:rPr lang="en-US" smtClean="0">
                <a:ea typeface="ＭＳ Ｐゴシック" pitchFamily="34" charset="-128"/>
              </a:rPr>
              <a:pPr/>
              <a:t>41</a:t>
            </a:fld>
            <a:endParaRPr lang="en-US" smtClean="0">
              <a:ea typeface="ＭＳ Ｐゴシック" pitchFamily="34" charset="-128"/>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p:spPr>
        <p:txBody>
          <a:bodyPr/>
          <a:lstStyle/>
          <a:p>
            <a:r>
              <a:rPr lang="en-US" i="1" smtClean="0"/>
              <a:t>AJCC, American Joint Committee on Cancer; CT, computed tomography; MSCV, mediastinal/supraclavicular; PA, para-aortic; RT, radiation therapy.</a:t>
            </a:r>
          </a:p>
          <a:p>
            <a:endParaRPr lang="en-US" i="1" smtClean="0"/>
          </a:p>
          <a:p>
            <a:r>
              <a:rPr lang="en-US" b="1" smtClean="0"/>
              <a:t>Daniel P. Petrylak, MD:</a:t>
            </a:r>
            <a:r>
              <a:rPr lang="en-US" smtClean="0"/>
              <a:t> </a:t>
            </a:r>
          </a:p>
          <a:p>
            <a:r>
              <a:rPr lang="en-US" smtClean="0"/>
              <a:t>Radiation therapy is an option for patients with testicular seminoma, in addition to observation. This retrospective study evaluated data on long-term outcomes with radiotherapy in patients with stage II testicular seminoma treated between 1974 and 2007. Some physicians use high-dose carboplatin in this population, but in my opinion, the jury is still out on whether that is beneficial. </a:t>
            </a:r>
          </a:p>
          <a:p>
            <a:endParaRPr lang="en-US" smtClean="0"/>
          </a:p>
        </p:txBody>
      </p:sp>
      <p:sp>
        <p:nvSpPr>
          <p:cNvPr id="101380" name="Slide Number Placeholder 3"/>
          <p:cNvSpPr>
            <a:spLocks noGrp="1"/>
          </p:cNvSpPr>
          <p:nvPr>
            <p:ph type="sldNum" sz="quarter" idx="5"/>
          </p:nvPr>
        </p:nvSpPr>
        <p:spPr>
          <a:noFill/>
        </p:spPr>
        <p:txBody>
          <a:bodyPr/>
          <a:lstStyle/>
          <a:p>
            <a:fld id="{1194B2A1-0233-48E7-A8CD-904D9E73ACA7}" type="slidenum">
              <a:rPr lang="en-US" smtClean="0">
                <a:solidFill>
                  <a:srgbClr val="000000"/>
                </a:solidFill>
                <a:ea typeface="ＭＳ Ｐゴシック" pitchFamily="34" charset="-128"/>
              </a:rPr>
              <a:pPr/>
              <a:t>42</a:t>
            </a:fld>
            <a:endParaRPr lang="en-US" smtClean="0">
              <a:solidFill>
                <a:srgbClr val="000000"/>
              </a:solidFill>
              <a:ea typeface="ＭＳ Ｐゴシック" pitchFamily="34" charset="-128"/>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p:spPr>
        <p:txBody>
          <a:bodyPr/>
          <a:lstStyle/>
          <a:p>
            <a:r>
              <a:rPr lang="en-US" i="1" smtClean="0"/>
              <a:t>CSS, cause-specific survival;</a:t>
            </a:r>
            <a:r>
              <a:rPr lang="en-US" smtClean="0"/>
              <a:t> </a:t>
            </a:r>
            <a:r>
              <a:rPr lang="en-US" i="1" smtClean="0"/>
              <a:t>KM, Kaplan-Meier;</a:t>
            </a:r>
            <a:r>
              <a:rPr lang="en-US" smtClean="0"/>
              <a:t> </a:t>
            </a:r>
            <a:r>
              <a:rPr lang="en-US" i="1" smtClean="0"/>
              <a:t>MCE, major cardiac event; MSCV, mediastinal/supraclavicular; OS, overall survival; PA, para-aortic; RT, radiation therapy;</a:t>
            </a:r>
            <a:r>
              <a:rPr lang="en-US" smtClean="0"/>
              <a:t> </a:t>
            </a:r>
            <a:r>
              <a:rPr lang="en-US" i="1" smtClean="0"/>
              <a:t>SM, second malignancy.</a:t>
            </a:r>
          </a:p>
          <a:p>
            <a:endParaRPr lang="en-US" i="1" smtClean="0"/>
          </a:p>
          <a:p>
            <a:r>
              <a:rPr lang="en-US" b="1" smtClean="0"/>
              <a:t>Daniel P. Petrylak, MD:</a:t>
            </a:r>
            <a:r>
              <a:rPr lang="en-US" smtClean="0"/>
              <a:t> </a:t>
            </a:r>
          </a:p>
          <a:p>
            <a:r>
              <a:rPr lang="en-US" smtClean="0"/>
              <a:t>In this study, the relapse-free survival estimates showed that relapse was stage dependent and associated with intra-diaphragmatic RT alone, particularly for patients with stage IIb disease. The real issue is the lack of durable responses. When these patients relapse they can relapse distally. Second malignancies are an issue as well, and develop in approximately 5% of patients. </a:t>
            </a:r>
          </a:p>
          <a:p>
            <a:endParaRPr lang="en-US" smtClean="0"/>
          </a:p>
          <a:p>
            <a:r>
              <a:rPr lang="fr-FR" b="1" smtClean="0"/>
              <a:t>David I. Quinn, MD, PhD: </a:t>
            </a:r>
            <a:endParaRPr lang="en-US" smtClean="0"/>
          </a:p>
          <a:p>
            <a:r>
              <a:rPr lang="en-US" smtClean="0"/>
              <a:t>It is interesting that for stage II seminoma, with involvement of retroperitoneal lymph nodes, many medical oncologists have moved away from using radiation. These data confirm that a patient with low-volume disease can do very well with radiation, with the caveats of the issues of secondary malignancies and cardiac arrest. However, those are issues with chemotherapy as well. </a:t>
            </a:r>
          </a:p>
          <a:p>
            <a:endParaRPr lang="en-US" smtClean="0"/>
          </a:p>
          <a:p>
            <a:r>
              <a:rPr lang="en-US" smtClean="0"/>
              <a:t>In patients with stage I seminoma, we have no follow-up data for carboplatin beyond 7-8 years and thus do not know whether there are issues related to cardiovascular health and secondary malignancy in that group of patients.</a:t>
            </a:r>
          </a:p>
          <a:p>
            <a:endParaRPr lang="en-US" smtClean="0"/>
          </a:p>
        </p:txBody>
      </p:sp>
      <p:sp>
        <p:nvSpPr>
          <p:cNvPr id="102404" name="Slide Number Placeholder 3"/>
          <p:cNvSpPr>
            <a:spLocks noGrp="1"/>
          </p:cNvSpPr>
          <p:nvPr>
            <p:ph type="sldNum" sz="quarter" idx="5"/>
          </p:nvPr>
        </p:nvSpPr>
        <p:spPr>
          <a:noFill/>
        </p:spPr>
        <p:txBody>
          <a:bodyPr/>
          <a:lstStyle/>
          <a:p>
            <a:fld id="{19B525B5-1F81-4A2B-8D44-5F23F8019BEB}" type="slidenum">
              <a:rPr lang="en-US" smtClean="0">
                <a:solidFill>
                  <a:srgbClr val="000000"/>
                </a:solidFill>
                <a:ea typeface="ＭＳ Ｐゴシック" pitchFamily="34" charset="-128"/>
              </a:rPr>
              <a:pPr/>
              <a:t>43</a:t>
            </a:fld>
            <a:endParaRPr lang="en-US" smtClean="0">
              <a:solidFill>
                <a:srgbClr val="000000"/>
              </a:solidFill>
              <a:ea typeface="ＭＳ Ｐゴシック" pitchFamily="34" charset="-128"/>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p:spPr>
        <p:txBody>
          <a:bodyPr/>
          <a:lstStyle/>
          <a:p>
            <a:r>
              <a:rPr lang="en-US" i="1" smtClean="0"/>
              <a:t> </a:t>
            </a:r>
          </a:p>
        </p:txBody>
      </p:sp>
      <p:sp>
        <p:nvSpPr>
          <p:cNvPr id="103428" name="Slide Number Placeholder 3"/>
          <p:cNvSpPr>
            <a:spLocks noGrp="1"/>
          </p:cNvSpPr>
          <p:nvPr>
            <p:ph type="sldNum" sz="quarter" idx="5"/>
          </p:nvPr>
        </p:nvSpPr>
        <p:spPr>
          <a:noFill/>
        </p:spPr>
        <p:txBody>
          <a:bodyPr/>
          <a:lstStyle/>
          <a:p>
            <a:fld id="{73BE0014-E2E2-4BCE-AD6D-209496F28A99}" type="slidenum">
              <a:rPr lang="en-US" smtClean="0">
                <a:ea typeface="ＭＳ Ｐゴシック" pitchFamily="34" charset="-128"/>
              </a:rPr>
              <a:pPr/>
              <a:t>44</a:t>
            </a:fld>
            <a:endParaRPr lang="en-US" smtClean="0">
              <a:ea typeface="ＭＳ Ｐゴシック" pitchFamily="34" charset="-128"/>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ln/>
        </p:spPr>
        <p:txBody>
          <a:bodyPr/>
          <a:lstStyle/>
          <a:p>
            <a:r>
              <a:rPr lang="en-US" i="1" smtClean="0"/>
              <a:t>BCG, Bacillus Calmette-Guerin;</a:t>
            </a:r>
            <a:r>
              <a:rPr lang="en-US" smtClean="0"/>
              <a:t> </a:t>
            </a:r>
            <a:r>
              <a:rPr lang="it-IT" i="1" smtClean="0"/>
              <a:t>NMIBC, nonmuscle-invasive bladder cancer; </a:t>
            </a:r>
            <a:r>
              <a:rPr lang="en-US" i="1" smtClean="0"/>
              <a:t>SNP, single nucleotide polymorphism.</a:t>
            </a:r>
          </a:p>
          <a:p>
            <a:endParaRPr lang="en-US" i="1" smtClean="0"/>
          </a:p>
          <a:p>
            <a:r>
              <a:rPr lang="fr-FR" b="1" smtClean="0"/>
              <a:t>David I. Quinn, MD, PhD: </a:t>
            </a:r>
            <a:endParaRPr lang="en-US" smtClean="0"/>
          </a:p>
          <a:p>
            <a:r>
              <a:rPr lang="en-US" smtClean="0"/>
              <a:t>In this study of single nucleotide polymorphisms associated with BCG response in patients with bladder cancer, the investigators looked not only at the tumor but also at the patient’s own genetic make-up. Both of SNPs evaluated in this study (</a:t>
            </a:r>
            <a:r>
              <a:rPr lang="en-US" i="1" smtClean="0"/>
              <a:t>BCL2L1 </a:t>
            </a:r>
            <a:r>
              <a:rPr lang="en-US" smtClean="0"/>
              <a:t>and</a:t>
            </a:r>
            <a:r>
              <a:rPr lang="en-US" i="1" smtClean="0"/>
              <a:t> TACC3</a:t>
            </a:r>
            <a:r>
              <a:rPr lang="en-US" smtClean="0"/>
              <a:t>) had been postulated in other, smaller studies to be associated with BCG outcomes. Importantly, in this study these SNPs were validated in an independent cohort of 168 patients that had been treated with BCG in the same manner. </a:t>
            </a:r>
          </a:p>
          <a:p>
            <a:endParaRPr lang="en-US" smtClean="0"/>
          </a:p>
        </p:txBody>
      </p:sp>
      <p:sp>
        <p:nvSpPr>
          <p:cNvPr id="104452" name="Slide Number Placeholder 3"/>
          <p:cNvSpPr>
            <a:spLocks noGrp="1"/>
          </p:cNvSpPr>
          <p:nvPr>
            <p:ph type="sldNum" sz="quarter" idx="5"/>
          </p:nvPr>
        </p:nvSpPr>
        <p:spPr>
          <a:noFill/>
        </p:spPr>
        <p:txBody>
          <a:bodyPr/>
          <a:lstStyle/>
          <a:p>
            <a:fld id="{FE6E270C-7AF2-476C-B820-A52A55221590}" type="slidenum">
              <a:rPr lang="en-US" smtClean="0">
                <a:solidFill>
                  <a:srgbClr val="000000"/>
                </a:solidFill>
                <a:ea typeface="ＭＳ Ｐゴシック" pitchFamily="34" charset="-128"/>
              </a:rPr>
              <a:pPr/>
              <a:t>45</a:t>
            </a:fld>
            <a:endParaRPr lang="en-US" smtClean="0">
              <a:solidFill>
                <a:srgbClr val="000000"/>
              </a:solidFill>
              <a:ea typeface="ＭＳ Ｐゴシック" pitchFamily="34" charset="-128"/>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ln/>
        </p:spPr>
        <p:txBody>
          <a:bodyPr/>
          <a:lstStyle/>
          <a:p>
            <a:r>
              <a:rPr lang="en-US" i="1" smtClean="0"/>
              <a:t>BCG, Bacillus Calmette-Guerin;</a:t>
            </a:r>
            <a:r>
              <a:rPr lang="en-US" smtClean="0"/>
              <a:t> </a:t>
            </a:r>
            <a:r>
              <a:rPr lang="en-US" i="1" smtClean="0"/>
              <a:t>CI, confidence interval; </a:t>
            </a:r>
            <a:r>
              <a:rPr lang="it-IT" i="1" smtClean="0"/>
              <a:t>NMIBC, non-muscle invasive bladder cancer; </a:t>
            </a:r>
            <a:r>
              <a:rPr lang="en-US" i="1" smtClean="0"/>
              <a:t>OR, odds ratio; SNP, single nucleotide polymorphism.</a:t>
            </a:r>
          </a:p>
          <a:p>
            <a:endParaRPr lang="en-US" i="1" smtClean="0"/>
          </a:p>
          <a:p>
            <a:r>
              <a:rPr lang="en-US" b="1" smtClean="0"/>
              <a:t>David I. Quinn, MD, PhD: </a:t>
            </a:r>
            <a:endParaRPr lang="en-US" smtClean="0"/>
          </a:p>
          <a:p>
            <a:r>
              <a:rPr lang="en-US" smtClean="0"/>
              <a:t>Results showed that the SNPs </a:t>
            </a:r>
            <a:r>
              <a:rPr lang="en-US" i="1" smtClean="0"/>
              <a:t>TACC3</a:t>
            </a:r>
            <a:r>
              <a:rPr lang="en-US" smtClean="0"/>
              <a:t> and </a:t>
            </a:r>
            <a:r>
              <a:rPr lang="en-US" i="1" smtClean="0"/>
              <a:t>BCL2L1</a:t>
            </a:r>
            <a:r>
              <a:rPr lang="en-US" smtClean="0"/>
              <a:t> correlated with response and maintenance of a disease-free state after BCG in patients with bladder cancer. This effect was seen in both cohorts; found in the first cohort and confirmed in the validation cohort. </a:t>
            </a:r>
          </a:p>
          <a:p>
            <a:endParaRPr lang="en-US" smtClean="0"/>
          </a:p>
          <a:p>
            <a:r>
              <a:rPr lang="en-US" smtClean="0"/>
              <a:t>Of note, there were 12 SNPs that were not validated for BCG response across the 2 cohorts, but were investigated for other associations. Results showed that a SNP for </a:t>
            </a:r>
            <a:r>
              <a:rPr lang="en-US" i="1" smtClean="0"/>
              <a:t>ERCC1</a:t>
            </a:r>
            <a:r>
              <a:rPr lang="en-US" smtClean="0"/>
              <a:t>, a nuclear-excision repair pathway molecule, was associated with persistence of disease. This had not been previously documented for this particular SNP. From that perspective, we are now getting to a point where we may be able to define patients that can do well with BCG and those that are unlikely to do well, based on SNPs. It would be nice to be able to predict a complete response from BCG and, for those patients that are unlikely to be complete responders or do not achieve a complete response on their first round of BCG therapy, to move them on to a more definitive therapy, either a cystectomy or chemoradiation. </a:t>
            </a:r>
          </a:p>
          <a:p>
            <a:endParaRPr lang="en-US" smtClean="0"/>
          </a:p>
          <a:p>
            <a:r>
              <a:rPr lang="en-US" smtClean="0"/>
              <a:t>The discovery that the </a:t>
            </a:r>
            <a:r>
              <a:rPr lang="en-US" i="1" smtClean="0"/>
              <a:t>ERCC1</a:t>
            </a:r>
            <a:r>
              <a:rPr lang="en-US" smtClean="0"/>
              <a:t> polymorphism predicts persistence of disease is very important and raises a question: We have assumed that BCG therapy works through immune-stimulation but, in fact ,it may have other effects in terms of DNA repair that are as yet not understood. For a common therapy for superficial bladder cancer, these data underline that our understanding remains somewhat rudimentary. </a:t>
            </a:r>
          </a:p>
          <a:p>
            <a:endParaRPr lang="en-US" smtClean="0"/>
          </a:p>
          <a:p>
            <a:r>
              <a:rPr lang="en-US" b="1" smtClean="0"/>
              <a:t>Daniel P. Petrylak, MD:</a:t>
            </a:r>
            <a:r>
              <a:rPr lang="en-US" smtClean="0"/>
              <a:t> </a:t>
            </a:r>
          </a:p>
          <a:p>
            <a:r>
              <a:rPr lang="en-US" smtClean="0"/>
              <a:t>I agree. The surprising finding about the </a:t>
            </a:r>
            <a:r>
              <a:rPr lang="en-US" i="1" smtClean="0"/>
              <a:t>ERCC1</a:t>
            </a:r>
            <a:r>
              <a:rPr lang="en-US" smtClean="0"/>
              <a:t> SNP is interesting because, as you pointed out, we don’t know the exact mechanism by which BCG works. In some studies, </a:t>
            </a:r>
            <a:r>
              <a:rPr lang="en-US" i="1" smtClean="0"/>
              <a:t>ERCC1</a:t>
            </a:r>
            <a:r>
              <a:rPr lang="en-US" smtClean="0"/>
              <a:t> has been correlated with resistance to gemcitabine/cisplatin, so this may be more of a common mechanism for both the superficial and metastatic states of disease. Certainly, understanding this may help design more rational approaches for patients with non-muscle-invasive bladder cancer who need better therapy. It is important to note that superficial bladder cancer is one of the most prevalent tumors and accounts for a huge amount of healthcare costs. </a:t>
            </a:r>
          </a:p>
          <a:p>
            <a:endParaRPr lang="en-US" smtClean="0"/>
          </a:p>
        </p:txBody>
      </p:sp>
      <p:sp>
        <p:nvSpPr>
          <p:cNvPr id="105476" name="Slide Number Placeholder 3"/>
          <p:cNvSpPr>
            <a:spLocks noGrp="1"/>
          </p:cNvSpPr>
          <p:nvPr>
            <p:ph type="sldNum" sz="quarter" idx="5"/>
          </p:nvPr>
        </p:nvSpPr>
        <p:spPr>
          <a:noFill/>
        </p:spPr>
        <p:txBody>
          <a:bodyPr/>
          <a:lstStyle/>
          <a:p>
            <a:fld id="{8A386504-A954-433F-B853-F18D2F677B02}" type="slidenum">
              <a:rPr lang="en-US" smtClean="0">
                <a:solidFill>
                  <a:srgbClr val="000000"/>
                </a:solidFill>
                <a:ea typeface="ＭＳ Ｐゴシック" pitchFamily="34" charset="-128"/>
              </a:rPr>
              <a:pPr/>
              <a:t>46</a:t>
            </a:fld>
            <a:endParaRPr lang="en-US" smtClean="0">
              <a:solidFill>
                <a:srgbClr val="000000"/>
              </a:solidFill>
              <a:ea typeface="ＭＳ Ｐゴシック" pitchFamily="34" charset="-128"/>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p:spPr>
        <p:txBody>
          <a:bodyPr/>
          <a:lstStyle/>
          <a:p>
            <a:r>
              <a:rPr lang="en-US" i="1" smtClean="0"/>
              <a:t>CMT, combined-modality therapy;</a:t>
            </a:r>
            <a:r>
              <a:rPr lang="en-US" smtClean="0"/>
              <a:t> </a:t>
            </a:r>
            <a:r>
              <a:rPr lang="en-US" i="1" smtClean="0"/>
              <a:t>DSS, disease-specific survival;</a:t>
            </a:r>
            <a:r>
              <a:rPr lang="en-US" smtClean="0"/>
              <a:t> </a:t>
            </a:r>
            <a:r>
              <a:rPr lang="en-US" i="1" smtClean="0"/>
              <a:t>MIBC, muscle-invasive bladder cancer; OS, overall survival; RTOG, Radiation Therapy Oncology Group.</a:t>
            </a:r>
          </a:p>
          <a:p>
            <a:endParaRPr lang="en-US" i="1" smtClean="0"/>
          </a:p>
          <a:p>
            <a:r>
              <a:rPr lang="en-US" b="1" smtClean="0"/>
              <a:t>Daniel P. Petrylak, MD:</a:t>
            </a:r>
            <a:r>
              <a:rPr lang="en-US" smtClean="0"/>
              <a:t> </a:t>
            </a:r>
          </a:p>
          <a:p>
            <a:r>
              <a:rPr lang="en-US" smtClean="0"/>
              <a:t>Mak and colleagues conducted a pooled analysis of RTOG studies of combined-modality therapy in patients with muscle-invasive bladder cancer. Usually,</a:t>
            </a:r>
            <a:r>
              <a:rPr lang="en-US" b="1" smtClean="0"/>
              <a:t> </a:t>
            </a:r>
            <a:r>
              <a:rPr lang="en-US" smtClean="0"/>
              <a:t>combined modality therapy involves chemotherapy plus radiation in patients who did not achieve a complete response. </a:t>
            </a:r>
          </a:p>
          <a:p>
            <a:endParaRPr lang="en-US" smtClean="0"/>
          </a:p>
        </p:txBody>
      </p:sp>
      <p:sp>
        <p:nvSpPr>
          <p:cNvPr id="106500" name="Slide Number Placeholder 3"/>
          <p:cNvSpPr>
            <a:spLocks noGrp="1"/>
          </p:cNvSpPr>
          <p:nvPr>
            <p:ph type="sldNum" sz="quarter" idx="5"/>
          </p:nvPr>
        </p:nvSpPr>
        <p:spPr>
          <a:noFill/>
        </p:spPr>
        <p:txBody>
          <a:bodyPr/>
          <a:lstStyle/>
          <a:p>
            <a:fld id="{993F82AC-B3B8-46E3-96AE-85495E1586D0}" type="slidenum">
              <a:rPr lang="en-US" smtClean="0">
                <a:solidFill>
                  <a:srgbClr val="000000"/>
                </a:solidFill>
                <a:ea typeface="ＭＳ Ｐゴシック" pitchFamily="34" charset="-128"/>
              </a:rPr>
              <a:pPr/>
              <a:t>47</a:t>
            </a:fld>
            <a:endParaRPr lang="en-US" smtClean="0">
              <a:solidFill>
                <a:srgbClr val="000000"/>
              </a:solidFill>
              <a:ea typeface="ＭＳ Ｐゴシック" pitchFamily="34" charset="-128"/>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p:spPr>
        <p:txBody>
          <a:bodyPr/>
          <a:lstStyle/>
          <a:p>
            <a:r>
              <a:rPr lang="en-US" i="1" smtClean="0"/>
              <a:t>CMT, combined-modality therapy;</a:t>
            </a:r>
            <a:r>
              <a:rPr lang="en-US" smtClean="0"/>
              <a:t> </a:t>
            </a:r>
            <a:r>
              <a:rPr lang="en-US" i="1" smtClean="0"/>
              <a:t>DSS, disease-specific survival;</a:t>
            </a:r>
            <a:r>
              <a:rPr lang="en-US" smtClean="0"/>
              <a:t> </a:t>
            </a:r>
            <a:r>
              <a:rPr lang="en-US" i="1" smtClean="0"/>
              <a:t>MIBC, muscle-invasive bladder cancer; OS, overall survival.</a:t>
            </a:r>
          </a:p>
          <a:p>
            <a:endParaRPr lang="en-US" i="1" smtClean="0"/>
          </a:p>
          <a:p>
            <a:r>
              <a:rPr lang="en-US" b="1" smtClean="0"/>
              <a:t>Daniel P. Petrylak, MD:</a:t>
            </a:r>
            <a:r>
              <a:rPr lang="en-US" smtClean="0"/>
              <a:t> </a:t>
            </a:r>
          </a:p>
          <a:p>
            <a:r>
              <a:rPr lang="en-US" smtClean="0"/>
              <a:t>In this pooled analysis of CMT in bladder cancer, decreased overall disease-specific survival was, not surprisingly, associated with a higher clinical stage. This is similar to observations from other bladder cancer studies of an association with stage and a complete response to combined modality therapy. The long-term outcomes were comparable to reports from single-institution studies. I think, especially for elderly patients, this opens up a new treatment modality that should be considered for patients with bladder cancer. </a:t>
            </a:r>
          </a:p>
          <a:p>
            <a:endParaRPr lang="en-US" smtClean="0"/>
          </a:p>
          <a:p>
            <a:r>
              <a:rPr lang="fr-FR" b="1" smtClean="0"/>
              <a:t>David I. Quinn, MD, PhD: </a:t>
            </a:r>
            <a:endParaRPr lang="en-US" smtClean="0"/>
          </a:p>
          <a:p>
            <a:r>
              <a:rPr lang="en-US" smtClean="0"/>
              <a:t>I think we’re probably under-using CMT; we’re probably pushing borderline patients with renal impairments and poor performance to cystectomy rather than giving them chemoradiation. Of course, a big factor is cisplatin. Data from the UK BC2001 study</a:t>
            </a:r>
            <a:r>
              <a:rPr lang="en-US" baseline="30000" smtClean="0"/>
              <a:t>[1]</a:t>
            </a:r>
            <a:r>
              <a:rPr lang="en-US" smtClean="0"/>
              <a:t> demonstrated that using the anal cancer regimen—mitomycin-C plus</a:t>
            </a:r>
            <a:r>
              <a:rPr lang="en-US" b="1" smtClean="0"/>
              <a:t> </a:t>
            </a:r>
            <a:r>
              <a:rPr lang="en-US" smtClean="0"/>
              <a:t>5-fluorouracil—with radiation for patients with muscle-invasive bladder cancer and a glomerular filtration rate as low as 25 mL per minute produces significant improvements in loco-regional disease-free survival that are similar to the Massachusetts General / RTOG experience that has been predicated on cisplatin.</a:t>
            </a:r>
            <a:r>
              <a:rPr lang="en-US" baseline="30000" smtClean="0"/>
              <a:t>[2]</a:t>
            </a:r>
            <a:r>
              <a:rPr lang="en-US" smtClean="0"/>
              <a:t> I expect that more mature BC2001 study results will be presented at the ASCO 2012 annual meeting and may demonstrate that this is a regimen that can be given to older people with renal impairment, which would change clinical practice. The RTOG is working on repeating this study in the United States and will include analysis of potential biomarkers for response to radiation. </a:t>
            </a:r>
          </a:p>
          <a:p>
            <a:endParaRPr lang="en-US" smtClean="0"/>
          </a:p>
          <a:p>
            <a:r>
              <a:rPr lang="en-US" b="1" smtClean="0"/>
              <a:t>Daniel P. Petrylak, MD:</a:t>
            </a:r>
            <a:r>
              <a:rPr lang="en-US" smtClean="0"/>
              <a:t> </a:t>
            </a:r>
          </a:p>
          <a:p>
            <a:r>
              <a:rPr lang="en-US" smtClean="0"/>
              <a:t>The 2-year mortality rate for elderly patients with bladder cancer is surprisingly high, around 50% in my experience. This highlights the need to improve treatment of elderly patients, and these results showing that similar OS rates with CMT as with cystectomy-based strategies are an important observation.</a:t>
            </a:r>
          </a:p>
          <a:p>
            <a:endParaRPr lang="en-US" smtClean="0"/>
          </a:p>
          <a:p>
            <a:r>
              <a:rPr lang="en-US" b="1" smtClean="0"/>
              <a:t>References</a:t>
            </a:r>
            <a:endParaRPr lang="en-US" smtClean="0"/>
          </a:p>
          <a:p>
            <a:r>
              <a:rPr lang="fr-FR" smtClean="0"/>
              <a:t>1. James ND, Hussain SA, Hall E, et al. </a:t>
            </a:r>
            <a:r>
              <a:rPr lang="en-US" smtClean="0"/>
              <a:t>Results of a phase III randomized trial of synchronous chemoradiotherapy (CRT) compared to radiotherapy (RT) alone in muscle-invasive bladder cancer (MIBC) (BC2001 CRUK/01/004). Program and abstracts of the 2010 Annual Meeting of the American Society of Clinical Oncology; June 4-8, 2010; Chicago, Illinois. Abstract 4517.</a:t>
            </a:r>
          </a:p>
          <a:p>
            <a:endParaRPr lang="en-US" smtClean="0"/>
          </a:p>
          <a:p>
            <a:r>
              <a:rPr lang="en-US" smtClean="0"/>
              <a:t>2. Efstathiou JA, Spiegel DY, Shipley WU, et al. Long-term outcomes of selective bladder preservation by combined-modality therapy for invasive bladder cancer: the MGH experience. Eur Urol. 2012;61:705-711.</a:t>
            </a:r>
          </a:p>
          <a:p>
            <a:endParaRPr lang="en-US" smtClean="0"/>
          </a:p>
        </p:txBody>
      </p:sp>
      <p:sp>
        <p:nvSpPr>
          <p:cNvPr id="107524" name="Slide Number Placeholder 3"/>
          <p:cNvSpPr>
            <a:spLocks noGrp="1"/>
          </p:cNvSpPr>
          <p:nvPr>
            <p:ph type="sldNum" sz="quarter" idx="5"/>
          </p:nvPr>
        </p:nvSpPr>
        <p:spPr>
          <a:noFill/>
        </p:spPr>
        <p:txBody>
          <a:bodyPr/>
          <a:lstStyle/>
          <a:p>
            <a:fld id="{46AE0B1C-38BA-4CDA-9E97-76F3665D6B13}" type="slidenum">
              <a:rPr lang="en-US" smtClean="0">
                <a:solidFill>
                  <a:srgbClr val="000000"/>
                </a:solidFill>
                <a:ea typeface="ＭＳ Ｐゴシック" pitchFamily="34" charset="-128"/>
              </a:rPr>
              <a:pPr/>
              <a:t>48</a:t>
            </a:fld>
            <a:endParaRPr lang="en-US" smtClean="0">
              <a:solidFill>
                <a:srgbClr val="000000"/>
              </a:solidFill>
              <a:ea typeface="ＭＳ Ｐゴシック" pitchFamily="34" charset="-128"/>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ln/>
        </p:spPr>
        <p:txBody>
          <a:bodyPr/>
          <a:lstStyle/>
          <a:p>
            <a:pPr>
              <a:defRPr/>
            </a:pPr>
            <a:r>
              <a:rPr lang="en-US" i="1" dirty="0" smtClean="0"/>
              <a:t>DD-MVAC, dose dense </a:t>
            </a:r>
            <a:r>
              <a:rPr lang="en-US" i="1" dirty="0" err="1" smtClean="0"/>
              <a:t>methotrexate</a:t>
            </a:r>
            <a:r>
              <a:rPr lang="en-US" i="1" dirty="0" smtClean="0"/>
              <a:t>, </a:t>
            </a:r>
            <a:r>
              <a:rPr lang="en-US" i="1" dirty="0" err="1" smtClean="0"/>
              <a:t>vinblastine</a:t>
            </a:r>
            <a:r>
              <a:rPr lang="en-US" i="1" dirty="0" smtClean="0"/>
              <a:t>, doxorubicin, and </a:t>
            </a:r>
            <a:r>
              <a:rPr lang="en-US" i="1" dirty="0" err="1" smtClean="0"/>
              <a:t>cisplatin</a:t>
            </a:r>
            <a:r>
              <a:rPr lang="en-US" i="1" dirty="0" smtClean="0"/>
              <a:t>; DSS, disease-specific survival; OS, overall survival.</a:t>
            </a:r>
          </a:p>
          <a:p>
            <a:pPr>
              <a:defRPr/>
            </a:pPr>
            <a:endParaRPr lang="en-US" i="1" dirty="0" smtClean="0"/>
          </a:p>
          <a:p>
            <a:pPr>
              <a:defRPr/>
            </a:pPr>
            <a:r>
              <a:rPr lang="fr-FR" b="1" dirty="0" smtClean="0"/>
              <a:t>David I. Quinn, MD, </a:t>
            </a:r>
            <a:r>
              <a:rPr lang="fr-FR" b="1" dirty="0" err="1" smtClean="0"/>
              <a:t>PhD</a:t>
            </a:r>
            <a:r>
              <a:rPr lang="fr-FR" b="1" dirty="0" smtClean="0"/>
              <a:t>:</a:t>
            </a:r>
            <a:r>
              <a:rPr lang="fr-FR" dirty="0" smtClean="0"/>
              <a:t> </a:t>
            </a:r>
            <a:endParaRPr lang="en-US" dirty="0" smtClean="0"/>
          </a:p>
          <a:p>
            <a:pPr>
              <a:defRPr/>
            </a:pPr>
            <a:r>
              <a:rPr lang="en-US" dirty="0" smtClean="0"/>
              <a:t>In this phase II study, patients with bladder cancer or upper track tumors received a high-dose-intensity regimen of MVAC, developed by Sternberg and colleagues, with growth factors for support. The reason surgery was delayed at least 6 weeks after the last dose of </a:t>
            </a:r>
            <a:r>
              <a:rPr lang="en-US" dirty="0" err="1" smtClean="0"/>
              <a:t>bevacizumab</a:t>
            </a:r>
            <a:r>
              <a:rPr lang="en-US" dirty="0" smtClean="0"/>
              <a:t> due to prior experience with increased surgical complications (</a:t>
            </a:r>
            <a:r>
              <a:rPr lang="en-US" dirty="0" err="1" smtClean="0"/>
              <a:t>eg</a:t>
            </a:r>
            <a:r>
              <a:rPr lang="en-US" dirty="0" smtClean="0"/>
              <a:t>, delays in wound healing</a:t>
            </a:r>
            <a:r>
              <a:rPr lang="en-US" baseline="30000" dirty="0" smtClean="0"/>
              <a:t>[1,2]</a:t>
            </a:r>
            <a:r>
              <a:rPr lang="en-US" dirty="0" smtClean="0"/>
              <a:t>) when surgery is done soon after </a:t>
            </a:r>
            <a:r>
              <a:rPr lang="en-US" dirty="0" err="1" smtClean="0"/>
              <a:t>bevacizumab</a:t>
            </a:r>
            <a:r>
              <a:rPr lang="en-US" dirty="0" smtClean="0"/>
              <a:t>.  </a:t>
            </a:r>
          </a:p>
          <a:p>
            <a:pPr>
              <a:defRPr/>
            </a:pPr>
            <a:r>
              <a:rPr lang="en-US" b="1" dirty="0" smtClean="0"/>
              <a:t> </a:t>
            </a:r>
            <a:endParaRPr lang="en-US" dirty="0" smtClean="0"/>
          </a:p>
          <a:p>
            <a:pPr>
              <a:defRPr/>
            </a:pPr>
            <a:r>
              <a:rPr lang="en-US" b="1" dirty="0" smtClean="0"/>
              <a:t>References</a:t>
            </a:r>
            <a:endParaRPr lang="en-US" dirty="0" smtClean="0"/>
          </a:p>
          <a:p>
            <a:pPr marL="228600" indent="-228600">
              <a:buFontTx/>
              <a:buAutoNum type="arabicPeriod"/>
              <a:defRPr/>
            </a:pPr>
            <a:r>
              <a:rPr lang="en-US" dirty="0" err="1" smtClean="0"/>
              <a:t>Jonasch</a:t>
            </a:r>
            <a:r>
              <a:rPr lang="en-US" dirty="0" smtClean="0"/>
              <a:t> E, Wood CG, </a:t>
            </a:r>
            <a:r>
              <a:rPr lang="en-US" dirty="0" err="1" smtClean="0"/>
              <a:t>Matin</a:t>
            </a:r>
            <a:r>
              <a:rPr lang="en-US" dirty="0" smtClean="0"/>
              <a:t> SF, et al. Phase II </a:t>
            </a:r>
            <a:r>
              <a:rPr lang="en-US" dirty="0" err="1" smtClean="0"/>
              <a:t>presurgical</a:t>
            </a:r>
            <a:r>
              <a:rPr lang="en-US" dirty="0" smtClean="0"/>
              <a:t> feasibility study of </a:t>
            </a:r>
            <a:r>
              <a:rPr lang="en-US" dirty="0" err="1" smtClean="0"/>
              <a:t>bevacizumab</a:t>
            </a:r>
            <a:r>
              <a:rPr lang="en-US" dirty="0" smtClean="0"/>
              <a:t> in untreated patients with metastatic renal cell carcinoma. J </a:t>
            </a:r>
            <a:r>
              <a:rPr lang="en-US" dirty="0" err="1" smtClean="0"/>
              <a:t>Clin</a:t>
            </a:r>
            <a:r>
              <a:rPr lang="en-US" dirty="0" smtClean="0"/>
              <a:t> </a:t>
            </a:r>
            <a:r>
              <a:rPr lang="en-US" dirty="0" err="1" smtClean="0"/>
              <a:t>Oncol</a:t>
            </a:r>
            <a:r>
              <a:rPr lang="en-US" dirty="0" smtClean="0"/>
              <a:t>. 2009;27:4076-4081.</a:t>
            </a:r>
          </a:p>
          <a:p>
            <a:pPr marL="228600" indent="-228600">
              <a:buFontTx/>
              <a:buAutoNum type="arabicPeriod"/>
              <a:defRPr/>
            </a:pPr>
            <a:endParaRPr lang="en-US" dirty="0" smtClean="0"/>
          </a:p>
          <a:p>
            <a:pPr>
              <a:defRPr/>
            </a:pPr>
            <a:r>
              <a:rPr lang="fr-FR" dirty="0" smtClean="0"/>
              <a:t>2. </a:t>
            </a:r>
            <a:r>
              <a:rPr lang="fr-FR" dirty="0" err="1" smtClean="0"/>
              <a:t>Sehouli</a:t>
            </a:r>
            <a:r>
              <a:rPr lang="fr-FR" dirty="0" smtClean="0"/>
              <a:t> J, </a:t>
            </a:r>
            <a:r>
              <a:rPr lang="fr-FR" dirty="0" err="1" smtClean="0"/>
              <a:t>Papanikolaou</a:t>
            </a:r>
            <a:r>
              <a:rPr lang="fr-FR" dirty="0" smtClean="0"/>
              <a:t> G, </a:t>
            </a:r>
            <a:r>
              <a:rPr lang="fr-FR" dirty="0" err="1" smtClean="0"/>
              <a:t>Braicu</a:t>
            </a:r>
            <a:r>
              <a:rPr lang="fr-FR" dirty="0" smtClean="0"/>
              <a:t> El, et al. </a:t>
            </a:r>
            <a:r>
              <a:rPr lang="en-US" dirty="0" smtClean="0"/>
              <a:t>Feasibility of surgery after systemic treatment with the humanized recombinant antibody </a:t>
            </a:r>
            <a:r>
              <a:rPr lang="en-US" dirty="0" err="1" smtClean="0"/>
              <a:t>bevacizumab</a:t>
            </a:r>
            <a:r>
              <a:rPr lang="en-US" dirty="0" smtClean="0"/>
              <a:t> in heavily pretreated patients with advanced epithelial ovarian cancer. Ann </a:t>
            </a:r>
            <a:r>
              <a:rPr lang="en-US" dirty="0" err="1" smtClean="0"/>
              <a:t>Surg</a:t>
            </a:r>
            <a:r>
              <a:rPr lang="en-US" dirty="0" smtClean="0"/>
              <a:t> </a:t>
            </a:r>
            <a:r>
              <a:rPr lang="en-US" dirty="0" err="1" smtClean="0"/>
              <a:t>Oncol</a:t>
            </a:r>
            <a:r>
              <a:rPr lang="en-US" dirty="0" smtClean="0"/>
              <a:t>. 2012;19:1326-1333.</a:t>
            </a:r>
          </a:p>
          <a:p>
            <a:pPr>
              <a:defRPr/>
            </a:pPr>
            <a:r>
              <a:rPr lang="en-US" dirty="0" smtClean="0"/>
              <a:t> </a:t>
            </a:r>
          </a:p>
          <a:p>
            <a:pPr>
              <a:defRPr/>
            </a:pPr>
            <a:endParaRPr lang="en-US" i="1" dirty="0" smtClean="0"/>
          </a:p>
        </p:txBody>
      </p:sp>
      <p:sp>
        <p:nvSpPr>
          <p:cNvPr id="108548" name="Slide Number Placeholder 3"/>
          <p:cNvSpPr>
            <a:spLocks noGrp="1"/>
          </p:cNvSpPr>
          <p:nvPr>
            <p:ph type="sldNum" sz="quarter" idx="5"/>
          </p:nvPr>
        </p:nvSpPr>
        <p:spPr>
          <a:noFill/>
        </p:spPr>
        <p:txBody>
          <a:bodyPr/>
          <a:lstStyle/>
          <a:p>
            <a:fld id="{699672CF-6C7E-40E5-9CFC-385218DE1DA1}" type="slidenum">
              <a:rPr lang="en-US" smtClean="0">
                <a:solidFill>
                  <a:srgbClr val="000000"/>
                </a:solidFill>
                <a:ea typeface="ＭＳ Ｐゴシック" pitchFamily="34" charset="-128"/>
              </a:rPr>
              <a:pPr/>
              <a:t>49</a:t>
            </a:fld>
            <a:endParaRPr lang="en-US" smtClean="0">
              <a:solidFill>
                <a:srgbClr val="000000"/>
              </a:solidFill>
              <a:ea typeface="ＭＳ Ｐゴシック" pitchFamily="34" charset="-128"/>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ln/>
        </p:spPr>
        <p:txBody>
          <a:bodyPr/>
          <a:lstStyle/>
          <a:p>
            <a:r>
              <a:rPr lang="en-US" i="1" smtClean="0"/>
              <a:t>DD-MVAC, dose dense methotrexate, vinblastine, doxorubicin, and cisplatin; DSS, disease-specific survival; Med, median; NR, not reached; OS, overall survival.</a:t>
            </a:r>
          </a:p>
          <a:p>
            <a:endParaRPr lang="en-US" i="1" smtClean="0"/>
          </a:p>
          <a:p>
            <a:r>
              <a:rPr lang="fr-FR" b="1" smtClean="0"/>
              <a:t>David I. Quinn, MD, PhD:</a:t>
            </a:r>
            <a:r>
              <a:rPr lang="fr-FR" smtClean="0"/>
              <a:t> </a:t>
            </a:r>
            <a:endParaRPr lang="en-US" smtClean="0"/>
          </a:p>
          <a:p>
            <a:r>
              <a:rPr lang="en-US" smtClean="0"/>
              <a:t>Results show very good overall and disease-specific survival and, although there were only a small number of upper-tract patients, they seemed to do very well, with few relapses or deaths. This supports a growing opinion that upper-tract tumors can be effectively treated with peri-operative chemotherapy, ideally given before nephroureterectomy, helping to preserve as much renal function as possible. </a:t>
            </a:r>
          </a:p>
          <a:p>
            <a:endParaRPr lang="en-US" smtClean="0"/>
          </a:p>
          <a:p>
            <a:r>
              <a:rPr lang="en-US" smtClean="0"/>
              <a:t>Of note, the patients that still had significant disease at the end of neoadjuvant therapy did extremely poorly; those with residual T3 or T4 disease have a very high mortality risk from their disease. As the field is moving toward neoadjuvant therapy, it’s important to note that for patients with an incomplete response there is no evidence to support giving them neoadjuvant therapy and their survival is very poor. This is an area where more clinical trials are needed, and more enrollment in existing trials. </a:t>
            </a:r>
          </a:p>
          <a:p>
            <a:endParaRPr lang="en-US" smtClean="0"/>
          </a:p>
          <a:p>
            <a:r>
              <a:rPr lang="en-US" b="1" smtClean="0"/>
              <a:t>Daniel P. Petrylak, MD:</a:t>
            </a:r>
            <a:r>
              <a:rPr lang="en-US" smtClean="0"/>
              <a:t> </a:t>
            </a:r>
          </a:p>
          <a:p>
            <a:r>
              <a:rPr lang="en-US" smtClean="0"/>
              <a:t>There are some very interesting points about this study. The pathological response rate was very similar to the rate with MVAC in the SWOG 8710 trial</a:t>
            </a:r>
            <a:r>
              <a:rPr lang="en-US" baseline="30000" smtClean="0"/>
              <a:t>[1]</a:t>
            </a:r>
            <a:r>
              <a:rPr lang="en-US" smtClean="0"/>
              <a:t>; about 38% of patients down-staged to pT0. However, in this study, patients received 4 cycles whereas, in the SWOG study, only 3 cycles were administered. </a:t>
            </a:r>
          </a:p>
          <a:p>
            <a:endParaRPr lang="en-US" smtClean="0"/>
          </a:p>
          <a:p>
            <a:r>
              <a:rPr lang="en-US" b="1" smtClean="0"/>
              <a:t>Reference</a:t>
            </a:r>
            <a:endParaRPr lang="en-US" smtClean="0"/>
          </a:p>
          <a:p>
            <a:r>
              <a:rPr lang="en-US" smtClean="0"/>
              <a:t>1. Grossman HB, Natale RB, Tangen CM, et al. Neoadjuvant chemotherapy plus cystectomy compared with cystectomy alone for locally advanced bladder cancer. N Engl J Med. 2003;349;859-866.</a:t>
            </a:r>
          </a:p>
          <a:p>
            <a:endParaRPr lang="en-US" i="1" smtClean="0"/>
          </a:p>
          <a:p>
            <a:endParaRPr lang="en-US" i="1" smtClean="0"/>
          </a:p>
        </p:txBody>
      </p:sp>
      <p:sp>
        <p:nvSpPr>
          <p:cNvPr id="109572" name="Slide Number Placeholder 3"/>
          <p:cNvSpPr>
            <a:spLocks noGrp="1"/>
          </p:cNvSpPr>
          <p:nvPr>
            <p:ph type="sldNum" sz="quarter" idx="5"/>
          </p:nvPr>
        </p:nvSpPr>
        <p:spPr>
          <a:noFill/>
        </p:spPr>
        <p:txBody>
          <a:bodyPr/>
          <a:lstStyle/>
          <a:p>
            <a:fld id="{99B7F359-8BE6-4CE4-ACD1-0835A69D8611}" type="slidenum">
              <a:rPr lang="en-US" smtClean="0">
                <a:solidFill>
                  <a:srgbClr val="000000"/>
                </a:solidFill>
                <a:ea typeface="ＭＳ Ｐゴシック" pitchFamily="34" charset="-128"/>
              </a:rPr>
              <a:pPr/>
              <a:t>50</a:t>
            </a:fld>
            <a:endParaRPr lang="en-US" smtClean="0">
              <a:solidFill>
                <a:srgbClr val="000000"/>
              </a:solidFill>
              <a:ea typeface="ＭＳ Ｐゴシック" pitchFamily="34" charset="-128"/>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ln/>
        </p:spPr>
        <p:txBody>
          <a:bodyPr/>
          <a:lstStyle/>
          <a:p>
            <a:r>
              <a:rPr lang="en-US" i="1" smtClean="0"/>
              <a:t>DD-MVAC, dose dense methotrexate, vinblastine, doxorubicin, and cisplatin.</a:t>
            </a:r>
          </a:p>
          <a:p>
            <a:endParaRPr lang="en-US" i="1" smtClean="0"/>
          </a:p>
          <a:p>
            <a:r>
              <a:rPr lang="fr-FR" b="1" smtClean="0"/>
              <a:t>David I. Quinn, MD, PhD:</a:t>
            </a:r>
            <a:r>
              <a:rPr lang="fr-FR" smtClean="0"/>
              <a:t> </a:t>
            </a:r>
            <a:endParaRPr lang="en-US" smtClean="0"/>
          </a:p>
          <a:p>
            <a:r>
              <a:rPr lang="en-US" smtClean="0"/>
              <a:t>The combination of DD-MVAC and bevacizumab was tolerated very well. Importantly, there was only a 4% rate of neutropenic fever—those of us who went through the era of using standard MVAC are aware that neutropenic fever was a considerable problem. </a:t>
            </a:r>
          </a:p>
          <a:p>
            <a:endParaRPr lang="en-US" smtClean="0"/>
          </a:p>
          <a:p>
            <a:r>
              <a:rPr lang="en-US" b="1" smtClean="0"/>
              <a:t>Daniel P. Petrylak, MD:</a:t>
            </a:r>
            <a:r>
              <a:rPr lang="en-US" smtClean="0"/>
              <a:t> </a:t>
            </a:r>
          </a:p>
          <a:p>
            <a:r>
              <a:rPr lang="en-US" smtClean="0"/>
              <a:t>One of the more interesting things that is not seen here is that there were no reported vascular events related to the chemotherapy, nor were there any vascular events associated with cystectomy. This is important because high rates of deep vein thrombosis have been seen in studies of gemcitabine plus bevacizumab, and in about 15% of patients treated with classic MVAC. But it was not seen in this study, which could be due to a variety of factors such as being a single-institution study or selection bias. A randomized trial is needed to answer this question. </a:t>
            </a:r>
          </a:p>
          <a:p>
            <a:endParaRPr lang="en-US" smtClean="0"/>
          </a:p>
          <a:p>
            <a:r>
              <a:rPr lang="en-US" b="1" smtClean="0"/>
              <a:t>David I. Quinn, MD, PhD:</a:t>
            </a:r>
            <a:r>
              <a:rPr lang="en-US" smtClean="0"/>
              <a:t> </a:t>
            </a:r>
          </a:p>
          <a:p>
            <a:r>
              <a:rPr lang="en-US" smtClean="0"/>
              <a:t>It’s a good point about the lack of thromboembolic phenomenon here, and although that may be a particular center effect, it’s something that we do need to consider in expanding this approach. </a:t>
            </a:r>
          </a:p>
          <a:p>
            <a:endParaRPr lang="en-US" i="1" smtClean="0"/>
          </a:p>
        </p:txBody>
      </p:sp>
      <p:sp>
        <p:nvSpPr>
          <p:cNvPr id="110596" name="Slide Number Placeholder 3"/>
          <p:cNvSpPr>
            <a:spLocks noGrp="1"/>
          </p:cNvSpPr>
          <p:nvPr>
            <p:ph type="sldNum" sz="quarter" idx="5"/>
          </p:nvPr>
        </p:nvSpPr>
        <p:spPr>
          <a:noFill/>
        </p:spPr>
        <p:txBody>
          <a:bodyPr/>
          <a:lstStyle/>
          <a:p>
            <a:fld id="{DCC4CCB6-4988-4A74-87AE-D63D6805EC02}" type="slidenum">
              <a:rPr lang="en-US" smtClean="0">
                <a:solidFill>
                  <a:srgbClr val="000000"/>
                </a:solidFill>
                <a:ea typeface="ＭＳ Ｐゴシック" pitchFamily="34" charset="-128"/>
              </a:rPr>
              <a:pPr/>
              <a:t>51</a:t>
            </a:fld>
            <a:endParaRPr lang="en-US" smtClean="0">
              <a:solidFill>
                <a:srgbClr val="000000"/>
              </a:solidFill>
              <a:ea typeface="ＭＳ Ｐゴシック" pitchFamily="34" charset="-128"/>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p>
            <a:fld id="{5DB5B407-CD49-413C-B973-C1EFDF136A11}" type="slidenum">
              <a:rPr lang="en-US" smtClean="0"/>
              <a:pPr/>
              <a:t>52</a:t>
            </a:fld>
            <a:endParaRPr lang="en-US" smtClean="0"/>
          </a:p>
        </p:txBody>
      </p:sp>
      <p:sp>
        <p:nvSpPr>
          <p:cNvPr id="111619" name="Rectangle 2"/>
          <p:cNvSpPr>
            <a:spLocks noGrp="1" noRot="1" noChangeAspect="1" noChangeArrowheads="1" noTextEdit="1"/>
          </p:cNvSpPr>
          <p:nvPr>
            <p:ph type="sldImg"/>
          </p:nvPr>
        </p:nvSpPr>
        <p:spPr>
          <a:xfrm>
            <a:off x="1258888" y="720725"/>
            <a:ext cx="4800600" cy="3600450"/>
          </a:xfrm>
          <a:ln/>
        </p:spPr>
      </p:sp>
      <p:sp>
        <p:nvSpPr>
          <p:cNvPr id="111620" name="Rectangle 3"/>
          <p:cNvSpPr>
            <a:spLocks noGrp="1" noChangeArrowheads="1"/>
          </p:cNvSpPr>
          <p:nvPr>
            <p:ph type="body" idx="1"/>
          </p:nvPr>
        </p:nvSpPr>
        <p:spPr>
          <a:xfrm>
            <a:off x="731838" y="4551363"/>
            <a:ext cx="5851525" cy="4321175"/>
          </a:xfrm>
          <a:noFill/>
          <a:ln/>
        </p:spPr>
        <p:txBody>
          <a:bodyPr/>
          <a:lstStyle/>
          <a:p>
            <a:pPr eaLnBrk="1" hangingPunct="1"/>
            <a:r>
              <a:rPr lang="en-GB" smtClean="0"/>
              <a:t> </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tx1"/>
        </a:solidFill>
        <a:effectLst/>
      </p:bgPr>
    </p:bg>
    <p:spTree>
      <p:nvGrpSpPr>
        <p:cNvPr id="1" name=""/>
        <p:cNvGrpSpPr/>
        <p:nvPr/>
      </p:nvGrpSpPr>
      <p:grpSpPr>
        <a:xfrm>
          <a:off x="0" y="0"/>
          <a:ext cx="0" cy="0"/>
          <a:chOff x="0" y="0"/>
          <a:chExt cx="0" cy="0"/>
        </a:xfrm>
      </p:grpSpPr>
      <p:pic>
        <p:nvPicPr>
          <p:cNvPr id="4" name="Picture 7" descr="CCO-Cover-Logo"/>
          <p:cNvPicPr>
            <a:picLocks noChangeAspect="1" noChangeArrowheads="1"/>
          </p:cNvPicPr>
          <p:nvPr/>
        </p:nvPicPr>
        <p:blipFill>
          <a:blip r:embed="rId2"/>
          <a:srcRect b="34125"/>
          <a:stretch>
            <a:fillRect/>
          </a:stretch>
        </p:blipFill>
        <p:spPr bwMode="auto">
          <a:xfrm>
            <a:off x="0" y="0"/>
            <a:ext cx="9144000" cy="4518025"/>
          </a:xfrm>
          <a:prstGeom prst="rect">
            <a:avLst/>
          </a:prstGeom>
          <a:noFill/>
          <a:ln w="9525">
            <a:noFill/>
            <a:miter lim="800000"/>
            <a:headEnd/>
            <a:tailEnd/>
          </a:ln>
        </p:spPr>
      </p:pic>
      <p:pic>
        <p:nvPicPr>
          <p:cNvPr id="5" name="Picture 12" descr="CCO_ONC_RGB.jpg"/>
          <p:cNvPicPr>
            <a:picLocks noChangeAspect="1"/>
          </p:cNvPicPr>
          <p:nvPr/>
        </p:nvPicPr>
        <p:blipFill>
          <a:blip r:embed="rId3"/>
          <a:srcRect t="44931"/>
          <a:stretch>
            <a:fillRect/>
          </a:stretch>
        </p:blipFill>
        <p:spPr bwMode="auto">
          <a:xfrm>
            <a:off x="5262563" y="5876925"/>
            <a:ext cx="3671887" cy="717550"/>
          </a:xfrm>
          <a:prstGeom prst="rect">
            <a:avLst/>
          </a:prstGeom>
          <a:noFill/>
          <a:ln w="9525">
            <a:noFill/>
            <a:miter lim="800000"/>
            <a:headEnd/>
            <a:tailEnd/>
          </a:ln>
        </p:spPr>
      </p:pic>
      <p:sp>
        <p:nvSpPr>
          <p:cNvPr id="7" name="Rectangle 56"/>
          <p:cNvSpPr>
            <a:spLocks noGrp="1" noChangeArrowheads="1"/>
          </p:cNvSpPr>
          <p:nvPr>
            <p:ph type="subTitle" idx="1"/>
          </p:nvPr>
        </p:nvSpPr>
        <p:spPr>
          <a:xfrm>
            <a:off x="484632" y="2670048"/>
            <a:ext cx="3886200" cy="1120775"/>
          </a:xfrm>
        </p:spPr>
        <p:txBody>
          <a:bodyPr/>
          <a:lstStyle>
            <a:lvl1pPr marL="0" indent="0">
              <a:lnSpc>
                <a:spcPct val="100000"/>
              </a:lnSpc>
              <a:buFont typeface="Wingdings" pitchFamily="2" charset="2"/>
              <a:buNone/>
              <a:defRPr sz="1800" b="0">
                <a:solidFill>
                  <a:schemeClr val="tx1"/>
                </a:solidFill>
              </a:defRPr>
            </a:lvl1pPr>
          </a:lstStyle>
          <a:p>
            <a:r>
              <a:rPr lang="en-US" smtClean="0"/>
              <a:t>Click to edit Master subtitle style</a:t>
            </a:r>
            <a:endParaRPr lang="en-US" dirty="0" smtClean="0"/>
          </a:p>
        </p:txBody>
      </p:sp>
      <p:sp>
        <p:nvSpPr>
          <p:cNvPr id="8" name="Rectangle 57"/>
          <p:cNvSpPr>
            <a:spLocks noGrp="1" noChangeArrowheads="1"/>
          </p:cNvSpPr>
          <p:nvPr>
            <p:ph type="ctrTitle"/>
          </p:nvPr>
        </p:nvSpPr>
        <p:spPr bwMode="invGray">
          <a:xfrm>
            <a:off x="457200" y="420624"/>
            <a:ext cx="8318373" cy="2057400"/>
          </a:xfrm>
        </p:spPr>
        <p:txBody>
          <a:bodyPr/>
          <a:lstStyle>
            <a:lvl1pPr>
              <a:defRPr sz="4500">
                <a:solidFill>
                  <a:schemeClr val="tx1"/>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ransition Slide">
    <p:spTree>
      <p:nvGrpSpPr>
        <p:cNvPr id="1" name=""/>
        <p:cNvGrpSpPr/>
        <p:nvPr/>
      </p:nvGrpSpPr>
      <p:grpSpPr>
        <a:xfrm>
          <a:off x="0" y="0"/>
          <a:ext cx="0" cy="0"/>
          <a:chOff x="0" y="0"/>
          <a:chExt cx="0" cy="0"/>
        </a:xfrm>
      </p:grpSpPr>
      <p:pic>
        <p:nvPicPr>
          <p:cNvPr id="3" name="Picture 4" descr="Transition Slide Log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Title 1"/>
          <p:cNvSpPr>
            <a:spLocks noGrp="1"/>
          </p:cNvSpPr>
          <p:nvPr>
            <p:ph type="title"/>
          </p:nvPr>
        </p:nvSpPr>
        <p:spPr>
          <a:xfrm>
            <a:off x="385763" y="2349061"/>
            <a:ext cx="8462962" cy="3231931"/>
          </a:xfrm>
        </p:spPr>
        <p:txBody>
          <a:bodyPr anchor="t"/>
          <a:lstStyle>
            <a:lvl1pPr algn="ctr">
              <a:defRPr sz="4000" b="1" cap="none">
                <a:solidFill>
                  <a:schemeClr val="tx1"/>
                </a:solidFill>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5763" y="1828800"/>
            <a:ext cx="4151312" cy="45466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89475" y="1828800"/>
            <a:ext cx="4151313" cy="45466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382588" y="667512"/>
            <a:ext cx="8464550" cy="1103312"/>
          </a:xfrm>
        </p:spPr>
        <p:txBody>
          <a:bodyPr/>
          <a:lstStyle/>
          <a:p>
            <a:r>
              <a:rPr lang="en-US" smtClean="0"/>
              <a:t>Click to edit Master title style</a:t>
            </a:r>
            <a:endParaRPr lang="en-US" dirty="0"/>
          </a:p>
        </p:txBody>
      </p:sp>
      <p:sp>
        <p:nvSpPr>
          <p:cNvPr id="3" name="Text Placeholder 2"/>
          <p:cNvSpPr>
            <a:spLocks noGrp="1"/>
          </p:cNvSpPr>
          <p:nvPr>
            <p:ph type="body" sz="half" idx="1"/>
          </p:nvPr>
        </p:nvSpPr>
        <p:spPr>
          <a:xfrm>
            <a:off x="385763" y="1828800"/>
            <a:ext cx="4151312" cy="4546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hart Placeholder 3"/>
          <p:cNvSpPr>
            <a:spLocks noGrp="1"/>
          </p:cNvSpPr>
          <p:nvPr>
            <p:ph type="chart" sz="half" idx="2"/>
          </p:nvPr>
        </p:nvSpPr>
        <p:spPr>
          <a:xfrm>
            <a:off x="4689475" y="1828800"/>
            <a:ext cx="4151313" cy="4546600"/>
          </a:xfrm>
        </p:spPr>
        <p:txBody>
          <a:bodyPr/>
          <a:lstStyle/>
          <a:p>
            <a:pPr lvl="0"/>
            <a:r>
              <a:rPr lang="en-US" noProof="0" dirty="0" smtClean="0"/>
              <a:t>Click icon to add chart</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Promo Slide">
    <p:bg>
      <p:bgPr>
        <a:solidFill>
          <a:schemeClr val="tx1"/>
        </a:solidFill>
        <a:effectLst/>
      </p:bgPr>
    </p:bg>
    <p:spTree>
      <p:nvGrpSpPr>
        <p:cNvPr id="1" name=""/>
        <p:cNvGrpSpPr/>
        <p:nvPr/>
      </p:nvGrpSpPr>
      <p:grpSpPr>
        <a:xfrm>
          <a:off x="0" y="0"/>
          <a:ext cx="0" cy="0"/>
          <a:chOff x="0" y="0"/>
          <a:chExt cx="0" cy="0"/>
        </a:xfrm>
      </p:grpSpPr>
      <p:pic>
        <p:nvPicPr>
          <p:cNvPr id="5" name="Picture 5" descr="CCO-Cover-Logo"/>
          <p:cNvPicPr>
            <a:picLocks noChangeAspect="1" noChangeArrowheads="1"/>
          </p:cNvPicPr>
          <p:nvPr/>
        </p:nvPicPr>
        <p:blipFill>
          <a:blip r:embed="rId2"/>
          <a:srcRect b="34125"/>
          <a:stretch>
            <a:fillRect/>
          </a:stretch>
        </p:blipFill>
        <p:spPr bwMode="auto">
          <a:xfrm>
            <a:off x="0" y="0"/>
            <a:ext cx="9144000" cy="4518025"/>
          </a:xfrm>
          <a:prstGeom prst="rect">
            <a:avLst/>
          </a:prstGeom>
          <a:noFill/>
          <a:ln w="9525">
            <a:noFill/>
            <a:miter lim="800000"/>
            <a:headEnd/>
            <a:tailEnd/>
          </a:ln>
        </p:spPr>
      </p:pic>
      <p:pic>
        <p:nvPicPr>
          <p:cNvPr id="6" name="Picture 12" descr="CCO_ONC_RGB.jpg"/>
          <p:cNvPicPr>
            <a:picLocks noChangeAspect="1"/>
          </p:cNvPicPr>
          <p:nvPr/>
        </p:nvPicPr>
        <p:blipFill>
          <a:blip r:embed="rId3"/>
          <a:srcRect t="44931"/>
          <a:stretch>
            <a:fillRect/>
          </a:stretch>
        </p:blipFill>
        <p:spPr bwMode="auto">
          <a:xfrm>
            <a:off x="5262563" y="5876925"/>
            <a:ext cx="3671887" cy="717550"/>
          </a:xfrm>
          <a:prstGeom prst="rect">
            <a:avLst/>
          </a:prstGeom>
          <a:noFill/>
          <a:ln w="9525">
            <a:noFill/>
            <a:miter lim="800000"/>
            <a:headEnd/>
            <a:tailEnd/>
          </a:ln>
        </p:spPr>
      </p:pic>
      <p:sp>
        <p:nvSpPr>
          <p:cNvPr id="2" name="Title 1"/>
          <p:cNvSpPr>
            <a:spLocks noGrp="1"/>
          </p:cNvSpPr>
          <p:nvPr>
            <p:ph type="title"/>
          </p:nvPr>
        </p:nvSpPr>
        <p:spPr>
          <a:xfrm>
            <a:off x="382588" y="330200"/>
            <a:ext cx="8464550" cy="1584326"/>
          </a:xfrm>
        </p:spPr>
        <p:txBody>
          <a:bodyPr/>
          <a:lstStyle>
            <a:lvl1pPr algn="ctr">
              <a:defRPr sz="3900">
                <a:solidFill>
                  <a:schemeClr val="tx1"/>
                </a:solidFill>
              </a:defRPr>
            </a:lvl1pPr>
          </a:lstStyle>
          <a:p>
            <a:r>
              <a:rPr lang="en-US" smtClean="0"/>
              <a:t>Click to edit Master title style</a:t>
            </a:r>
            <a:endParaRPr lang="en-US" dirty="0"/>
          </a:p>
        </p:txBody>
      </p:sp>
      <p:sp>
        <p:nvSpPr>
          <p:cNvPr id="8" name="Content Placeholder 7"/>
          <p:cNvSpPr>
            <a:spLocks noGrp="1"/>
          </p:cNvSpPr>
          <p:nvPr>
            <p:ph sz="quarter" idx="10"/>
          </p:nvPr>
        </p:nvSpPr>
        <p:spPr>
          <a:xfrm>
            <a:off x="385763" y="1914525"/>
            <a:ext cx="8462962" cy="2605717"/>
          </a:xfrm>
        </p:spPr>
        <p:txBody>
          <a:bodyPr/>
          <a:lstStyle>
            <a:lvl1pPr marL="0" indent="0">
              <a:buFontTx/>
              <a:buNone/>
              <a:defRPr sz="2000" b="1">
                <a:solidFill>
                  <a:schemeClr val="accent3"/>
                </a:solidFill>
              </a:defRPr>
            </a:lvl1pPr>
            <a:lvl2pPr>
              <a:buFontTx/>
              <a:buNone/>
              <a:defRPr/>
            </a:lvl2pPr>
            <a:lvl3pPr>
              <a:buFontTx/>
              <a:buNone/>
              <a:defRPr/>
            </a:lvl3pPr>
            <a:lvl4pPr>
              <a:buFontTx/>
              <a:buNone/>
              <a:defRPr/>
            </a:lvl4pPr>
            <a:lvl5pPr>
              <a:buFontTx/>
              <a:buNone/>
              <a:defRPr/>
            </a:lvl5pPr>
          </a:lstStyle>
          <a:p>
            <a:pPr lvl="0"/>
            <a:r>
              <a:rPr lang="en-US" smtClean="0"/>
              <a:t>Click to edit Master text styles</a:t>
            </a:r>
          </a:p>
        </p:txBody>
      </p:sp>
      <p:sp>
        <p:nvSpPr>
          <p:cNvPr id="10" name="Content Placeholder 9"/>
          <p:cNvSpPr>
            <a:spLocks noGrp="1"/>
          </p:cNvSpPr>
          <p:nvPr>
            <p:ph sz="quarter" idx="11"/>
          </p:nvPr>
        </p:nvSpPr>
        <p:spPr>
          <a:xfrm>
            <a:off x="385763" y="4856672"/>
            <a:ext cx="8462962" cy="1155939"/>
          </a:xfrm>
        </p:spPr>
        <p:txBody>
          <a:bodyPr/>
          <a:lstStyle>
            <a:lvl1pPr>
              <a:buFontTx/>
              <a:buNone/>
              <a:defRPr sz="2400" b="1">
                <a:solidFill>
                  <a:schemeClr val="accent6"/>
                </a:solidFill>
              </a:defRPr>
            </a:lvl1pPr>
            <a:lvl2pPr>
              <a:buFontTx/>
              <a:buNone/>
              <a:defRPr sz="2400"/>
            </a:lvl2pPr>
            <a:lvl3pPr>
              <a:buFontTx/>
              <a:buNone/>
              <a:defRPr sz="2400"/>
            </a:lvl3pPr>
            <a:lvl4pPr>
              <a:buFontTx/>
              <a:buNone/>
              <a:defRPr sz="2400"/>
            </a:lvl4pPr>
            <a:lvl5pPr>
              <a:buFontTx/>
              <a:buNone/>
              <a:defRPr sz="2400"/>
            </a:lvl5pPr>
          </a:lstStyle>
          <a:p>
            <a:pPr lvl="0"/>
            <a:r>
              <a:rPr lang="en-US"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1" name="Rectangle 10"/>
          <p:cNvSpPr/>
          <p:nvPr userDrawn="1"/>
        </p:nvSpPr>
        <p:spPr bwMode="auto">
          <a:xfrm>
            <a:off x="0" y="0"/>
            <a:ext cx="9144000" cy="641350"/>
          </a:xfrm>
          <a:prstGeom prst="rect">
            <a:avLst/>
          </a:prstGeom>
          <a:gradFill flip="none" rotWithShape="1">
            <a:gsLst>
              <a:gs pos="0">
                <a:schemeClr val="accent6">
                  <a:lumMod val="75000"/>
                </a:schemeClr>
              </a:gs>
              <a:gs pos="60000">
                <a:schemeClr val="bg1"/>
              </a:gs>
              <a:gs pos="100000">
                <a:schemeClr val="bg1"/>
              </a:gs>
            </a:gsLst>
            <a:lin ang="16200000" scaled="1"/>
            <a:tileRect/>
          </a:gradFill>
          <a:ln w="9525" cap="flat" cmpd="sng" algn="ctr">
            <a:noFill/>
            <a:prstDash val="solid"/>
            <a:round/>
            <a:headEnd type="none" w="med" len="med"/>
            <a:tailEnd type="none" w="med" len="med"/>
          </a:ln>
          <a:effectLst/>
        </p:spPr>
        <p:txBody>
          <a:bodyPr/>
          <a:lstStyle/>
          <a:p>
            <a:pPr>
              <a:defRPr/>
            </a:pPr>
            <a:endParaRPr lang="en-US" sz="1800" b="1" dirty="0">
              <a:solidFill>
                <a:srgbClr val="FFFFFF"/>
              </a:solidFill>
              <a:ea typeface="ＭＳ Ｐゴシック" charset="-128"/>
            </a:endParaRPr>
          </a:p>
        </p:txBody>
      </p:sp>
      <p:pic>
        <p:nvPicPr>
          <p:cNvPr id="1027" name="Picture 7" descr="CCO_ONC_ForPPT.gif"/>
          <p:cNvPicPr>
            <a:picLocks noChangeAspect="1"/>
          </p:cNvPicPr>
          <p:nvPr/>
        </p:nvPicPr>
        <p:blipFill>
          <a:blip r:embed="rId10"/>
          <a:srcRect/>
          <a:stretch>
            <a:fillRect/>
          </a:stretch>
        </p:blipFill>
        <p:spPr bwMode="auto">
          <a:xfrm>
            <a:off x="7570788" y="92075"/>
            <a:ext cx="1308100" cy="461963"/>
          </a:xfrm>
          <a:prstGeom prst="rect">
            <a:avLst/>
          </a:prstGeom>
          <a:noFill/>
          <a:ln w="9525">
            <a:noFill/>
            <a:miter lim="800000"/>
            <a:headEnd/>
            <a:tailEnd/>
          </a:ln>
        </p:spPr>
      </p:pic>
      <p:sp>
        <p:nvSpPr>
          <p:cNvPr id="1028" name="Rectangle 2"/>
          <p:cNvSpPr>
            <a:spLocks noGrp="1" noChangeArrowheads="1"/>
          </p:cNvSpPr>
          <p:nvPr>
            <p:ph type="title"/>
          </p:nvPr>
        </p:nvSpPr>
        <p:spPr bwMode="auto">
          <a:xfrm>
            <a:off x="382588" y="666750"/>
            <a:ext cx="8464550" cy="110331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9" name="Rectangle 3"/>
          <p:cNvSpPr>
            <a:spLocks noGrp="1" noChangeArrowheads="1"/>
          </p:cNvSpPr>
          <p:nvPr>
            <p:ph type="body" idx="1"/>
          </p:nvPr>
        </p:nvSpPr>
        <p:spPr bwMode="auto">
          <a:xfrm>
            <a:off x="385763" y="1828800"/>
            <a:ext cx="8455025" cy="4546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8"/>
          <p:cNvSpPr>
            <a:spLocks noChangeArrowheads="1"/>
          </p:cNvSpPr>
          <p:nvPr userDrawn="1"/>
        </p:nvSpPr>
        <p:spPr bwMode="auto">
          <a:xfrm>
            <a:off x="287338" y="307975"/>
            <a:ext cx="2125662" cy="276225"/>
          </a:xfrm>
          <a:prstGeom prst="rect">
            <a:avLst/>
          </a:prstGeom>
          <a:noFill/>
          <a:ln w="9525">
            <a:noFill/>
            <a:miter lim="800000"/>
            <a:headEnd/>
            <a:tailEnd/>
          </a:ln>
        </p:spPr>
        <p:txBody>
          <a:bodyPr wrap="none">
            <a:spAutoFit/>
          </a:bodyPr>
          <a:lstStyle/>
          <a:p>
            <a:pPr>
              <a:defRPr/>
            </a:pPr>
            <a:r>
              <a:rPr lang="en-US" sz="1200">
                <a:solidFill>
                  <a:srgbClr val="CDCDCF"/>
                </a:solidFill>
                <a:ea typeface="ＭＳ Ｐゴシック" pitchFamily="34" charset="-128"/>
              </a:rPr>
              <a:t>clinicaloptions.com/oncology</a:t>
            </a:r>
          </a:p>
        </p:txBody>
      </p:sp>
      <p:sp>
        <p:nvSpPr>
          <p:cNvPr id="1031" name="Text Box 13"/>
          <p:cNvSpPr txBox="1">
            <a:spLocks noChangeArrowheads="1"/>
          </p:cNvSpPr>
          <p:nvPr/>
        </p:nvSpPr>
        <p:spPr bwMode="auto">
          <a:xfrm>
            <a:off x="284163" y="69850"/>
            <a:ext cx="7164387" cy="554038"/>
          </a:xfrm>
          <a:prstGeom prst="rect">
            <a:avLst/>
          </a:prstGeom>
          <a:noFill/>
          <a:ln w="9525" algn="ctr">
            <a:noFill/>
            <a:miter lim="800000"/>
            <a:headEnd/>
            <a:tailEnd/>
          </a:ln>
        </p:spPr>
        <p:txBody>
          <a:bodyPr>
            <a:spAutoFit/>
          </a:bodyPr>
          <a:lstStyle/>
          <a:p>
            <a:pPr>
              <a:buFont typeface="Arial" charset="0"/>
              <a:buNone/>
              <a:defRPr/>
            </a:pPr>
            <a:r>
              <a:rPr lang="en-US" sz="1500" dirty="0">
                <a:solidFill>
                  <a:srgbClr val="FFFFFF"/>
                </a:solidFill>
                <a:ea typeface="ＭＳ Ｐゴシック" pitchFamily="34" charset="-128"/>
              </a:rPr>
              <a:t>2012 Genitourinary Cancers Symposium: Highlights</a:t>
            </a:r>
          </a:p>
          <a:p>
            <a:pPr>
              <a:buFont typeface="Arial" charset="0"/>
              <a:buNone/>
              <a:defRPr/>
            </a:pPr>
            <a:endParaRPr lang="en-US" sz="1500" dirty="0">
              <a:solidFill>
                <a:srgbClr val="FFFFFF"/>
              </a:solidFill>
              <a:ea typeface="ＭＳ Ｐゴシック" pitchFamily="34" charset="-128"/>
            </a:endParaRPr>
          </a:p>
        </p:txBody>
      </p:sp>
    </p:spTree>
  </p:cSld>
  <p:clrMap bg1="dk2" tx1="lt1" bg2="dk1" tx2="lt2" accent1="accent1" accent2="accent2" accent3="accent3" accent4="accent4" accent5="accent5" accent6="accent6" hlink="hlink" folHlink="folHlink"/>
  <p:sldLayoutIdLst>
    <p:sldLayoutId id="2147484344" r:id="rId1"/>
    <p:sldLayoutId id="2147484339" r:id="rId2"/>
    <p:sldLayoutId id="2147484345" r:id="rId3"/>
    <p:sldLayoutId id="2147484340" r:id="rId4"/>
    <p:sldLayoutId id="2147484341" r:id="rId5"/>
    <p:sldLayoutId id="2147484342" r:id="rId6"/>
    <p:sldLayoutId id="2147484343" r:id="rId7"/>
    <p:sldLayoutId id="2147484346" r:id="rId8"/>
  </p:sldLayoutIdLst>
  <p:txStyles>
    <p:titleStyle>
      <a:lvl1pPr algn="l" rtl="0" eaLnBrk="0" fontAlgn="base" hangingPunct="0">
        <a:spcBef>
          <a:spcPct val="0"/>
        </a:spcBef>
        <a:spcAft>
          <a:spcPct val="0"/>
        </a:spcAft>
        <a:defRPr sz="3200" b="1">
          <a:solidFill>
            <a:schemeClr val="tx2"/>
          </a:solidFill>
          <a:latin typeface="+mj-lt"/>
          <a:ea typeface="+mj-ea"/>
          <a:cs typeface="+mj-cs"/>
        </a:defRPr>
      </a:lvl1pPr>
      <a:lvl2pPr algn="l" rtl="0" eaLnBrk="0" fontAlgn="base" hangingPunct="0">
        <a:spcBef>
          <a:spcPct val="0"/>
        </a:spcBef>
        <a:spcAft>
          <a:spcPct val="0"/>
        </a:spcAft>
        <a:defRPr sz="3200" b="1">
          <a:solidFill>
            <a:schemeClr val="tx2"/>
          </a:solidFill>
          <a:latin typeface="Arial" charset="0"/>
        </a:defRPr>
      </a:lvl2pPr>
      <a:lvl3pPr algn="l" rtl="0" eaLnBrk="0" fontAlgn="base" hangingPunct="0">
        <a:spcBef>
          <a:spcPct val="0"/>
        </a:spcBef>
        <a:spcAft>
          <a:spcPct val="0"/>
        </a:spcAft>
        <a:defRPr sz="3200" b="1">
          <a:solidFill>
            <a:schemeClr val="tx2"/>
          </a:solidFill>
          <a:latin typeface="Arial" charset="0"/>
        </a:defRPr>
      </a:lvl3pPr>
      <a:lvl4pPr algn="l" rtl="0" eaLnBrk="0" fontAlgn="base" hangingPunct="0">
        <a:spcBef>
          <a:spcPct val="0"/>
        </a:spcBef>
        <a:spcAft>
          <a:spcPct val="0"/>
        </a:spcAft>
        <a:defRPr sz="3200" b="1">
          <a:solidFill>
            <a:schemeClr val="tx2"/>
          </a:solidFill>
          <a:latin typeface="Arial" charset="0"/>
        </a:defRPr>
      </a:lvl4pPr>
      <a:lvl5pPr algn="l" rtl="0" eaLnBrk="0" fontAlgn="base" hangingPunct="0">
        <a:spcBef>
          <a:spcPct val="0"/>
        </a:spcBef>
        <a:spcAft>
          <a:spcPct val="0"/>
        </a:spcAft>
        <a:defRPr sz="32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charset="0"/>
        <a:buChar char="–"/>
        <a:defRPr sz="1600">
          <a:solidFill>
            <a:srgbClr val="FEFDDE"/>
          </a:solidFill>
          <a:latin typeface="+mn-lt"/>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www.clinicaloptions.com/oncology" TargetMode="External"/><Relationship Id="rId2" Type="http://schemas.openxmlformats.org/officeDocument/2006/relationships/notesSlide" Target="../notesSlides/notesSlide5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4"/>
          <p:cNvSpPr>
            <a:spLocks noGrp="1" noChangeArrowheads="1"/>
          </p:cNvSpPr>
          <p:nvPr>
            <p:ph type="subTitle" idx="1"/>
          </p:nvPr>
        </p:nvSpPr>
        <p:spPr bwMode="invGray">
          <a:xfrm>
            <a:off x="484188" y="2670175"/>
            <a:ext cx="3886200" cy="1120775"/>
          </a:xfrm>
        </p:spPr>
        <p:txBody>
          <a:bodyPr/>
          <a:lstStyle/>
          <a:p>
            <a:r>
              <a:rPr lang="en-US" smtClean="0"/>
              <a:t>February 2-4, 2012</a:t>
            </a:r>
            <a:br>
              <a:rPr lang="en-US" smtClean="0"/>
            </a:br>
            <a:r>
              <a:rPr lang="en-US" smtClean="0"/>
              <a:t>San Francisco, California</a:t>
            </a:r>
          </a:p>
        </p:txBody>
      </p:sp>
      <p:sp>
        <p:nvSpPr>
          <p:cNvPr id="5123" name="Rectangle 15"/>
          <p:cNvSpPr>
            <a:spLocks noGrp="1" noChangeArrowheads="1"/>
          </p:cNvSpPr>
          <p:nvPr>
            <p:ph type="ctrTitle"/>
          </p:nvPr>
        </p:nvSpPr>
        <p:spPr>
          <a:xfrm>
            <a:off x="457200" y="420688"/>
            <a:ext cx="8318500" cy="2057400"/>
          </a:xfrm>
        </p:spPr>
        <p:txBody>
          <a:bodyPr/>
          <a:lstStyle/>
          <a:p>
            <a:r>
              <a:rPr lang="en-US" smtClean="0"/>
              <a:t>Genitourinary Cancers </a:t>
            </a:r>
            <a:br>
              <a:rPr lang="en-US" smtClean="0"/>
            </a:br>
            <a:r>
              <a:rPr lang="en-US" sz="3200" smtClean="0"/>
              <a:t>CCO Independent Conference Coverage</a:t>
            </a:r>
            <a:r>
              <a:rPr lang="en-US" sz="9600" smtClean="0"/>
              <a:t/>
            </a:r>
            <a:br>
              <a:rPr lang="en-US" sz="9600" smtClean="0"/>
            </a:br>
            <a:r>
              <a:rPr lang="en-US" sz="2000" b="0" smtClean="0"/>
              <a:t>of the 2012 Genitourinary Cancers Symposium*</a:t>
            </a:r>
          </a:p>
        </p:txBody>
      </p:sp>
      <p:sp>
        <p:nvSpPr>
          <p:cNvPr id="5124" name="Text Box 21"/>
          <p:cNvSpPr txBox="1">
            <a:spLocks noChangeArrowheads="1"/>
          </p:cNvSpPr>
          <p:nvPr/>
        </p:nvSpPr>
        <p:spPr bwMode="auto">
          <a:xfrm>
            <a:off x="280988" y="5954713"/>
            <a:ext cx="3562350" cy="244475"/>
          </a:xfrm>
          <a:prstGeom prst="rect">
            <a:avLst/>
          </a:prstGeom>
          <a:noFill/>
          <a:ln w="9525" algn="ctr">
            <a:noFill/>
            <a:miter lim="800000"/>
            <a:headEnd/>
            <a:tailEnd/>
          </a:ln>
        </p:spPr>
        <p:txBody>
          <a:bodyPr>
            <a:spAutoFit/>
          </a:bodyPr>
          <a:lstStyle/>
          <a:p>
            <a:pPr>
              <a:spcBef>
                <a:spcPct val="50000"/>
              </a:spcBef>
            </a:pPr>
            <a:r>
              <a:rPr lang="en-US"/>
              <a:t>This program is supported by educational grants from</a:t>
            </a:r>
          </a:p>
        </p:txBody>
      </p:sp>
      <p:sp>
        <p:nvSpPr>
          <p:cNvPr id="5127" name="Text Box 15"/>
          <p:cNvSpPr txBox="1">
            <a:spLocks noChangeArrowheads="1"/>
          </p:cNvSpPr>
          <p:nvPr/>
        </p:nvSpPr>
        <p:spPr bwMode="auto">
          <a:xfrm>
            <a:off x="298450" y="5570538"/>
            <a:ext cx="3841750" cy="400050"/>
          </a:xfrm>
          <a:prstGeom prst="rect">
            <a:avLst/>
          </a:prstGeom>
          <a:noFill/>
          <a:ln w="9525" algn="ctr">
            <a:noFill/>
            <a:miter lim="800000"/>
            <a:headEnd/>
            <a:tailEnd/>
          </a:ln>
        </p:spPr>
        <p:txBody>
          <a:bodyPr anchor="b">
            <a:spAutoFit/>
          </a:bodyPr>
          <a:lstStyle/>
          <a:p>
            <a:pPr>
              <a:spcBef>
                <a:spcPct val="50000"/>
              </a:spcBef>
              <a:defRPr/>
            </a:pPr>
            <a:r>
              <a:rPr lang="en-US" dirty="0">
                <a:solidFill>
                  <a:schemeClr val="bg2">
                    <a:lumMod val="10000"/>
                  </a:schemeClr>
                </a:solidFill>
                <a:latin typeface="Arial" pitchFamily="34" charset="0"/>
              </a:rPr>
              <a:t>Jointly sponsored/coprovided by Annenberg Center for Health Sciences at Eisenhower and Clinical Care Options, LLC</a:t>
            </a:r>
          </a:p>
        </p:txBody>
      </p:sp>
      <p:sp>
        <p:nvSpPr>
          <p:cNvPr id="5126" name="Text Box 10"/>
          <p:cNvSpPr txBox="1">
            <a:spLocks noChangeArrowheads="1"/>
          </p:cNvSpPr>
          <p:nvPr/>
        </p:nvSpPr>
        <p:spPr bwMode="gray">
          <a:xfrm>
            <a:off x="490538" y="3454400"/>
            <a:ext cx="3517900" cy="701675"/>
          </a:xfrm>
          <a:prstGeom prst="rect">
            <a:avLst/>
          </a:prstGeom>
          <a:noFill/>
          <a:ln w="9525" algn="ctr">
            <a:noFill/>
            <a:miter lim="800000"/>
            <a:headEnd/>
            <a:tailEnd/>
          </a:ln>
        </p:spPr>
        <p:txBody>
          <a:bodyPr>
            <a:spAutoFit/>
          </a:bodyPr>
          <a:lstStyle/>
          <a:p>
            <a:pPr>
              <a:spcBef>
                <a:spcPct val="50000"/>
              </a:spcBef>
            </a:pPr>
            <a:r>
              <a:rPr lang="en-US"/>
              <a:t>*CCO is an independent medical education company that provides state-of-the-art medical information to healthcare professionals through conference coverage and other educational programs.</a:t>
            </a:r>
          </a:p>
        </p:txBody>
      </p:sp>
      <p:pic>
        <p:nvPicPr>
          <p:cNvPr id="2" name="Picture 9" descr="ACHS_Color_forPPT.gif"/>
          <p:cNvPicPr>
            <a:picLocks noChangeAspect="1"/>
          </p:cNvPicPr>
          <p:nvPr/>
        </p:nvPicPr>
        <p:blipFill>
          <a:blip r:embed="rId3"/>
          <a:srcRect/>
          <a:stretch>
            <a:fillRect/>
          </a:stretch>
        </p:blipFill>
        <p:spPr bwMode="auto">
          <a:xfrm>
            <a:off x="384175" y="4591050"/>
            <a:ext cx="2033588" cy="933450"/>
          </a:xfrm>
          <a:prstGeom prst="rect">
            <a:avLst/>
          </a:prstGeom>
          <a:noFill/>
          <a:ln w="9525">
            <a:noFill/>
            <a:miter lim="800000"/>
            <a:headEnd/>
            <a:tailEnd/>
          </a:ln>
        </p:spPr>
      </p:pic>
      <p:pic>
        <p:nvPicPr>
          <p:cNvPr id="5128" name="Picture 10" descr="MLNM_Takeda_Color_forPPT.gif"/>
          <p:cNvPicPr>
            <a:picLocks noChangeAspect="1"/>
          </p:cNvPicPr>
          <p:nvPr/>
        </p:nvPicPr>
        <p:blipFill>
          <a:blip r:embed="rId4"/>
          <a:srcRect/>
          <a:stretch>
            <a:fillRect/>
          </a:stretch>
        </p:blipFill>
        <p:spPr bwMode="auto">
          <a:xfrm>
            <a:off x="3382963" y="6213475"/>
            <a:ext cx="1071562" cy="368300"/>
          </a:xfrm>
          <a:prstGeom prst="rect">
            <a:avLst/>
          </a:prstGeom>
          <a:noFill/>
          <a:ln w="9525">
            <a:noFill/>
            <a:miter lim="800000"/>
            <a:headEnd/>
            <a:tailEnd/>
          </a:ln>
        </p:spPr>
      </p:pic>
      <p:pic>
        <p:nvPicPr>
          <p:cNvPr id="5129" name="Picture 11" descr="Amgen_color_forppt.gif"/>
          <p:cNvPicPr>
            <a:picLocks noChangeAspect="1"/>
          </p:cNvPicPr>
          <p:nvPr/>
        </p:nvPicPr>
        <p:blipFill>
          <a:blip r:embed="rId5"/>
          <a:srcRect/>
          <a:stretch>
            <a:fillRect/>
          </a:stretch>
        </p:blipFill>
        <p:spPr bwMode="auto">
          <a:xfrm>
            <a:off x="384175" y="6353175"/>
            <a:ext cx="925513" cy="228600"/>
          </a:xfrm>
          <a:prstGeom prst="rect">
            <a:avLst/>
          </a:prstGeom>
          <a:noFill/>
          <a:ln w="9525">
            <a:noFill/>
            <a:miter lim="800000"/>
            <a:headEnd/>
            <a:tailEnd/>
          </a:ln>
        </p:spPr>
      </p:pic>
      <p:pic>
        <p:nvPicPr>
          <p:cNvPr id="5130" name="Picture 12" descr="BMS_color_forppt.gif"/>
          <p:cNvPicPr>
            <a:picLocks noChangeAspect="1"/>
          </p:cNvPicPr>
          <p:nvPr/>
        </p:nvPicPr>
        <p:blipFill>
          <a:blip r:embed="rId6"/>
          <a:srcRect/>
          <a:stretch>
            <a:fillRect/>
          </a:stretch>
        </p:blipFill>
        <p:spPr bwMode="auto">
          <a:xfrm>
            <a:off x="1416050" y="6340475"/>
            <a:ext cx="1812925" cy="241300"/>
          </a:xfrm>
          <a:prstGeom prst="rect">
            <a:avLst/>
          </a:prstGeom>
          <a:noFill/>
          <a:ln w="9525">
            <a:noFill/>
            <a:miter lim="800000"/>
            <a:headEnd/>
            <a:tailEnd/>
          </a:ln>
        </p:spPr>
      </p:pic>
      <p:sp>
        <p:nvSpPr>
          <p:cNvPr id="5131" name="Text Box 10"/>
          <p:cNvSpPr txBox="1">
            <a:spLocks noChangeArrowheads="1"/>
          </p:cNvSpPr>
          <p:nvPr/>
        </p:nvSpPr>
        <p:spPr bwMode="gray">
          <a:xfrm>
            <a:off x="468313" y="3606800"/>
            <a:ext cx="3517900" cy="701675"/>
          </a:xfrm>
          <a:prstGeom prst="rect">
            <a:avLst/>
          </a:prstGeom>
          <a:noFill/>
          <a:ln w="9525" algn="ctr">
            <a:noFill/>
            <a:miter lim="800000"/>
            <a:headEnd/>
            <a:tailEnd/>
          </a:ln>
        </p:spPr>
        <p:txBody>
          <a:bodyPr>
            <a:spAutoFit/>
          </a:bodyPr>
          <a:lstStyle/>
          <a:p>
            <a:pPr>
              <a:spcBef>
                <a:spcPct val="50000"/>
              </a:spcBef>
            </a:pPr>
            <a:r>
              <a:rPr lang="en-US">
                <a:solidFill>
                  <a:schemeClr val="tx1"/>
                </a:solidFill>
              </a:rPr>
              <a:t>*CCO is an independent medical education company that provides state-of-the-art medical information to healthcare professionals through conference coverage and other educational programs.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smtClean="0"/>
              <a:t>About These Slides</a:t>
            </a:r>
          </a:p>
        </p:txBody>
      </p:sp>
      <p:sp>
        <p:nvSpPr>
          <p:cNvPr id="6147" name="Rectangle 4"/>
          <p:cNvSpPr>
            <a:spLocks noGrp="1" noChangeArrowheads="1"/>
          </p:cNvSpPr>
          <p:nvPr>
            <p:ph idx="1"/>
          </p:nvPr>
        </p:nvSpPr>
        <p:spPr/>
        <p:txBody>
          <a:bodyPr/>
          <a:lstStyle/>
          <a:p>
            <a:r>
              <a:rPr lang="en-US" smtClean="0"/>
              <a:t>Users are encouraged to use these slides in their own noncommercial presentations, but we ask that content </a:t>
            </a:r>
            <a:br>
              <a:rPr lang="en-US" smtClean="0"/>
            </a:br>
            <a:r>
              <a:rPr lang="en-US" smtClean="0"/>
              <a:t>and attribution not be changed. Users are asked to honor this intent</a:t>
            </a:r>
          </a:p>
          <a:p>
            <a:r>
              <a:rPr lang="en-US" smtClean="0"/>
              <a:t>These slides may not be published or posted online </a:t>
            </a:r>
            <a:br>
              <a:rPr lang="en-US" smtClean="0"/>
            </a:br>
            <a:r>
              <a:rPr lang="en-US" smtClean="0"/>
              <a:t>without permission from Clinical Care Options </a:t>
            </a:r>
            <a:br>
              <a:rPr lang="en-US" smtClean="0"/>
            </a:br>
            <a:r>
              <a:rPr lang="en-US" smtClean="0"/>
              <a:t>(e-mail permissions@clinicaloptions.com)</a:t>
            </a:r>
          </a:p>
        </p:txBody>
      </p:sp>
      <p:sp>
        <p:nvSpPr>
          <p:cNvPr id="2" name="Rectangle 3"/>
          <p:cNvSpPr>
            <a:spLocks noChangeArrowheads="1"/>
          </p:cNvSpPr>
          <p:nvPr/>
        </p:nvSpPr>
        <p:spPr bwMode="auto">
          <a:xfrm>
            <a:off x="282575" y="5078413"/>
            <a:ext cx="8566150" cy="1368425"/>
          </a:xfrm>
          <a:prstGeom prst="rect">
            <a:avLst/>
          </a:prstGeom>
          <a:noFill/>
          <a:ln w="9525">
            <a:noFill/>
            <a:miter lim="800000"/>
            <a:headEnd/>
            <a:tailEnd/>
          </a:ln>
        </p:spPr>
        <p:txBody>
          <a:bodyPr anchor="b"/>
          <a:lstStyle/>
          <a:p>
            <a:pPr fontAlgn="auto">
              <a:spcBef>
                <a:spcPts val="0"/>
              </a:spcBef>
              <a:spcAft>
                <a:spcPts val="0"/>
              </a:spcAft>
              <a:buClr>
                <a:schemeClr val="accent2"/>
              </a:buClr>
              <a:buFont typeface="Wingdings" pitchFamily="2" charset="2"/>
              <a:buNone/>
              <a:defRPr/>
            </a:pPr>
            <a:r>
              <a:rPr lang="en-GB" sz="1400" b="1" dirty="0">
                <a:solidFill>
                  <a:schemeClr val="tx2">
                    <a:lumMod val="20000"/>
                    <a:lumOff val="80000"/>
                  </a:schemeClr>
                </a:solidFill>
                <a:latin typeface="+mn-lt"/>
              </a:rPr>
              <a:t>Disclaimer</a:t>
            </a:r>
            <a:r>
              <a:rPr lang="en-GB" sz="1400" dirty="0">
                <a:solidFill>
                  <a:schemeClr val="tx2">
                    <a:lumMod val="20000"/>
                    <a:lumOff val="80000"/>
                  </a:schemeClr>
                </a:solidFill>
                <a:latin typeface="+mn-lt"/>
              </a:rPr>
              <a:t/>
            </a:r>
            <a:br>
              <a:rPr lang="en-GB" sz="1400" dirty="0">
                <a:solidFill>
                  <a:schemeClr val="tx2">
                    <a:lumMod val="20000"/>
                    <a:lumOff val="80000"/>
                  </a:schemeClr>
                </a:solidFill>
                <a:latin typeface="+mn-lt"/>
              </a:rPr>
            </a:br>
            <a:r>
              <a:rPr lang="en-GB" sz="1400" dirty="0">
                <a:solidFill>
                  <a:schemeClr val="tx2">
                    <a:lumMod val="20000"/>
                    <a:lumOff val="80000"/>
                  </a:schemeClr>
                </a:solidFill>
                <a:latin typeface="+mn-lt"/>
              </a:rPr>
              <a:t>The materials published on the Clinical Care Options Web site reflect the views of the authors of the </a:t>
            </a:r>
            <a:br>
              <a:rPr lang="en-GB" sz="1400" dirty="0">
                <a:solidFill>
                  <a:schemeClr val="tx2">
                    <a:lumMod val="20000"/>
                    <a:lumOff val="80000"/>
                  </a:schemeClr>
                </a:solidFill>
                <a:latin typeface="+mn-lt"/>
              </a:rPr>
            </a:br>
            <a:r>
              <a:rPr lang="en-GB" sz="1400" dirty="0">
                <a:solidFill>
                  <a:schemeClr val="tx2">
                    <a:lumMod val="20000"/>
                    <a:lumOff val="80000"/>
                  </a:schemeClr>
                </a:solidFill>
                <a:latin typeface="+mn-lt"/>
              </a:rPr>
              <a:t>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sz="1400" dirty="0">
              <a:solidFill>
                <a:schemeClr val="tx2">
                  <a:lumMod val="20000"/>
                  <a:lumOff val="80000"/>
                </a:schemeClr>
              </a:solidFill>
              <a:latin typeface="+mn-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smtClean="0"/>
              <a:t>Faculty</a:t>
            </a:r>
          </a:p>
        </p:txBody>
      </p:sp>
      <p:sp>
        <p:nvSpPr>
          <p:cNvPr id="7171" name="Content Placeholder 3"/>
          <p:cNvSpPr>
            <a:spLocks noGrp="1"/>
          </p:cNvSpPr>
          <p:nvPr>
            <p:ph sz="half" idx="1"/>
          </p:nvPr>
        </p:nvSpPr>
        <p:spPr>
          <a:xfrm>
            <a:off x="385763" y="1828800"/>
            <a:ext cx="8404225" cy="4546600"/>
          </a:xfrm>
        </p:spPr>
        <p:txBody>
          <a:bodyPr/>
          <a:lstStyle/>
          <a:p>
            <a:pPr marL="0" indent="0" eaLnBrk="1" hangingPunct="1">
              <a:spcBef>
                <a:spcPct val="0"/>
              </a:spcBef>
              <a:spcAft>
                <a:spcPct val="0"/>
              </a:spcAft>
              <a:buFont typeface="Wingdings" pitchFamily="2" charset="2"/>
              <a:buNone/>
            </a:pPr>
            <a:r>
              <a:rPr lang="en-US" sz="2200" b="1" smtClean="0">
                <a:solidFill>
                  <a:srgbClr val="F6A108"/>
                </a:solidFill>
              </a:rPr>
              <a:t>Daniel P. Petrylak, MD</a:t>
            </a:r>
            <a:r>
              <a:rPr lang="en-US" sz="1800" b="1" smtClean="0">
                <a:solidFill>
                  <a:srgbClr val="F6A108"/>
                </a:solidFill>
              </a:rPr>
              <a:t/>
            </a:r>
            <a:br>
              <a:rPr lang="en-US" sz="1800" b="1" smtClean="0">
                <a:solidFill>
                  <a:srgbClr val="F6A108"/>
                </a:solidFill>
              </a:rPr>
            </a:br>
            <a:r>
              <a:rPr lang="en-US" sz="2000" i="1" smtClean="0"/>
              <a:t>Professor of Medicine</a:t>
            </a:r>
            <a:r>
              <a:rPr lang="en-US" sz="2000" smtClean="0"/>
              <a:t/>
            </a:r>
            <a:br>
              <a:rPr lang="en-US" sz="2000" smtClean="0"/>
            </a:br>
            <a:r>
              <a:rPr lang="en-US" sz="2000" smtClean="0"/>
              <a:t>Columbia University Medical Center</a:t>
            </a:r>
          </a:p>
          <a:p>
            <a:pPr marL="0" indent="0" eaLnBrk="1" hangingPunct="1">
              <a:spcBef>
                <a:spcPct val="0"/>
              </a:spcBef>
              <a:spcAft>
                <a:spcPct val="0"/>
              </a:spcAft>
              <a:buFont typeface="Wingdings" pitchFamily="2" charset="2"/>
              <a:buNone/>
            </a:pPr>
            <a:r>
              <a:rPr lang="en-US" sz="2000" smtClean="0"/>
              <a:t>Herbert Irving Cancer Center</a:t>
            </a:r>
            <a:br>
              <a:rPr lang="en-US" sz="2000" smtClean="0"/>
            </a:br>
            <a:r>
              <a:rPr lang="en-US" sz="2000" smtClean="0"/>
              <a:t>New York, New York</a:t>
            </a:r>
            <a:endParaRPr lang="en-US" sz="2000" b="1" smtClean="0">
              <a:solidFill>
                <a:srgbClr val="F6A108"/>
              </a:solidFill>
            </a:endParaRPr>
          </a:p>
        </p:txBody>
      </p:sp>
      <p:sp>
        <p:nvSpPr>
          <p:cNvPr id="7172" name="Content Placeholder 4"/>
          <p:cNvSpPr>
            <a:spLocks noGrp="1"/>
          </p:cNvSpPr>
          <p:nvPr>
            <p:ph sz="half" idx="2"/>
          </p:nvPr>
        </p:nvSpPr>
        <p:spPr>
          <a:xfrm>
            <a:off x="377825" y="3668713"/>
            <a:ext cx="8302625" cy="2500312"/>
          </a:xfrm>
        </p:spPr>
        <p:txBody>
          <a:bodyPr/>
          <a:lstStyle/>
          <a:p>
            <a:pPr marL="0" indent="0" eaLnBrk="1" hangingPunct="1">
              <a:lnSpc>
                <a:spcPct val="100000"/>
              </a:lnSpc>
              <a:spcBef>
                <a:spcPct val="0"/>
              </a:spcBef>
              <a:spcAft>
                <a:spcPct val="0"/>
              </a:spcAft>
              <a:buFont typeface="Wingdings" pitchFamily="2" charset="2"/>
              <a:buNone/>
            </a:pPr>
            <a:r>
              <a:rPr lang="en-US" sz="2200" b="1" smtClean="0">
                <a:solidFill>
                  <a:srgbClr val="F6A108"/>
                </a:solidFill>
              </a:rPr>
              <a:t>David I. Quinn, MD, PhD</a:t>
            </a:r>
            <a:r>
              <a:rPr lang="en-US" smtClean="0"/>
              <a:t/>
            </a:r>
            <a:br>
              <a:rPr lang="en-US" smtClean="0"/>
            </a:br>
            <a:r>
              <a:rPr lang="en-US" sz="2000" i="1" smtClean="0"/>
              <a:t>Associate Professor of Medicine</a:t>
            </a:r>
            <a:r>
              <a:rPr lang="en-US" sz="2000" smtClean="0"/>
              <a:t/>
            </a:r>
            <a:br>
              <a:rPr lang="en-US" sz="2000" smtClean="0"/>
            </a:br>
            <a:r>
              <a:rPr lang="en-US" sz="2000" smtClean="0"/>
              <a:t>Division of Cancer Medicine and Blood Diseases</a:t>
            </a:r>
          </a:p>
          <a:p>
            <a:pPr marL="0" indent="0" eaLnBrk="1" hangingPunct="1">
              <a:lnSpc>
                <a:spcPct val="100000"/>
              </a:lnSpc>
              <a:spcBef>
                <a:spcPct val="0"/>
              </a:spcBef>
              <a:spcAft>
                <a:spcPct val="0"/>
              </a:spcAft>
              <a:buFont typeface="Wingdings" pitchFamily="2" charset="2"/>
              <a:buNone/>
            </a:pPr>
            <a:r>
              <a:rPr lang="en-US" sz="2000" smtClean="0"/>
              <a:t>The University of Southern California</a:t>
            </a:r>
          </a:p>
          <a:p>
            <a:pPr marL="0" indent="0" eaLnBrk="1" hangingPunct="1">
              <a:lnSpc>
                <a:spcPct val="100000"/>
              </a:lnSpc>
              <a:spcBef>
                <a:spcPct val="0"/>
              </a:spcBef>
              <a:spcAft>
                <a:spcPct val="0"/>
              </a:spcAft>
              <a:buFont typeface="Wingdings" pitchFamily="2" charset="2"/>
              <a:buNone/>
            </a:pPr>
            <a:r>
              <a:rPr lang="en-US" sz="2000" i="1" smtClean="0"/>
              <a:t>Medical Director, </a:t>
            </a:r>
            <a:r>
              <a:rPr lang="en-US" sz="2000" smtClean="0"/>
              <a:t>USC Norris Cancer Hospital and Clinics</a:t>
            </a:r>
          </a:p>
          <a:p>
            <a:pPr marL="0" indent="0" eaLnBrk="1" hangingPunct="1">
              <a:lnSpc>
                <a:spcPct val="100000"/>
              </a:lnSpc>
              <a:spcBef>
                <a:spcPct val="0"/>
              </a:spcBef>
              <a:spcAft>
                <a:spcPct val="0"/>
              </a:spcAft>
              <a:buFont typeface="Wingdings" pitchFamily="2" charset="2"/>
              <a:buNone/>
            </a:pPr>
            <a:r>
              <a:rPr lang="en-US" sz="2000" smtClean="0"/>
              <a:t>Los Angeles, California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mtClean="0"/>
              <a:t>Faculty Disclosures</a:t>
            </a:r>
          </a:p>
        </p:txBody>
      </p:sp>
      <p:sp>
        <p:nvSpPr>
          <p:cNvPr id="8195" name="Content Placeholder 2"/>
          <p:cNvSpPr>
            <a:spLocks noGrp="1"/>
          </p:cNvSpPr>
          <p:nvPr>
            <p:ph idx="1"/>
          </p:nvPr>
        </p:nvSpPr>
        <p:spPr/>
        <p:txBody>
          <a:bodyPr/>
          <a:lstStyle/>
          <a:p>
            <a:pPr marL="0" indent="0" eaLnBrk="1" hangingPunct="1">
              <a:buClr>
                <a:schemeClr val="accent6"/>
              </a:buClr>
              <a:buFont typeface="Wingdings" pitchFamily="2" charset="2"/>
              <a:buNone/>
              <a:defRPr/>
            </a:pPr>
            <a:r>
              <a:rPr lang="en-US" b="1" dirty="0" smtClean="0">
                <a:solidFill>
                  <a:schemeClr val="accent3"/>
                </a:solidFill>
              </a:rPr>
              <a:t>Daniel P. Petrylak, MD, </a:t>
            </a:r>
            <a:r>
              <a:rPr lang="en-US" dirty="0" smtClean="0">
                <a:solidFill>
                  <a:schemeClr val="tx2">
                    <a:lumMod val="20000"/>
                    <a:lumOff val="80000"/>
                  </a:schemeClr>
                </a:solidFill>
              </a:rPr>
              <a:t>has disclosed that he has participated on advisory boards or as a consultant for </a:t>
            </a:r>
            <a:r>
              <a:rPr lang="en-US" dirty="0" smtClean="0"/>
              <a:t>Amgen, AstraZeneca, </a:t>
            </a:r>
            <a:r>
              <a:rPr lang="en-US" dirty="0" err="1" smtClean="0"/>
              <a:t>Bellicum</a:t>
            </a:r>
            <a:r>
              <a:rPr lang="en-US" dirty="0" smtClean="0"/>
              <a:t>, </a:t>
            </a:r>
            <a:r>
              <a:rPr lang="en-US" dirty="0" err="1" smtClean="0"/>
              <a:t>Dendreon</a:t>
            </a:r>
            <a:r>
              <a:rPr lang="en-US" dirty="0" smtClean="0"/>
              <a:t>, </a:t>
            </a:r>
            <a:r>
              <a:rPr lang="en-US" dirty="0" err="1" smtClean="0"/>
              <a:t>Egenix</a:t>
            </a:r>
            <a:r>
              <a:rPr lang="en-US" dirty="0" smtClean="0"/>
              <a:t>, </a:t>
            </a:r>
            <a:r>
              <a:rPr lang="en-US" dirty="0" err="1" smtClean="0"/>
              <a:t>Ferring</a:t>
            </a:r>
            <a:r>
              <a:rPr lang="en-US" dirty="0" smtClean="0"/>
              <a:t>, Johnson &amp; Johnson, Millennium, Novartis, and </a:t>
            </a:r>
            <a:r>
              <a:rPr lang="en-US" dirty="0" err="1" smtClean="0"/>
              <a:t>Otsuka</a:t>
            </a:r>
            <a:r>
              <a:rPr lang="en-US" dirty="0" smtClean="0"/>
              <a:t>; has received research support from Abbott, </a:t>
            </a:r>
            <a:r>
              <a:rPr lang="en-US" dirty="0" err="1" smtClean="0"/>
              <a:t>Boehringer</a:t>
            </a:r>
            <a:r>
              <a:rPr lang="en-US" dirty="0" smtClean="0"/>
              <a:t> </a:t>
            </a:r>
            <a:r>
              <a:rPr lang="en-US" dirty="0" err="1" smtClean="0"/>
              <a:t>Ingelheim</a:t>
            </a:r>
            <a:r>
              <a:rPr lang="en-US" dirty="0" smtClean="0"/>
              <a:t>, </a:t>
            </a:r>
            <a:r>
              <a:rPr lang="en-US" dirty="0" err="1" smtClean="0"/>
              <a:t>Celgene</a:t>
            </a:r>
            <a:r>
              <a:rPr lang="en-US" dirty="0" smtClean="0"/>
              <a:t>, </a:t>
            </a:r>
            <a:r>
              <a:rPr lang="en-US" dirty="0" err="1" smtClean="0"/>
              <a:t>Dendreon</a:t>
            </a:r>
            <a:r>
              <a:rPr lang="en-US" dirty="0" smtClean="0"/>
              <a:t>, Eisai, GlaxoSmithKline, Johnson &amp; Johnson, </a:t>
            </a:r>
            <a:r>
              <a:rPr lang="en-US" dirty="0" err="1" smtClean="0"/>
              <a:t>Medivation</a:t>
            </a:r>
            <a:r>
              <a:rPr lang="en-US" dirty="0" smtClean="0"/>
              <a:t>, Pfizer, </a:t>
            </a:r>
            <a:r>
              <a:rPr lang="en-US" dirty="0" err="1" smtClean="0"/>
              <a:t>Progenics</a:t>
            </a:r>
            <a:r>
              <a:rPr lang="en-US" dirty="0" smtClean="0"/>
              <a:t>, and </a:t>
            </a:r>
            <a:r>
              <a:rPr lang="en-US" dirty="0" err="1" smtClean="0"/>
              <a:t>sanofi-aventis</a:t>
            </a:r>
            <a:r>
              <a:rPr lang="en-US" dirty="0" smtClean="0"/>
              <a:t>, and has served as a board member on the Prostate Conditions Education Council</a:t>
            </a:r>
            <a:r>
              <a:rPr lang="en-US" dirty="0" smtClean="0">
                <a:solidFill>
                  <a:schemeClr val="tx2">
                    <a:lumMod val="20000"/>
                    <a:lumOff val="80000"/>
                  </a:schemeClr>
                </a:solidFill>
              </a:rPr>
              <a:t>.</a:t>
            </a:r>
          </a:p>
          <a:p>
            <a:pPr marL="0" indent="0" eaLnBrk="1" hangingPunct="1">
              <a:buClr>
                <a:schemeClr val="accent6"/>
              </a:buClr>
              <a:buFont typeface="Wingdings" pitchFamily="2" charset="2"/>
              <a:buNone/>
              <a:defRPr/>
            </a:pPr>
            <a:r>
              <a:rPr lang="en-US" b="1" dirty="0" smtClean="0">
                <a:solidFill>
                  <a:schemeClr val="accent3"/>
                </a:solidFill>
              </a:rPr>
              <a:t>David I. Quinn, MD, PhD, </a:t>
            </a:r>
            <a:r>
              <a:rPr lang="en-US" dirty="0" smtClean="0">
                <a:solidFill>
                  <a:schemeClr val="tx2">
                    <a:lumMod val="20000"/>
                    <a:lumOff val="80000"/>
                  </a:schemeClr>
                </a:solidFill>
              </a:rPr>
              <a:t>has disclosed that he has received consulting fees from AVEO, Bayer, </a:t>
            </a:r>
            <a:r>
              <a:rPr lang="en-US" dirty="0" err="1" smtClean="0">
                <a:solidFill>
                  <a:schemeClr val="tx2">
                    <a:lumMod val="20000"/>
                    <a:lumOff val="80000"/>
                  </a:schemeClr>
                </a:solidFill>
              </a:rPr>
              <a:t>Dendreon</a:t>
            </a:r>
            <a:r>
              <a:rPr lang="en-US" dirty="0" smtClean="0">
                <a:solidFill>
                  <a:schemeClr val="tx2">
                    <a:lumMod val="20000"/>
                    <a:lumOff val="80000"/>
                  </a:schemeClr>
                </a:solidFill>
              </a:rPr>
              <a:t>, </a:t>
            </a:r>
            <a:r>
              <a:rPr lang="en-US" dirty="0" err="1" smtClean="0">
                <a:solidFill>
                  <a:schemeClr val="tx2">
                    <a:lumMod val="20000"/>
                    <a:lumOff val="80000"/>
                  </a:schemeClr>
                </a:solidFill>
              </a:rPr>
              <a:t>Medivation</a:t>
            </a:r>
            <a:r>
              <a:rPr lang="en-US" dirty="0" smtClean="0">
                <a:solidFill>
                  <a:schemeClr val="tx2">
                    <a:lumMod val="20000"/>
                    <a:lumOff val="80000"/>
                  </a:schemeClr>
                </a:solidFill>
              </a:rPr>
              <a:t>, Novartis, Onyx, and Pfizer.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t>Overview</a:t>
            </a:r>
          </a:p>
        </p:txBody>
      </p:sp>
      <p:sp>
        <p:nvSpPr>
          <p:cNvPr id="9219" name="Content Placeholder 2"/>
          <p:cNvSpPr>
            <a:spLocks noGrp="1"/>
          </p:cNvSpPr>
          <p:nvPr>
            <p:ph idx="1"/>
          </p:nvPr>
        </p:nvSpPr>
        <p:spPr/>
        <p:txBody>
          <a:bodyPr/>
          <a:lstStyle/>
          <a:p>
            <a:r>
              <a:rPr lang="en-US" smtClean="0"/>
              <a:t>Prostate cancer</a:t>
            </a:r>
          </a:p>
          <a:p>
            <a:r>
              <a:rPr lang="en-US" smtClean="0"/>
              <a:t>Renal cell carcinoma</a:t>
            </a:r>
          </a:p>
          <a:p>
            <a:r>
              <a:rPr lang="en-US" smtClean="0"/>
              <a:t>Testicular cancer</a:t>
            </a:r>
          </a:p>
          <a:p>
            <a:r>
              <a:rPr lang="en-US" smtClean="0"/>
              <a:t>Urothelial cancer</a:t>
            </a:r>
          </a:p>
          <a:p>
            <a:endParaRPr lang="en-US"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
          <p:cNvSpPr>
            <a:spLocks noGrp="1"/>
          </p:cNvSpPr>
          <p:nvPr>
            <p:ph type="title"/>
          </p:nvPr>
        </p:nvSpPr>
        <p:spPr>
          <a:xfrm>
            <a:off x="385763" y="2349500"/>
            <a:ext cx="8462962" cy="3232150"/>
          </a:xfrm>
        </p:spPr>
        <p:txBody>
          <a:bodyPr/>
          <a:lstStyle/>
          <a:p>
            <a:pPr eaLnBrk="1" hangingPunct="1"/>
            <a:r>
              <a:rPr lang="en-US" smtClean="0"/>
              <a:t>Prostate Cancer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1"/>
          <p:cNvSpPr txBox="1">
            <a:spLocks noChangeArrowheads="1"/>
          </p:cNvSpPr>
          <p:nvPr/>
        </p:nvSpPr>
        <p:spPr bwMode="auto">
          <a:xfrm>
            <a:off x="284163" y="6364288"/>
            <a:ext cx="8561387" cy="306387"/>
          </a:xfrm>
          <a:prstGeom prst="rect">
            <a:avLst/>
          </a:prstGeom>
          <a:noFill/>
          <a:ln w="9525">
            <a:noFill/>
            <a:miter lim="800000"/>
            <a:headEnd/>
            <a:tailEnd/>
          </a:ln>
        </p:spPr>
        <p:txBody>
          <a:bodyPr anchor="b">
            <a:spAutoFit/>
          </a:bodyPr>
          <a:lstStyle/>
          <a:p>
            <a:pPr eaLnBrk="0" hangingPunct="0"/>
            <a:r>
              <a:rPr lang="en-US" sz="1400">
                <a:solidFill>
                  <a:schemeClr val="bg2"/>
                </a:solidFill>
              </a:rPr>
              <a:t>Scher HI, et al. ASCO GU 2012. Abstract LBA1.</a:t>
            </a:r>
          </a:p>
        </p:txBody>
      </p:sp>
      <p:sp>
        <p:nvSpPr>
          <p:cNvPr id="11267" name="Rectangle 7"/>
          <p:cNvSpPr>
            <a:spLocks noChangeArrowheads="1"/>
          </p:cNvSpPr>
          <p:nvPr/>
        </p:nvSpPr>
        <p:spPr bwMode="auto">
          <a:xfrm>
            <a:off x="1243013" y="3340100"/>
            <a:ext cx="2682875" cy="1323975"/>
          </a:xfrm>
          <a:prstGeom prst="rect">
            <a:avLst/>
          </a:prstGeom>
          <a:noFill/>
          <a:ln w="9525">
            <a:noFill/>
            <a:miter lim="800000"/>
            <a:headEnd/>
            <a:tailEnd/>
          </a:ln>
        </p:spPr>
        <p:txBody>
          <a:bodyPr>
            <a:spAutoFit/>
          </a:bodyPr>
          <a:lstStyle/>
          <a:p>
            <a:pPr algn="ctr" defTabSz="889000"/>
            <a:r>
              <a:rPr lang="en-US" sz="1600">
                <a:solidFill>
                  <a:schemeClr val="tx1"/>
                </a:solidFill>
              </a:rPr>
              <a:t>Patients with progressive CRPC who failed docetaxel chemotherapy</a:t>
            </a:r>
          </a:p>
          <a:p>
            <a:pPr algn="ctr" defTabSz="889000"/>
            <a:endParaRPr lang="en-US" sz="1600">
              <a:solidFill>
                <a:schemeClr val="tx1"/>
              </a:solidFill>
            </a:endParaRPr>
          </a:p>
          <a:p>
            <a:pPr algn="ctr" defTabSz="889000"/>
            <a:r>
              <a:rPr lang="en-US" sz="1600">
                <a:solidFill>
                  <a:schemeClr val="tx1"/>
                </a:solidFill>
              </a:rPr>
              <a:t>(N = 1199)</a:t>
            </a:r>
          </a:p>
        </p:txBody>
      </p:sp>
      <p:sp>
        <p:nvSpPr>
          <p:cNvPr id="11268" name="Content Placeholder 5"/>
          <p:cNvSpPr txBox="1">
            <a:spLocks/>
          </p:cNvSpPr>
          <p:nvPr/>
        </p:nvSpPr>
        <p:spPr bwMode="auto">
          <a:xfrm>
            <a:off x="384175" y="4987925"/>
            <a:ext cx="8561388" cy="1374775"/>
          </a:xfrm>
          <a:prstGeom prst="rect">
            <a:avLst/>
          </a:prstGeom>
          <a:noFill/>
          <a:ln w="9525">
            <a:noFill/>
            <a:miter lim="800000"/>
            <a:headEnd/>
            <a:tailEnd/>
          </a:ln>
        </p:spPr>
        <p:txBody>
          <a:bodyPr/>
          <a:lstStyle/>
          <a:p>
            <a:pPr marL="342900" indent="-342900">
              <a:lnSpc>
                <a:spcPct val="90000"/>
              </a:lnSpc>
              <a:spcBef>
                <a:spcPts val="900"/>
              </a:spcBef>
              <a:buClr>
                <a:srgbClr val="8B3D9A"/>
              </a:buClr>
              <a:buFont typeface="Wingdings" pitchFamily="2" charset="2"/>
              <a:buChar char="§"/>
            </a:pPr>
            <a:r>
              <a:rPr lang="en-US" sz="1600">
                <a:solidFill>
                  <a:srgbClr val="FEFDDE"/>
                </a:solidFill>
              </a:rPr>
              <a:t>Primary endpoint: OS</a:t>
            </a:r>
          </a:p>
          <a:p>
            <a:pPr marL="342900" indent="-342900">
              <a:lnSpc>
                <a:spcPct val="90000"/>
              </a:lnSpc>
              <a:spcBef>
                <a:spcPts val="900"/>
              </a:spcBef>
              <a:buClr>
                <a:srgbClr val="8B3D9A"/>
              </a:buClr>
              <a:buFont typeface="Wingdings" pitchFamily="2" charset="2"/>
              <a:buChar char="§"/>
            </a:pPr>
            <a:r>
              <a:rPr lang="en-US" sz="1600">
                <a:solidFill>
                  <a:srgbClr val="FEFDDE"/>
                </a:solidFill>
              </a:rPr>
              <a:t>Secondary endpoints:</a:t>
            </a:r>
          </a:p>
          <a:p>
            <a:pPr marL="742950" lvl="1" indent="-285750">
              <a:lnSpc>
                <a:spcPct val="90000"/>
              </a:lnSpc>
              <a:spcBef>
                <a:spcPts val="900"/>
              </a:spcBef>
              <a:buClr>
                <a:srgbClr val="8B3D9A"/>
              </a:buClr>
              <a:buFont typeface="Arial" charset="0"/>
              <a:buChar char="–"/>
            </a:pPr>
            <a:r>
              <a:rPr lang="en-US" sz="1400">
                <a:solidFill>
                  <a:srgbClr val="FEFDDE"/>
                </a:solidFill>
              </a:rPr>
              <a:t>Response: PSA response, STOR, QoL, pain palliation, CTC</a:t>
            </a:r>
          </a:p>
          <a:p>
            <a:pPr marL="742950" lvl="1" indent="-285750">
              <a:lnSpc>
                <a:spcPct val="90000"/>
              </a:lnSpc>
              <a:spcBef>
                <a:spcPts val="900"/>
              </a:spcBef>
              <a:buClr>
                <a:srgbClr val="8B3D9A"/>
              </a:buClr>
              <a:buFont typeface="Arial" charset="0"/>
              <a:buChar char="–"/>
            </a:pPr>
            <a:r>
              <a:rPr lang="en-US" sz="1400">
                <a:solidFill>
                  <a:srgbClr val="FEFDDE"/>
                </a:solidFill>
              </a:rPr>
              <a:t>Progression: radiographic PFS, time to PSA progression, time to first SRE</a:t>
            </a:r>
          </a:p>
        </p:txBody>
      </p:sp>
      <p:sp>
        <p:nvSpPr>
          <p:cNvPr id="11269" name="Rectangle 26"/>
          <p:cNvSpPr>
            <a:spLocks noChangeArrowheads="1"/>
          </p:cNvSpPr>
          <p:nvPr/>
        </p:nvSpPr>
        <p:spPr bwMode="auto">
          <a:xfrm>
            <a:off x="3333750" y="2266950"/>
            <a:ext cx="1608138" cy="306388"/>
          </a:xfrm>
          <a:prstGeom prst="rect">
            <a:avLst/>
          </a:prstGeom>
          <a:noFill/>
          <a:ln w="9525">
            <a:noFill/>
            <a:miter lim="800000"/>
            <a:headEnd/>
            <a:tailEnd/>
          </a:ln>
        </p:spPr>
        <p:txBody>
          <a:bodyPr>
            <a:spAutoFit/>
          </a:bodyPr>
          <a:lstStyle/>
          <a:p>
            <a:pPr defTabSz="889000"/>
            <a:r>
              <a:rPr lang="en-US" sz="1400" i="1">
                <a:solidFill>
                  <a:schemeClr val="tx1"/>
                </a:solidFill>
              </a:rPr>
              <a:t>Randomized 2:1</a:t>
            </a:r>
          </a:p>
        </p:txBody>
      </p:sp>
      <p:sp>
        <p:nvSpPr>
          <p:cNvPr id="11270" name="Line 52"/>
          <p:cNvSpPr>
            <a:spLocks noChangeShapeType="1"/>
          </p:cNvSpPr>
          <p:nvPr/>
        </p:nvSpPr>
        <p:spPr bwMode="auto">
          <a:xfrm rot="5400000">
            <a:off x="7476331" y="2590007"/>
            <a:ext cx="249237" cy="0"/>
          </a:xfrm>
          <a:prstGeom prst="line">
            <a:avLst/>
          </a:prstGeom>
          <a:noFill/>
          <a:ln w="28575">
            <a:solidFill>
              <a:schemeClr val="tx1"/>
            </a:solidFill>
            <a:round/>
            <a:headEnd/>
            <a:tailEnd type="triangle" w="med" len="med"/>
          </a:ln>
        </p:spPr>
        <p:txBody>
          <a:bodyPr/>
          <a:lstStyle/>
          <a:p>
            <a:endParaRPr lang="en-US"/>
          </a:p>
        </p:txBody>
      </p:sp>
      <p:sp>
        <p:nvSpPr>
          <p:cNvPr id="11271" name="Line 52"/>
          <p:cNvSpPr>
            <a:spLocks noChangeShapeType="1"/>
          </p:cNvSpPr>
          <p:nvPr/>
        </p:nvSpPr>
        <p:spPr bwMode="auto">
          <a:xfrm rot="5400000" flipH="1" flipV="1">
            <a:off x="4136231" y="3094832"/>
            <a:ext cx="274637" cy="704850"/>
          </a:xfrm>
          <a:prstGeom prst="line">
            <a:avLst/>
          </a:prstGeom>
          <a:noFill/>
          <a:ln w="28575">
            <a:solidFill>
              <a:schemeClr val="tx1"/>
            </a:solidFill>
            <a:round/>
            <a:headEnd/>
            <a:tailEnd type="triangle" w="med" len="med"/>
          </a:ln>
        </p:spPr>
        <p:txBody>
          <a:bodyPr/>
          <a:lstStyle/>
          <a:p>
            <a:endParaRPr lang="en-US"/>
          </a:p>
        </p:txBody>
      </p:sp>
      <p:sp>
        <p:nvSpPr>
          <p:cNvPr id="11272" name="Line 52"/>
          <p:cNvSpPr>
            <a:spLocks noChangeShapeType="1"/>
          </p:cNvSpPr>
          <p:nvPr/>
        </p:nvSpPr>
        <p:spPr bwMode="auto">
          <a:xfrm rot="5400000" flipV="1">
            <a:off x="4064000" y="4073525"/>
            <a:ext cx="376238" cy="661988"/>
          </a:xfrm>
          <a:prstGeom prst="line">
            <a:avLst/>
          </a:prstGeom>
          <a:noFill/>
          <a:ln w="28575">
            <a:solidFill>
              <a:schemeClr val="tx1"/>
            </a:solidFill>
            <a:round/>
            <a:headEnd/>
            <a:tailEnd type="triangle" w="med" len="med"/>
          </a:ln>
        </p:spPr>
        <p:txBody>
          <a:bodyPr/>
          <a:lstStyle/>
          <a:p>
            <a:endParaRPr lang="en-US"/>
          </a:p>
        </p:txBody>
      </p:sp>
      <p:sp>
        <p:nvSpPr>
          <p:cNvPr id="11273" name="Rectangle 12"/>
          <p:cNvSpPr>
            <a:spLocks noChangeArrowheads="1"/>
          </p:cNvSpPr>
          <p:nvPr/>
        </p:nvSpPr>
        <p:spPr bwMode="auto">
          <a:xfrm>
            <a:off x="4683125" y="3656013"/>
            <a:ext cx="3629025" cy="522287"/>
          </a:xfrm>
          <a:prstGeom prst="rect">
            <a:avLst/>
          </a:prstGeom>
          <a:noFill/>
          <a:ln w="9525">
            <a:noFill/>
            <a:miter lim="800000"/>
            <a:headEnd/>
            <a:tailEnd/>
          </a:ln>
        </p:spPr>
        <p:txBody>
          <a:bodyPr>
            <a:spAutoFit/>
          </a:bodyPr>
          <a:lstStyle/>
          <a:p>
            <a:pPr defTabSz="889000"/>
            <a:r>
              <a:rPr lang="en-US" sz="1400" i="1">
                <a:solidFill>
                  <a:schemeClr val="tx1"/>
                </a:solidFill>
              </a:rPr>
              <a:t>Stratified by ECOG PS and Mean Brief Pain Inventory question 3 score</a:t>
            </a:r>
          </a:p>
        </p:txBody>
      </p:sp>
      <p:sp>
        <p:nvSpPr>
          <p:cNvPr id="14" name="Rectangle 49"/>
          <p:cNvSpPr>
            <a:spLocks noChangeArrowheads="1"/>
          </p:cNvSpPr>
          <p:nvPr/>
        </p:nvSpPr>
        <p:spPr bwMode="auto">
          <a:xfrm>
            <a:off x="4692650" y="2779713"/>
            <a:ext cx="2909888" cy="793750"/>
          </a:xfrm>
          <a:prstGeom prst="rect">
            <a:avLst/>
          </a:prstGeom>
          <a:solidFill>
            <a:schemeClr val="accent2"/>
          </a:solidFill>
          <a:ln>
            <a:noFill/>
          </a:ln>
          <a:extLst/>
        </p:spPr>
        <p:txBody>
          <a:bodyPr wrap="none" anchor="ctr" anchorCtr="1"/>
          <a:lstStyle/>
          <a:p>
            <a:pPr algn="ctr" defTabSz="889000">
              <a:spcAft>
                <a:spcPts val="0"/>
              </a:spcAft>
              <a:defRPr/>
            </a:pPr>
            <a:r>
              <a:rPr lang="en-US" sz="1600" b="1" dirty="0">
                <a:solidFill>
                  <a:schemeClr val="bg2">
                    <a:lumMod val="10000"/>
                  </a:schemeClr>
                </a:solidFill>
                <a:latin typeface="Arial" pitchFamily="34" charset="0"/>
              </a:rPr>
              <a:t>MDV3100 </a:t>
            </a:r>
            <a:r>
              <a:rPr lang="en-US" sz="1600" dirty="0">
                <a:solidFill>
                  <a:schemeClr val="bg2">
                    <a:lumMod val="10000"/>
                  </a:schemeClr>
                </a:solidFill>
                <a:latin typeface="Arial" pitchFamily="34" charset="0"/>
              </a:rPr>
              <a:t>160 mg/day</a:t>
            </a:r>
          </a:p>
          <a:p>
            <a:pPr algn="ctr" defTabSz="889000">
              <a:spcAft>
                <a:spcPts val="0"/>
              </a:spcAft>
              <a:defRPr/>
            </a:pPr>
            <a:r>
              <a:rPr lang="en-US" sz="1600" dirty="0">
                <a:solidFill>
                  <a:schemeClr val="bg2">
                    <a:lumMod val="10000"/>
                  </a:schemeClr>
                </a:solidFill>
                <a:latin typeface="Arial" pitchFamily="34" charset="0"/>
              </a:rPr>
              <a:t>(n = 800)</a:t>
            </a:r>
          </a:p>
        </p:txBody>
      </p:sp>
      <p:sp>
        <p:nvSpPr>
          <p:cNvPr id="17" name="Rectangle 49"/>
          <p:cNvSpPr>
            <a:spLocks noChangeArrowheads="1"/>
          </p:cNvSpPr>
          <p:nvPr/>
        </p:nvSpPr>
        <p:spPr bwMode="auto">
          <a:xfrm>
            <a:off x="4692650" y="4270375"/>
            <a:ext cx="2909888" cy="795338"/>
          </a:xfrm>
          <a:prstGeom prst="rect">
            <a:avLst/>
          </a:prstGeom>
          <a:solidFill>
            <a:schemeClr val="accent3"/>
          </a:solidFill>
          <a:ln>
            <a:noFill/>
          </a:ln>
          <a:extLst/>
        </p:spPr>
        <p:txBody>
          <a:bodyPr wrap="none" anchor="ctr" anchorCtr="1"/>
          <a:lstStyle/>
          <a:p>
            <a:pPr algn="ctr" defTabSz="889000">
              <a:spcAft>
                <a:spcPts val="0"/>
              </a:spcAft>
              <a:defRPr/>
            </a:pPr>
            <a:r>
              <a:rPr lang="en-US" sz="1600" b="1" dirty="0">
                <a:solidFill>
                  <a:schemeClr val="bg2">
                    <a:lumMod val="10000"/>
                  </a:schemeClr>
                </a:solidFill>
                <a:latin typeface="Arial" pitchFamily="34" charset="0"/>
              </a:rPr>
              <a:t>Placebo</a:t>
            </a:r>
          </a:p>
          <a:p>
            <a:pPr algn="ctr" defTabSz="889000">
              <a:spcAft>
                <a:spcPts val="0"/>
              </a:spcAft>
              <a:defRPr/>
            </a:pPr>
            <a:r>
              <a:rPr lang="en-US" sz="1600" dirty="0">
                <a:solidFill>
                  <a:schemeClr val="bg2">
                    <a:lumMod val="10000"/>
                  </a:schemeClr>
                </a:solidFill>
                <a:latin typeface="Arial" pitchFamily="34" charset="0"/>
              </a:rPr>
              <a:t>(n = 399)</a:t>
            </a:r>
          </a:p>
        </p:txBody>
      </p:sp>
      <p:sp>
        <p:nvSpPr>
          <p:cNvPr id="11276" name="Text Box 45"/>
          <p:cNvSpPr txBox="1">
            <a:spLocks noChangeArrowheads="1"/>
          </p:cNvSpPr>
          <p:nvPr/>
        </p:nvSpPr>
        <p:spPr bwMode="auto">
          <a:xfrm>
            <a:off x="5549900" y="1817688"/>
            <a:ext cx="3186113" cy="646112"/>
          </a:xfrm>
          <a:prstGeom prst="rect">
            <a:avLst/>
          </a:prstGeom>
          <a:noFill/>
          <a:ln w="9525">
            <a:noFill/>
            <a:miter lim="800000"/>
            <a:headEnd/>
            <a:tailEnd/>
          </a:ln>
        </p:spPr>
        <p:txBody>
          <a:bodyPr>
            <a:spAutoFit/>
          </a:bodyPr>
          <a:lstStyle/>
          <a:p>
            <a:pPr algn="ctr" eaLnBrk="0" hangingPunct="0"/>
            <a:r>
              <a:rPr lang="en-GB" sz="1200" i="1">
                <a:solidFill>
                  <a:schemeClr val="tx1"/>
                </a:solidFill>
                <a:ea typeface="ＭＳ Ｐゴシック" pitchFamily="34" charset="-128"/>
                <a:cs typeface="Arial" charset="0"/>
              </a:rPr>
              <a:t>Study stopped at planned interim analysis at 520 events with observation of statistically significant, clinically meaningful OS benefit</a:t>
            </a:r>
            <a:endParaRPr lang="en-US" sz="1200" i="1">
              <a:solidFill>
                <a:schemeClr val="tx1"/>
              </a:solidFill>
              <a:ea typeface="ＭＳ Ｐゴシック" pitchFamily="34" charset="-128"/>
              <a:cs typeface="Arial" charset="0"/>
            </a:endParaRPr>
          </a:p>
        </p:txBody>
      </p:sp>
      <p:sp>
        <p:nvSpPr>
          <p:cNvPr id="11277" name="Line 52"/>
          <p:cNvSpPr>
            <a:spLocks noChangeShapeType="1"/>
          </p:cNvSpPr>
          <p:nvPr/>
        </p:nvSpPr>
        <p:spPr bwMode="auto">
          <a:xfrm rot="5400000">
            <a:off x="3806031" y="2888457"/>
            <a:ext cx="617537" cy="0"/>
          </a:xfrm>
          <a:prstGeom prst="line">
            <a:avLst/>
          </a:prstGeom>
          <a:noFill/>
          <a:ln w="28575">
            <a:solidFill>
              <a:schemeClr val="tx1"/>
            </a:solidFill>
            <a:round/>
            <a:headEnd/>
            <a:tailEnd type="triangle" w="med" len="med"/>
          </a:ln>
        </p:spPr>
        <p:txBody>
          <a:bodyPr/>
          <a:lstStyle/>
          <a:p>
            <a:endParaRPr lang="en-US"/>
          </a:p>
        </p:txBody>
      </p:sp>
      <p:sp>
        <p:nvSpPr>
          <p:cNvPr id="11278" name="Title 15"/>
          <p:cNvSpPr>
            <a:spLocks noGrp="1"/>
          </p:cNvSpPr>
          <p:nvPr>
            <p:ph type="title"/>
          </p:nvPr>
        </p:nvSpPr>
        <p:spPr/>
        <p:txBody>
          <a:bodyPr/>
          <a:lstStyle/>
          <a:p>
            <a:r>
              <a:rPr lang="en-US" smtClean="0"/>
              <a:t>AFFIRM: Phase III Trial of MDV3100 in Post-Docetaxel CRPC</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290" name="Straight Connector 65"/>
          <p:cNvCxnSpPr>
            <a:cxnSpLocks noChangeShapeType="1"/>
          </p:cNvCxnSpPr>
          <p:nvPr/>
        </p:nvCxnSpPr>
        <p:spPr bwMode="auto">
          <a:xfrm flipV="1">
            <a:off x="2905125" y="4043363"/>
            <a:ext cx="4268788" cy="0"/>
          </a:xfrm>
          <a:prstGeom prst="line">
            <a:avLst/>
          </a:prstGeom>
          <a:noFill/>
          <a:ln w="28575" algn="ctr">
            <a:solidFill>
              <a:schemeClr val="tx1"/>
            </a:solidFill>
            <a:prstDash val="sysDot"/>
            <a:round/>
            <a:headEnd/>
            <a:tailEnd/>
          </a:ln>
        </p:spPr>
      </p:cxnSp>
      <p:sp>
        <p:nvSpPr>
          <p:cNvPr id="12291" name="Freeform 76"/>
          <p:cNvSpPr>
            <a:spLocks/>
          </p:cNvSpPr>
          <p:nvPr/>
        </p:nvSpPr>
        <p:spPr bwMode="auto">
          <a:xfrm>
            <a:off x="2928938" y="2757488"/>
            <a:ext cx="4248150" cy="1341437"/>
          </a:xfrm>
          <a:custGeom>
            <a:avLst/>
            <a:gdLst>
              <a:gd name="T0" fmla="*/ 0 w 4248150"/>
              <a:gd name="T1" fmla="*/ 0 h 1341664"/>
              <a:gd name="T2" fmla="*/ 182336 w 4248150"/>
              <a:gd name="T3" fmla="*/ 5422 h 1341664"/>
              <a:gd name="T4" fmla="*/ 263979 w 4248150"/>
              <a:gd name="T5" fmla="*/ 21688 h 1341664"/>
              <a:gd name="T6" fmla="*/ 312964 w 4248150"/>
              <a:gd name="T7" fmla="*/ 24409 h 1341664"/>
              <a:gd name="T8" fmla="*/ 402772 w 4248150"/>
              <a:gd name="T9" fmla="*/ 56940 h 1341664"/>
              <a:gd name="T10" fmla="*/ 470807 w 4248150"/>
              <a:gd name="T11" fmla="*/ 56940 h 1341664"/>
              <a:gd name="T12" fmla="*/ 530679 w 4248150"/>
              <a:gd name="T13" fmla="*/ 86771 h 1341664"/>
              <a:gd name="T14" fmla="*/ 552450 w 4248150"/>
              <a:gd name="T15" fmla="*/ 97615 h 1341664"/>
              <a:gd name="T16" fmla="*/ 628650 w 4248150"/>
              <a:gd name="T17" fmla="*/ 97615 h 1341664"/>
              <a:gd name="T18" fmla="*/ 704850 w 4248150"/>
              <a:gd name="T19" fmla="*/ 135589 h 1341664"/>
              <a:gd name="T20" fmla="*/ 753836 w 4248150"/>
              <a:gd name="T21" fmla="*/ 151854 h 1341664"/>
              <a:gd name="T22" fmla="*/ 805543 w 4248150"/>
              <a:gd name="T23" fmla="*/ 178984 h 1341664"/>
              <a:gd name="T24" fmla="*/ 859972 w 4248150"/>
              <a:gd name="T25" fmla="*/ 195250 h 1341664"/>
              <a:gd name="T26" fmla="*/ 971550 w 4248150"/>
              <a:gd name="T27" fmla="*/ 273898 h 1341664"/>
              <a:gd name="T28" fmla="*/ 1042307 w 4248150"/>
              <a:gd name="T29" fmla="*/ 317273 h 1341664"/>
              <a:gd name="T30" fmla="*/ 1080428 w 4248150"/>
              <a:gd name="T31" fmla="*/ 319995 h 1341664"/>
              <a:gd name="T32" fmla="*/ 1194728 w 4248150"/>
              <a:gd name="T33" fmla="*/ 395922 h 1341664"/>
              <a:gd name="T34" fmla="*/ 1268207 w 4248150"/>
              <a:gd name="T35" fmla="*/ 409482 h 1341664"/>
              <a:gd name="T36" fmla="*/ 1303585 w 4248150"/>
              <a:gd name="T37" fmla="*/ 425752 h 1341664"/>
              <a:gd name="T38" fmla="*/ 1341685 w 4248150"/>
              <a:gd name="T39" fmla="*/ 436596 h 1341664"/>
              <a:gd name="T40" fmla="*/ 1431493 w 4248150"/>
              <a:gd name="T41" fmla="*/ 482692 h 1341664"/>
              <a:gd name="T42" fmla="*/ 1472314 w 4248150"/>
              <a:gd name="T43" fmla="*/ 504386 h 1341664"/>
              <a:gd name="T44" fmla="*/ 1513135 w 4248150"/>
              <a:gd name="T45" fmla="*/ 534221 h 1341664"/>
              <a:gd name="T46" fmla="*/ 1551235 w 4248150"/>
              <a:gd name="T47" fmla="*/ 534221 h 1341664"/>
              <a:gd name="T48" fmla="*/ 1654650 w 4248150"/>
              <a:gd name="T49" fmla="*/ 593874 h 1341664"/>
              <a:gd name="T50" fmla="*/ 1779835 w 4248150"/>
              <a:gd name="T51" fmla="*/ 664381 h 1341664"/>
              <a:gd name="T52" fmla="*/ 1823378 w 4248150"/>
              <a:gd name="T53" fmla="*/ 686086 h 1341664"/>
              <a:gd name="T54" fmla="*/ 1858757 w 4248150"/>
              <a:gd name="T55" fmla="*/ 707773 h 1341664"/>
              <a:gd name="T56" fmla="*/ 1943121 w 4248150"/>
              <a:gd name="T57" fmla="*/ 764716 h 1341664"/>
              <a:gd name="T58" fmla="*/ 1989385 w 4248150"/>
              <a:gd name="T59" fmla="*/ 775567 h 1341664"/>
              <a:gd name="T60" fmla="*/ 2092800 w 4248150"/>
              <a:gd name="T61" fmla="*/ 832518 h 1341664"/>
              <a:gd name="T62" fmla="*/ 2174423 w 4248150"/>
              <a:gd name="T63" fmla="*/ 854205 h 1341664"/>
              <a:gd name="T64" fmla="*/ 2215243 w 4248150"/>
              <a:gd name="T65" fmla="*/ 886751 h 1341664"/>
              <a:gd name="T66" fmla="*/ 2283279 w 4248150"/>
              <a:gd name="T67" fmla="*/ 916580 h 1341664"/>
              <a:gd name="T68" fmla="*/ 2302329 w 4248150"/>
              <a:gd name="T69" fmla="*/ 935558 h 1341664"/>
              <a:gd name="T70" fmla="*/ 2378529 w 4248150"/>
              <a:gd name="T71" fmla="*/ 943697 h 1341664"/>
              <a:gd name="T72" fmla="*/ 2430237 w 4248150"/>
              <a:gd name="T73" fmla="*/ 989794 h 1341664"/>
              <a:gd name="T74" fmla="*/ 2509157 w 4248150"/>
              <a:gd name="T75" fmla="*/ 992509 h 1341664"/>
              <a:gd name="T76" fmla="*/ 2590801 w 4248150"/>
              <a:gd name="T77" fmla="*/ 992509 h 1341664"/>
              <a:gd name="T78" fmla="*/ 2754087 w 4248150"/>
              <a:gd name="T79" fmla="*/ 1100982 h 1341664"/>
              <a:gd name="T80" fmla="*/ 2873829 w 4248150"/>
              <a:gd name="T81" fmla="*/ 1125387 h 1341664"/>
              <a:gd name="T82" fmla="*/ 2985407 w 4248150"/>
              <a:gd name="T83" fmla="*/ 1133525 h 1341664"/>
              <a:gd name="T84" fmla="*/ 3020787 w 4248150"/>
              <a:gd name="T85" fmla="*/ 1176912 h 1341664"/>
              <a:gd name="T86" fmla="*/ 3056165 w 4248150"/>
              <a:gd name="T87" fmla="*/ 1179622 h 1341664"/>
              <a:gd name="T88" fmla="*/ 3094265 w 4248150"/>
              <a:gd name="T89" fmla="*/ 1223013 h 1341664"/>
              <a:gd name="T90" fmla="*/ 3194957 w 4248150"/>
              <a:gd name="T91" fmla="*/ 1223013 h 1341664"/>
              <a:gd name="T92" fmla="*/ 3252107 w 4248150"/>
              <a:gd name="T93" fmla="*/ 1307076 h 1341664"/>
              <a:gd name="T94" fmla="*/ 3317423 w 4248150"/>
              <a:gd name="T95" fmla="*/ 1307076 h 1341664"/>
              <a:gd name="T96" fmla="*/ 3333751 w 4248150"/>
              <a:gd name="T97" fmla="*/ 1336905 h 1341664"/>
              <a:gd name="T98" fmla="*/ 4248150 w 4248150"/>
              <a:gd name="T99" fmla="*/ 1331481 h 13416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248150"/>
              <a:gd name="T151" fmla="*/ 0 h 1341664"/>
              <a:gd name="T152" fmla="*/ 4248150 w 4248150"/>
              <a:gd name="T153" fmla="*/ 1341664 h 13416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248150" h="1341664">
                <a:moveTo>
                  <a:pt x="0" y="0"/>
                </a:moveTo>
                <a:lnTo>
                  <a:pt x="182336" y="5443"/>
                </a:lnTo>
                <a:lnTo>
                  <a:pt x="263979" y="21772"/>
                </a:lnTo>
                <a:lnTo>
                  <a:pt x="312964" y="24493"/>
                </a:lnTo>
                <a:lnTo>
                  <a:pt x="402772" y="57150"/>
                </a:lnTo>
                <a:lnTo>
                  <a:pt x="470807" y="57150"/>
                </a:lnTo>
                <a:lnTo>
                  <a:pt x="530679" y="87086"/>
                </a:lnTo>
                <a:lnTo>
                  <a:pt x="552450" y="97972"/>
                </a:lnTo>
                <a:lnTo>
                  <a:pt x="628650" y="97972"/>
                </a:lnTo>
                <a:lnTo>
                  <a:pt x="704850" y="136072"/>
                </a:lnTo>
                <a:lnTo>
                  <a:pt x="753836" y="152400"/>
                </a:lnTo>
                <a:lnTo>
                  <a:pt x="805543" y="179614"/>
                </a:lnTo>
                <a:lnTo>
                  <a:pt x="859972" y="195943"/>
                </a:lnTo>
                <a:lnTo>
                  <a:pt x="971550" y="274864"/>
                </a:lnTo>
                <a:lnTo>
                  <a:pt x="1042307" y="318407"/>
                </a:lnTo>
                <a:lnTo>
                  <a:pt x="1080407" y="321129"/>
                </a:lnTo>
                <a:lnTo>
                  <a:pt x="1194707" y="397329"/>
                </a:lnTo>
                <a:lnTo>
                  <a:pt x="1268186" y="410936"/>
                </a:lnTo>
                <a:lnTo>
                  <a:pt x="1303564" y="427264"/>
                </a:lnTo>
                <a:lnTo>
                  <a:pt x="1341664" y="438150"/>
                </a:lnTo>
                <a:lnTo>
                  <a:pt x="1431472" y="484414"/>
                </a:lnTo>
                <a:lnTo>
                  <a:pt x="1472293" y="506186"/>
                </a:lnTo>
                <a:lnTo>
                  <a:pt x="1513114" y="536122"/>
                </a:lnTo>
                <a:lnTo>
                  <a:pt x="1551214" y="536122"/>
                </a:lnTo>
                <a:lnTo>
                  <a:pt x="1654629" y="595993"/>
                </a:lnTo>
                <a:lnTo>
                  <a:pt x="1779814" y="666750"/>
                </a:lnTo>
                <a:lnTo>
                  <a:pt x="1823357" y="688522"/>
                </a:lnTo>
                <a:lnTo>
                  <a:pt x="1858736" y="710293"/>
                </a:lnTo>
                <a:lnTo>
                  <a:pt x="1943100" y="767443"/>
                </a:lnTo>
                <a:lnTo>
                  <a:pt x="1989364" y="778329"/>
                </a:lnTo>
                <a:lnTo>
                  <a:pt x="2092779" y="835479"/>
                </a:lnTo>
                <a:lnTo>
                  <a:pt x="2174422" y="857250"/>
                </a:lnTo>
                <a:lnTo>
                  <a:pt x="2215243" y="889907"/>
                </a:lnTo>
                <a:lnTo>
                  <a:pt x="2283279" y="919843"/>
                </a:lnTo>
                <a:lnTo>
                  <a:pt x="2302329" y="938893"/>
                </a:lnTo>
                <a:lnTo>
                  <a:pt x="2378529" y="947057"/>
                </a:lnTo>
                <a:lnTo>
                  <a:pt x="2430236" y="993322"/>
                </a:lnTo>
                <a:lnTo>
                  <a:pt x="2509157" y="996043"/>
                </a:lnTo>
                <a:lnTo>
                  <a:pt x="2590800" y="996043"/>
                </a:lnTo>
                <a:lnTo>
                  <a:pt x="2754086" y="1104900"/>
                </a:lnTo>
                <a:lnTo>
                  <a:pt x="2873829" y="1129393"/>
                </a:lnTo>
                <a:lnTo>
                  <a:pt x="2985407" y="1137557"/>
                </a:lnTo>
                <a:lnTo>
                  <a:pt x="3020786" y="1181100"/>
                </a:lnTo>
                <a:lnTo>
                  <a:pt x="3056164" y="1183822"/>
                </a:lnTo>
                <a:lnTo>
                  <a:pt x="3094264" y="1227364"/>
                </a:lnTo>
                <a:lnTo>
                  <a:pt x="3194957" y="1227364"/>
                </a:lnTo>
                <a:lnTo>
                  <a:pt x="3252107" y="1311729"/>
                </a:lnTo>
                <a:lnTo>
                  <a:pt x="3317422" y="1311729"/>
                </a:lnTo>
                <a:lnTo>
                  <a:pt x="3333750" y="1341664"/>
                </a:lnTo>
                <a:lnTo>
                  <a:pt x="4248150" y="1336222"/>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
        <p:nvSpPr>
          <p:cNvPr id="12292" name="Text Box 11"/>
          <p:cNvSpPr txBox="1">
            <a:spLocks noChangeArrowheads="1"/>
          </p:cNvSpPr>
          <p:nvPr/>
        </p:nvSpPr>
        <p:spPr bwMode="auto">
          <a:xfrm>
            <a:off x="284163" y="6364288"/>
            <a:ext cx="8561387" cy="306387"/>
          </a:xfrm>
          <a:prstGeom prst="rect">
            <a:avLst/>
          </a:prstGeom>
          <a:noFill/>
          <a:ln w="9525">
            <a:noFill/>
            <a:miter lim="800000"/>
            <a:headEnd/>
            <a:tailEnd/>
          </a:ln>
        </p:spPr>
        <p:txBody>
          <a:bodyPr anchor="b">
            <a:spAutoFit/>
          </a:bodyPr>
          <a:lstStyle/>
          <a:p>
            <a:pPr eaLnBrk="0" hangingPunct="0"/>
            <a:r>
              <a:rPr lang="en-US" sz="1400">
                <a:solidFill>
                  <a:schemeClr val="bg2"/>
                </a:solidFill>
              </a:rPr>
              <a:t>Scher HI, et al. ASCO GU 2012. Abstract LBA1.</a:t>
            </a:r>
          </a:p>
        </p:txBody>
      </p:sp>
      <p:sp>
        <p:nvSpPr>
          <p:cNvPr id="12293" name="Content Placeholder 5"/>
          <p:cNvSpPr txBox="1">
            <a:spLocks/>
          </p:cNvSpPr>
          <p:nvPr/>
        </p:nvSpPr>
        <p:spPr bwMode="auto">
          <a:xfrm>
            <a:off x="384175" y="1828800"/>
            <a:ext cx="7772400" cy="992188"/>
          </a:xfrm>
          <a:prstGeom prst="rect">
            <a:avLst/>
          </a:prstGeom>
          <a:noFill/>
          <a:ln w="9525">
            <a:noFill/>
            <a:miter lim="800000"/>
            <a:headEnd/>
            <a:tailEnd/>
          </a:ln>
        </p:spPr>
        <p:txBody>
          <a:bodyPr/>
          <a:lstStyle/>
          <a:p>
            <a:pPr marL="342900" indent="-342900">
              <a:lnSpc>
                <a:spcPct val="90000"/>
              </a:lnSpc>
              <a:spcAft>
                <a:spcPts val="700"/>
              </a:spcAft>
              <a:buClr>
                <a:srgbClr val="8B3D9A"/>
              </a:buClr>
              <a:buFont typeface="Wingdings" pitchFamily="2" charset="2"/>
              <a:buChar char="§"/>
            </a:pPr>
            <a:r>
              <a:rPr lang="en-US" sz="1800">
                <a:solidFill>
                  <a:srgbClr val="FEFDDE"/>
                </a:solidFill>
              </a:rPr>
              <a:t>OS improved with MDV3100 vs placebo </a:t>
            </a:r>
          </a:p>
          <a:p>
            <a:pPr marL="342900" indent="-342900">
              <a:lnSpc>
                <a:spcPct val="90000"/>
              </a:lnSpc>
              <a:spcAft>
                <a:spcPts val="700"/>
              </a:spcAft>
              <a:buClr>
                <a:srgbClr val="8B3D9A"/>
              </a:buClr>
              <a:buFont typeface="Wingdings" pitchFamily="2" charset="2"/>
              <a:buChar char="§"/>
            </a:pPr>
            <a:r>
              <a:rPr lang="en-US" sz="1800">
                <a:solidFill>
                  <a:srgbClr val="FEFDDE"/>
                </a:solidFill>
              </a:rPr>
              <a:t>Median follow-up: 14.4 mos</a:t>
            </a:r>
          </a:p>
        </p:txBody>
      </p:sp>
      <p:sp>
        <p:nvSpPr>
          <p:cNvPr id="12294" name="Title 5"/>
          <p:cNvSpPr>
            <a:spLocks noGrp="1"/>
          </p:cNvSpPr>
          <p:nvPr>
            <p:ph type="title"/>
          </p:nvPr>
        </p:nvSpPr>
        <p:spPr/>
        <p:txBody>
          <a:bodyPr/>
          <a:lstStyle/>
          <a:p>
            <a:r>
              <a:rPr lang="en-US" smtClean="0"/>
              <a:t>AFFIRM Trial of MDV3100 in Post-Docetaxel CRPC: OS</a:t>
            </a:r>
          </a:p>
        </p:txBody>
      </p:sp>
      <p:cxnSp>
        <p:nvCxnSpPr>
          <p:cNvPr id="12295" name="Straight Connector 10"/>
          <p:cNvCxnSpPr>
            <a:cxnSpLocks noChangeShapeType="1"/>
          </p:cNvCxnSpPr>
          <p:nvPr/>
        </p:nvCxnSpPr>
        <p:spPr bwMode="auto">
          <a:xfrm>
            <a:off x="2921000" y="2743200"/>
            <a:ext cx="0" cy="2630488"/>
          </a:xfrm>
          <a:prstGeom prst="line">
            <a:avLst/>
          </a:prstGeom>
          <a:noFill/>
          <a:ln w="28575" algn="ctr">
            <a:solidFill>
              <a:schemeClr val="tx1"/>
            </a:solidFill>
            <a:round/>
            <a:headEnd/>
            <a:tailEnd/>
          </a:ln>
        </p:spPr>
      </p:cxnSp>
      <p:cxnSp>
        <p:nvCxnSpPr>
          <p:cNvPr id="12296" name="Straight Connector 12"/>
          <p:cNvCxnSpPr>
            <a:cxnSpLocks noChangeShapeType="1"/>
          </p:cNvCxnSpPr>
          <p:nvPr/>
        </p:nvCxnSpPr>
        <p:spPr bwMode="auto">
          <a:xfrm flipV="1">
            <a:off x="2905125" y="5367338"/>
            <a:ext cx="4268788" cy="0"/>
          </a:xfrm>
          <a:prstGeom prst="line">
            <a:avLst/>
          </a:prstGeom>
          <a:noFill/>
          <a:ln w="28575" algn="ctr">
            <a:solidFill>
              <a:schemeClr val="tx1"/>
            </a:solidFill>
            <a:round/>
            <a:headEnd/>
            <a:tailEnd/>
          </a:ln>
        </p:spPr>
      </p:cxnSp>
      <p:cxnSp>
        <p:nvCxnSpPr>
          <p:cNvPr id="12297" name="Straight Connector 14"/>
          <p:cNvCxnSpPr>
            <a:cxnSpLocks noChangeShapeType="1"/>
          </p:cNvCxnSpPr>
          <p:nvPr/>
        </p:nvCxnSpPr>
        <p:spPr bwMode="auto">
          <a:xfrm flipH="1">
            <a:off x="2921000" y="5378450"/>
            <a:ext cx="0" cy="63500"/>
          </a:xfrm>
          <a:prstGeom prst="line">
            <a:avLst/>
          </a:prstGeom>
          <a:noFill/>
          <a:ln w="28575" algn="ctr">
            <a:solidFill>
              <a:schemeClr val="tx1"/>
            </a:solidFill>
            <a:round/>
            <a:headEnd/>
            <a:tailEnd/>
          </a:ln>
        </p:spPr>
      </p:cxnSp>
      <p:cxnSp>
        <p:nvCxnSpPr>
          <p:cNvPr id="12298" name="Straight Connector 16"/>
          <p:cNvCxnSpPr>
            <a:cxnSpLocks noChangeShapeType="1"/>
          </p:cNvCxnSpPr>
          <p:nvPr/>
        </p:nvCxnSpPr>
        <p:spPr bwMode="auto">
          <a:xfrm flipH="1">
            <a:off x="3463925" y="5378450"/>
            <a:ext cx="0" cy="63500"/>
          </a:xfrm>
          <a:prstGeom prst="line">
            <a:avLst/>
          </a:prstGeom>
          <a:noFill/>
          <a:ln w="28575" algn="ctr">
            <a:solidFill>
              <a:schemeClr val="tx1"/>
            </a:solidFill>
            <a:round/>
            <a:headEnd/>
            <a:tailEnd/>
          </a:ln>
        </p:spPr>
      </p:cxnSp>
      <p:cxnSp>
        <p:nvCxnSpPr>
          <p:cNvPr id="12299" name="Straight Connector 17"/>
          <p:cNvCxnSpPr>
            <a:cxnSpLocks noChangeShapeType="1"/>
          </p:cNvCxnSpPr>
          <p:nvPr/>
        </p:nvCxnSpPr>
        <p:spPr bwMode="auto">
          <a:xfrm flipH="1">
            <a:off x="3981450" y="5378450"/>
            <a:ext cx="0" cy="63500"/>
          </a:xfrm>
          <a:prstGeom prst="line">
            <a:avLst/>
          </a:prstGeom>
          <a:noFill/>
          <a:ln w="28575" algn="ctr">
            <a:solidFill>
              <a:schemeClr val="tx1"/>
            </a:solidFill>
            <a:round/>
            <a:headEnd/>
            <a:tailEnd/>
          </a:ln>
        </p:spPr>
      </p:cxnSp>
      <p:cxnSp>
        <p:nvCxnSpPr>
          <p:cNvPr id="12300" name="Straight Connector 18"/>
          <p:cNvCxnSpPr>
            <a:cxnSpLocks noChangeShapeType="1"/>
          </p:cNvCxnSpPr>
          <p:nvPr/>
        </p:nvCxnSpPr>
        <p:spPr bwMode="auto">
          <a:xfrm flipH="1">
            <a:off x="4518025" y="5378450"/>
            <a:ext cx="0" cy="63500"/>
          </a:xfrm>
          <a:prstGeom prst="line">
            <a:avLst/>
          </a:prstGeom>
          <a:noFill/>
          <a:ln w="28575" algn="ctr">
            <a:solidFill>
              <a:schemeClr val="tx1"/>
            </a:solidFill>
            <a:round/>
            <a:headEnd/>
            <a:tailEnd/>
          </a:ln>
        </p:spPr>
      </p:cxnSp>
      <p:cxnSp>
        <p:nvCxnSpPr>
          <p:cNvPr id="12301" name="Straight Connector 19"/>
          <p:cNvCxnSpPr>
            <a:cxnSpLocks noChangeShapeType="1"/>
          </p:cNvCxnSpPr>
          <p:nvPr/>
        </p:nvCxnSpPr>
        <p:spPr bwMode="auto">
          <a:xfrm flipH="1">
            <a:off x="5046663" y="5378450"/>
            <a:ext cx="0" cy="63500"/>
          </a:xfrm>
          <a:prstGeom prst="line">
            <a:avLst/>
          </a:prstGeom>
          <a:noFill/>
          <a:ln w="28575" algn="ctr">
            <a:solidFill>
              <a:schemeClr val="tx1"/>
            </a:solidFill>
            <a:round/>
            <a:headEnd/>
            <a:tailEnd/>
          </a:ln>
        </p:spPr>
      </p:cxnSp>
      <p:cxnSp>
        <p:nvCxnSpPr>
          <p:cNvPr id="12302" name="Straight Connector 20"/>
          <p:cNvCxnSpPr>
            <a:cxnSpLocks noChangeShapeType="1"/>
          </p:cNvCxnSpPr>
          <p:nvPr/>
        </p:nvCxnSpPr>
        <p:spPr bwMode="auto">
          <a:xfrm flipH="1">
            <a:off x="5580063" y="5378450"/>
            <a:ext cx="0" cy="63500"/>
          </a:xfrm>
          <a:prstGeom prst="line">
            <a:avLst/>
          </a:prstGeom>
          <a:noFill/>
          <a:ln w="28575" algn="ctr">
            <a:solidFill>
              <a:schemeClr val="tx1"/>
            </a:solidFill>
            <a:round/>
            <a:headEnd/>
            <a:tailEnd/>
          </a:ln>
        </p:spPr>
      </p:cxnSp>
      <p:cxnSp>
        <p:nvCxnSpPr>
          <p:cNvPr id="12303" name="Straight Connector 21"/>
          <p:cNvCxnSpPr>
            <a:cxnSpLocks noChangeShapeType="1"/>
          </p:cNvCxnSpPr>
          <p:nvPr/>
        </p:nvCxnSpPr>
        <p:spPr bwMode="auto">
          <a:xfrm flipH="1">
            <a:off x="6103938" y="5378450"/>
            <a:ext cx="0" cy="63500"/>
          </a:xfrm>
          <a:prstGeom prst="line">
            <a:avLst/>
          </a:prstGeom>
          <a:noFill/>
          <a:ln w="28575" algn="ctr">
            <a:solidFill>
              <a:schemeClr val="tx1"/>
            </a:solidFill>
            <a:round/>
            <a:headEnd/>
            <a:tailEnd/>
          </a:ln>
        </p:spPr>
      </p:cxnSp>
      <p:cxnSp>
        <p:nvCxnSpPr>
          <p:cNvPr id="12304" name="Straight Connector 22"/>
          <p:cNvCxnSpPr>
            <a:cxnSpLocks noChangeShapeType="1"/>
          </p:cNvCxnSpPr>
          <p:nvPr/>
        </p:nvCxnSpPr>
        <p:spPr bwMode="auto">
          <a:xfrm flipH="1">
            <a:off x="6637338" y="5378450"/>
            <a:ext cx="0" cy="63500"/>
          </a:xfrm>
          <a:prstGeom prst="line">
            <a:avLst/>
          </a:prstGeom>
          <a:noFill/>
          <a:ln w="28575" algn="ctr">
            <a:solidFill>
              <a:schemeClr val="tx1"/>
            </a:solidFill>
            <a:round/>
            <a:headEnd/>
            <a:tailEnd/>
          </a:ln>
        </p:spPr>
      </p:cxnSp>
      <p:cxnSp>
        <p:nvCxnSpPr>
          <p:cNvPr id="12305" name="Straight Connector 23"/>
          <p:cNvCxnSpPr>
            <a:cxnSpLocks noChangeShapeType="1"/>
          </p:cNvCxnSpPr>
          <p:nvPr/>
        </p:nvCxnSpPr>
        <p:spPr bwMode="auto">
          <a:xfrm flipH="1">
            <a:off x="7161213" y="5378450"/>
            <a:ext cx="0" cy="63500"/>
          </a:xfrm>
          <a:prstGeom prst="line">
            <a:avLst/>
          </a:prstGeom>
          <a:noFill/>
          <a:ln w="28575" algn="ctr">
            <a:solidFill>
              <a:schemeClr val="tx1"/>
            </a:solidFill>
            <a:round/>
            <a:headEnd/>
            <a:tailEnd/>
          </a:ln>
        </p:spPr>
      </p:cxnSp>
      <p:cxnSp>
        <p:nvCxnSpPr>
          <p:cNvPr id="12306" name="Straight Connector 24"/>
          <p:cNvCxnSpPr>
            <a:cxnSpLocks noChangeShapeType="1"/>
          </p:cNvCxnSpPr>
          <p:nvPr/>
        </p:nvCxnSpPr>
        <p:spPr bwMode="auto">
          <a:xfrm rot="5400000" flipH="1">
            <a:off x="2882900" y="5335588"/>
            <a:ext cx="0" cy="63500"/>
          </a:xfrm>
          <a:prstGeom prst="line">
            <a:avLst/>
          </a:prstGeom>
          <a:noFill/>
          <a:ln w="28575" algn="ctr">
            <a:solidFill>
              <a:schemeClr val="tx1"/>
            </a:solidFill>
            <a:round/>
            <a:headEnd/>
            <a:tailEnd/>
          </a:ln>
        </p:spPr>
      </p:cxnSp>
      <p:cxnSp>
        <p:nvCxnSpPr>
          <p:cNvPr id="12307" name="Straight Connector 25"/>
          <p:cNvCxnSpPr>
            <a:cxnSpLocks noChangeShapeType="1"/>
          </p:cNvCxnSpPr>
          <p:nvPr/>
        </p:nvCxnSpPr>
        <p:spPr bwMode="auto">
          <a:xfrm rot="5400000" flipH="1">
            <a:off x="2882900" y="5089525"/>
            <a:ext cx="0" cy="63500"/>
          </a:xfrm>
          <a:prstGeom prst="line">
            <a:avLst/>
          </a:prstGeom>
          <a:noFill/>
          <a:ln w="28575" algn="ctr">
            <a:solidFill>
              <a:schemeClr val="tx1"/>
            </a:solidFill>
            <a:round/>
            <a:headEnd/>
            <a:tailEnd/>
          </a:ln>
        </p:spPr>
      </p:cxnSp>
      <p:cxnSp>
        <p:nvCxnSpPr>
          <p:cNvPr id="12308" name="Straight Connector 26"/>
          <p:cNvCxnSpPr>
            <a:cxnSpLocks noChangeShapeType="1"/>
          </p:cNvCxnSpPr>
          <p:nvPr/>
        </p:nvCxnSpPr>
        <p:spPr bwMode="auto">
          <a:xfrm rot="5400000" flipH="1">
            <a:off x="2882900" y="4799013"/>
            <a:ext cx="0" cy="63500"/>
          </a:xfrm>
          <a:prstGeom prst="line">
            <a:avLst/>
          </a:prstGeom>
          <a:noFill/>
          <a:ln w="28575" algn="ctr">
            <a:solidFill>
              <a:schemeClr val="tx1"/>
            </a:solidFill>
            <a:round/>
            <a:headEnd/>
            <a:tailEnd/>
          </a:ln>
        </p:spPr>
      </p:cxnSp>
      <p:cxnSp>
        <p:nvCxnSpPr>
          <p:cNvPr id="12309" name="Straight Connector 27"/>
          <p:cNvCxnSpPr>
            <a:cxnSpLocks noChangeShapeType="1"/>
          </p:cNvCxnSpPr>
          <p:nvPr/>
        </p:nvCxnSpPr>
        <p:spPr bwMode="auto">
          <a:xfrm rot="5400000" flipH="1">
            <a:off x="2882900" y="4548188"/>
            <a:ext cx="0" cy="63500"/>
          </a:xfrm>
          <a:prstGeom prst="line">
            <a:avLst/>
          </a:prstGeom>
          <a:noFill/>
          <a:ln w="28575" algn="ctr">
            <a:solidFill>
              <a:schemeClr val="tx1"/>
            </a:solidFill>
            <a:round/>
            <a:headEnd/>
            <a:tailEnd/>
          </a:ln>
        </p:spPr>
      </p:cxnSp>
      <p:cxnSp>
        <p:nvCxnSpPr>
          <p:cNvPr id="12310" name="Straight Connector 28"/>
          <p:cNvCxnSpPr>
            <a:cxnSpLocks noChangeShapeType="1"/>
          </p:cNvCxnSpPr>
          <p:nvPr/>
        </p:nvCxnSpPr>
        <p:spPr bwMode="auto">
          <a:xfrm rot="5400000" flipH="1">
            <a:off x="2882900" y="4286250"/>
            <a:ext cx="0" cy="63500"/>
          </a:xfrm>
          <a:prstGeom prst="line">
            <a:avLst/>
          </a:prstGeom>
          <a:noFill/>
          <a:ln w="28575" algn="ctr">
            <a:solidFill>
              <a:schemeClr val="tx1"/>
            </a:solidFill>
            <a:round/>
            <a:headEnd/>
            <a:tailEnd/>
          </a:ln>
        </p:spPr>
      </p:cxnSp>
      <p:cxnSp>
        <p:nvCxnSpPr>
          <p:cNvPr id="12311" name="Straight Connector 29"/>
          <p:cNvCxnSpPr>
            <a:cxnSpLocks noChangeShapeType="1"/>
          </p:cNvCxnSpPr>
          <p:nvPr/>
        </p:nvCxnSpPr>
        <p:spPr bwMode="auto">
          <a:xfrm rot="5400000" flipH="1">
            <a:off x="2882900" y="4011613"/>
            <a:ext cx="0" cy="63500"/>
          </a:xfrm>
          <a:prstGeom prst="line">
            <a:avLst/>
          </a:prstGeom>
          <a:noFill/>
          <a:ln w="28575" algn="ctr">
            <a:solidFill>
              <a:schemeClr val="tx1"/>
            </a:solidFill>
            <a:round/>
            <a:headEnd/>
            <a:tailEnd/>
          </a:ln>
        </p:spPr>
      </p:cxnSp>
      <p:cxnSp>
        <p:nvCxnSpPr>
          <p:cNvPr id="12312" name="Straight Connector 30"/>
          <p:cNvCxnSpPr>
            <a:cxnSpLocks noChangeShapeType="1"/>
          </p:cNvCxnSpPr>
          <p:nvPr/>
        </p:nvCxnSpPr>
        <p:spPr bwMode="auto">
          <a:xfrm rot="5400000" flipH="1">
            <a:off x="2882900" y="3784600"/>
            <a:ext cx="0" cy="63500"/>
          </a:xfrm>
          <a:prstGeom prst="line">
            <a:avLst/>
          </a:prstGeom>
          <a:noFill/>
          <a:ln w="28575" algn="ctr">
            <a:solidFill>
              <a:schemeClr val="tx1"/>
            </a:solidFill>
            <a:round/>
            <a:headEnd/>
            <a:tailEnd/>
          </a:ln>
        </p:spPr>
      </p:cxnSp>
      <p:cxnSp>
        <p:nvCxnSpPr>
          <p:cNvPr id="12313" name="Straight Connector 31"/>
          <p:cNvCxnSpPr>
            <a:cxnSpLocks noChangeShapeType="1"/>
          </p:cNvCxnSpPr>
          <p:nvPr/>
        </p:nvCxnSpPr>
        <p:spPr bwMode="auto">
          <a:xfrm rot="5400000" flipH="1">
            <a:off x="2882900" y="3514725"/>
            <a:ext cx="0" cy="63500"/>
          </a:xfrm>
          <a:prstGeom prst="line">
            <a:avLst/>
          </a:prstGeom>
          <a:noFill/>
          <a:ln w="28575" algn="ctr">
            <a:solidFill>
              <a:schemeClr val="tx1"/>
            </a:solidFill>
            <a:round/>
            <a:headEnd/>
            <a:tailEnd/>
          </a:ln>
        </p:spPr>
      </p:cxnSp>
      <p:cxnSp>
        <p:nvCxnSpPr>
          <p:cNvPr id="12314" name="Straight Connector 32"/>
          <p:cNvCxnSpPr>
            <a:cxnSpLocks noChangeShapeType="1"/>
          </p:cNvCxnSpPr>
          <p:nvPr/>
        </p:nvCxnSpPr>
        <p:spPr bwMode="auto">
          <a:xfrm rot="5400000" flipH="1">
            <a:off x="2882900" y="3244850"/>
            <a:ext cx="0" cy="63500"/>
          </a:xfrm>
          <a:prstGeom prst="line">
            <a:avLst/>
          </a:prstGeom>
          <a:noFill/>
          <a:ln w="28575" algn="ctr">
            <a:solidFill>
              <a:schemeClr val="tx1"/>
            </a:solidFill>
            <a:round/>
            <a:headEnd/>
            <a:tailEnd/>
          </a:ln>
        </p:spPr>
      </p:cxnSp>
      <p:cxnSp>
        <p:nvCxnSpPr>
          <p:cNvPr id="12315" name="Straight Connector 33"/>
          <p:cNvCxnSpPr>
            <a:cxnSpLocks noChangeShapeType="1"/>
          </p:cNvCxnSpPr>
          <p:nvPr/>
        </p:nvCxnSpPr>
        <p:spPr bwMode="auto">
          <a:xfrm rot="5400000" flipH="1">
            <a:off x="2882900" y="2990850"/>
            <a:ext cx="0" cy="63500"/>
          </a:xfrm>
          <a:prstGeom prst="line">
            <a:avLst/>
          </a:prstGeom>
          <a:noFill/>
          <a:ln w="28575" algn="ctr">
            <a:solidFill>
              <a:schemeClr val="tx1"/>
            </a:solidFill>
            <a:round/>
            <a:headEnd/>
            <a:tailEnd/>
          </a:ln>
        </p:spPr>
      </p:cxnSp>
      <p:cxnSp>
        <p:nvCxnSpPr>
          <p:cNvPr id="12316" name="Straight Connector 34"/>
          <p:cNvCxnSpPr>
            <a:cxnSpLocks noChangeShapeType="1"/>
          </p:cNvCxnSpPr>
          <p:nvPr/>
        </p:nvCxnSpPr>
        <p:spPr bwMode="auto">
          <a:xfrm rot="5400000" flipH="1">
            <a:off x="2882900" y="2727325"/>
            <a:ext cx="0" cy="63500"/>
          </a:xfrm>
          <a:prstGeom prst="line">
            <a:avLst/>
          </a:prstGeom>
          <a:noFill/>
          <a:ln w="28575" algn="ctr">
            <a:solidFill>
              <a:schemeClr val="tx1"/>
            </a:solidFill>
            <a:round/>
            <a:headEnd/>
            <a:tailEnd/>
          </a:ln>
        </p:spPr>
      </p:cxnSp>
      <p:sp>
        <p:nvSpPr>
          <p:cNvPr id="12317" name="TextBox 35"/>
          <p:cNvSpPr txBox="1">
            <a:spLocks noChangeArrowheads="1"/>
          </p:cNvSpPr>
          <p:nvPr/>
        </p:nvSpPr>
        <p:spPr bwMode="auto">
          <a:xfrm>
            <a:off x="3252788" y="2460625"/>
            <a:ext cx="3740150" cy="523875"/>
          </a:xfrm>
          <a:prstGeom prst="rect">
            <a:avLst/>
          </a:prstGeom>
          <a:noFill/>
          <a:ln w="9525">
            <a:noFill/>
            <a:miter lim="800000"/>
            <a:headEnd/>
            <a:tailEnd/>
          </a:ln>
        </p:spPr>
        <p:txBody>
          <a:bodyPr wrap="none">
            <a:spAutoFit/>
          </a:bodyPr>
          <a:lstStyle/>
          <a:p>
            <a:pPr algn="ctr"/>
            <a:r>
              <a:rPr lang="en-US" sz="1400">
                <a:solidFill>
                  <a:schemeClr val="tx1"/>
                </a:solidFill>
              </a:rPr>
              <a:t>HR: 0.631 (95% CI: 0.529-0.752; </a:t>
            </a:r>
            <a:r>
              <a:rPr lang="en-US" sz="1400" i="1">
                <a:solidFill>
                  <a:schemeClr val="tx1"/>
                </a:solidFill>
              </a:rPr>
              <a:t>P</a:t>
            </a:r>
            <a:r>
              <a:rPr lang="en-US" sz="1400">
                <a:solidFill>
                  <a:schemeClr val="tx1"/>
                </a:solidFill>
              </a:rPr>
              <a:t> &lt; .0001)</a:t>
            </a:r>
            <a:br>
              <a:rPr lang="en-US" sz="1400">
                <a:solidFill>
                  <a:schemeClr val="tx1"/>
                </a:solidFill>
              </a:rPr>
            </a:br>
            <a:r>
              <a:rPr lang="en-US" sz="1400">
                <a:solidFill>
                  <a:schemeClr val="tx1"/>
                </a:solidFill>
              </a:rPr>
              <a:t>37% reduction in risk of death</a:t>
            </a:r>
          </a:p>
        </p:txBody>
      </p:sp>
      <p:sp>
        <p:nvSpPr>
          <p:cNvPr id="12318" name="TextBox 36"/>
          <p:cNvSpPr txBox="1">
            <a:spLocks noChangeArrowheads="1"/>
          </p:cNvSpPr>
          <p:nvPr/>
        </p:nvSpPr>
        <p:spPr bwMode="auto">
          <a:xfrm>
            <a:off x="3941763" y="4656138"/>
            <a:ext cx="1724025" cy="522287"/>
          </a:xfrm>
          <a:prstGeom prst="rect">
            <a:avLst/>
          </a:prstGeom>
          <a:noFill/>
          <a:ln w="9525">
            <a:noFill/>
            <a:miter lim="800000"/>
            <a:headEnd/>
            <a:tailEnd/>
          </a:ln>
        </p:spPr>
        <p:txBody>
          <a:bodyPr wrap="none">
            <a:spAutoFit/>
          </a:bodyPr>
          <a:lstStyle/>
          <a:p>
            <a:pPr algn="ctr"/>
            <a:r>
              <a:rPr lang="en-US" sz="1400">
                <a:solidFill>
                  <a:schemeClr val="tx1"/>
                </a:solidFill>
              </a:rPr>
              <a:t>Placebo: 13.6 mos</a:t>
            </a:r>
            <a:br>
              <a:rPr lang="en-US" sz="1400">
                <a:solidFill>
                  <a:schemeClr val="tx1"/>
                </a:solidFill>
              </a:rPr>
            </a:br>
            <a:r>
              <a:rPr lang="en-US" sz="1400">
                <a:solidFill>
                  <a:schemeClr val="tx1"/>
                </a:solidFill>
              </a:rPr>
              <a:t>(95% CI: 11.3-15.8)</a:t>
            </a:r>
          </a:p>
        </p:txBody>
      </p:sp>
      <p:sp>
        <p:nvSpPr>
          <p:cNvPr id="12319" name="TextBox 37"/>
          <p:cNvSpPr txBox="1">
            <a:spLocks noChangeArrowheads="1"/>
          </p:cNvSpPr>
          <p:nvPr/>
        </p:nvSpPr>
        <p:spPr bwMode="auto">
          <a:xfrm>
            <a:off x="5584825" y="3128963"/>
            <a:ext cx="1817688" cy="522287"/>
          </a:xfrm>
          <a:prstGeom prst="rect">
            <a:avLst/>
          </a:prstGeom>
          <a:noFill/>
          <a:ln w="9525">
            <a:noFill/>
            <a:miter lim="800000"/>
            <a:headEnd/>
            <a:tailEnd/>
          </a:ln>
        </p:spPr>
        <p:txBody>
          <a:bodyPr wrap="none">
            <a:spAutoFit/>
          </a:bodyPr>
          <a:lstStyle/>
          <a:p>
            <a:pPr algn="ctr"/>
            <a:r>
              <a:rPr lang="en-US" sz="1400">
                <a:solidFill>
                  <a:schemeClr val="tx1"/>
                </a:solidFill>
              </a:rPr>
              <a:t>MDV3100: 18.4 mos</a:t>
            </a:r>
            <a:br>
              <a:rPr lang="en-US" sz="1400">
                <a:solidFill>
                  <a:schemeClr val="tx1"/>
                </a:solidFill>
              </a:rPr>
            </a:br>
            <a:r>
              <a:rPr lang="en-US" sz="1400">
                <a:solidFill>
                  <a:schemeClr val="tx1"/>
                </a:solidFill>
              </a:rPr>
              <a:t>(95% CI: 17.3-NR)</a:t>
            </a:r>
          </a:p>
        </p:txBody>
      </p:sp>
      <p:cxnSp>
        <p:nvCxnSpPr>
          <p:cNvPr id="12320" name="Straight Arrow Connector 39"/>
          <p:cNvCxnSpPr>
            <a:cxnSpLocks noChangeShapeType="1"/>
          </p:cNvCxnSpPr>
          <p:nvPr/>
        </p:nvCxnSpPr>
        <p:spPr bwMode="auto">
          <a:xfrm flipH="1">
            <a:off x="6189663" y="3619500"/>
            <a:ext cx="292100" cy="376238"/>
          </a:xfrm>
          <a:prstGeom prst="straightConnector1">
            <a:avLst/>
          </a:prstGeom>
          <a:noFill/>
          <a:ln w="28575" algn="ctr">
            <a:solidFill>
              <a:schemeClr val="tx1"/>
            </a:solidFill>
            <a:round/>
            <a:headEnd/>
            <a:tailEnd type="triangle" w="med" len="med"/>
          </a:ln>
        </p:spPr>
      </p:cxnSp>
      <p:cxnSp>
        <p:nvCxnSpPr>
          <p:cNvPr id="12321" name="Straight Arrow Connector 42"/>
          <p:cNvCxnSpPr>
            <a:cxnSpLocks noChangeShapeType="1"/>
            <a:stCxn id="12318" idx="0"/>
          </p:cNvCxnSpPr>
          <p:nvPr/>
        </p:nvCxnSpPr>
        <p:spPr bwMode="auto">
          <a:xfrm flipV="1">
            <a:off x="4803775" y="4130675"/>
            <a:ext cx="463550" cy="525463"/>
          </a:xfrm>
          <a:prstGeom prst="straightConnector1">
            <a:avLst/>
          </a:prstGeom>
          <a:noFill/>
          <a:ln w="28575" algn="ctr">
            <a:solidFill>
              <a:schemeClr val="tx1"/>
            </a:solidFill>
            <a:round/>
            <a:headEnd/>
            <a:tailEnd type="triangle" w="med" len="med"/>
          </a:ln>
        </p:spPr>
      </p:cxnSp>
      <p:sp>
        <p:nvSpPr>
          <p:cNvPr id="12322" name="TextBox 43"/>
          <p:cNvSpPr txBox="1">
            <a:spLocks noChangeArrowheads="1"/>
          </p:cNvSpPr>
          <p:nvPr/>
        </p:nvSpPr>
        <p:spPr bwMode="auto">
          <a:xfrm>
            <a:off x="4230688" y="5629275"/>
            <a:ext cx="1973262" cy="307975"/>
          </a:xfrm>
          <a:prstGeom prst="rect">
            <a:avLst/>
          </a:prstGeom>
          <a:noFill/>
          <a:ln w="9525">
            <a:noFill/>
            <a:miter lim="800000"/>
            <a:headEnd/>
            <a:tailEnd/>
          </a:ln>
        </p:spPr>
        <p:txBody>
          <a:bodyPr wrap="none">
            <a:spAutoFit/>
          </a:bodyPr>
          <a:lstStyle/>
          <a:p>
            <a:pPr algn="ctr"/>
            <a:r>
              <a:rPr lang="en-US" sz="1400" b="1">
                <a:solidFill>
                  <a:schemeClr val="tx1"/>
                </a:solidFill>
              </a:rPr>
              <a:t>Duration of OS (Mos)</a:t>
            </a:r>
          </a:p>
        </p:txBody>
      </p:sp>
      <p:sp>
        <p:nvSpPr>
          <p:cNvPr id="12323" name="TextBox 44"/>
          <p:cNvSpPr txBox="1">
            <a:spLocks noChangeArrowheads="1"/>
          </p:cNvSpPr>
          <p:nvPr/>
        </p:nvSpPr>
        <p:spPr bwMode="auto">
          <a:xfrm>
            <a:off x="2781300" y="5407025"/>
            <a:ext cx="284163" cy="307975"/>
          </a:xfrm>
          <a:prstGeom prst="rect">
            <a:avLst/>
          </a:prstGeom>
          <a:noFill/>
          <a:ln w="9525">
            <a:noFill/>
            <a:miter lim="800000"/>
            <a:headEnd/>
            <a:tailEnd/>
          </a:ln>
        </p:spPr>
        <p:txBody>
          <a:bodyPr wrap="none">
            <a:spAutoFit/>
          </a:bodyPr>
          <a:lstStyle/>
          <a:p>
            <a:pPr algn="ctr"/>
            <a:r>
              <a:rPr lang="en-US" sz="1400">
                <a:solidFill>
                  <a:schemeClr val="tx1"/>
                </a:solidFill>
              </a:rPr>
              <a:t>0</a:t>
            </a:r>
          </a:p>
        </p:txBody>
      </p:sp>
      <p:sp>
        <p:nvSpPr>
          <p:cNvPr id="12324" name="TextBox 45"/>
          <p:cNvSpPr txBox="1">
            <a:spLocks noChangeArrowheads="1"/>
          </p:cNvSpPr>
          <p:nvPr/>
        </p:nvSpPr>
        <p:spPr bwMode="auto">
          <a:xfrm>
            <a:off x="3325813" y="5407025"/>
            <a:ext cx="284162" cy="307975"/>
          </a:xfrm>
          <a:prstGeom prst="rect">
            <a:avLst/>
          </a:prstGeom>
          <a:noFill/>
          <a:ln w="9525">
            <a:noFill/>
            <a:miter lim="800000"/>
            <a:headEnd/>
            <a:tailEnd/>
          </a:ln>
        </p:spPr>
        <p:txBody>
          <a:bodyPr wrap="none">
            <a:spAutoFit/>
          </a:bodyPr>
          <a:lstStyle/>
          <a:p>
            <a:pPr algn="ctr"/>
            <a:r>
              <a:rPr lang="en-US" sz="1400">
                <a:solidFill>
                  <a:schemeClr val="tx1"/>
                </a:solidFill>
              </a:rPr>
              <a:t>3</a:t>
            </a:r>
          </a:p>
        </p:txBody>
      </p:sp>
      <p:sp>
        <p:nvSpPr>
          <p:cNvPr id="12325" name="TextBox 46"/>
          <p:cNvSpPr txBox="1">
            <a:spLocks noChangeArrowheads="1"/>
          </p:cNvSpPr>
          <p:nvPr/>
        </p:nvSpPr>
        <p:spPr bwMode="auto">
          <a:xfrm>
            <a:off x="3838575" y="5407025"/>
            <a:ext cx="284163" cy="307975"/>
          </a:xfrm>
          <a:prstGeom prst="rect">
            <a:avLst/>
          </a:prstGeom>
          <a:noFill/>
          <a:ln w="9525">
            <a:noFill/>
            <a:miter lim="800000"/>
            <a:headEnd/>
            <a:tailEnd/>
          </a:ln>
        </p:spPr>
        <p:txBody>
          <a:bodyPr wrap="none">
            <a:spAutoFit/>
          </a:bodyPr>
          <a:lstStyle/>
          <a:p>
            <a:pPr algn="ctr"/>
            <a:r>
              <a:rPr lang="en-US" sz="1400">
                <a:solidFill>
                  <a:schemeClr val="tx1"/>
                </a:solidFill>
              </a:rPr>
              <a:t>6</a:t>
            </a:r>
          </a:p>
        </p:txBody>
      </p:sp>
      <p:sp>
        <p:nvSpPr>
          <p:cNvPr id="12326" name="TextBox 47"/>
          <p:cNvSpPr txBox="1">
            <a:spLocks noChangeArrowheads="1"/>
          </p:cNvSpPr>
          <p:nvPr/>
        </p:nvSpPr>
        <p:spPr bwMode="auto">
          <a:xfrm>
            <a:off x="4379913" y="5407025"/>
            <a:ext cx="284162" cy="307975"/>
          </a:xfrm>
          <a:prstGeom prst="rect">
            <a:avLst/>
          </a:prstGeom>
          <a:noFill/>
          <a:ln w="9525">
            <a:noFill/>
            <a:miter lim="800000"/>
            <a:headEnd/>
            <a:tailEnd/>
          </a:ln>
        </p:spPr>
        <p:txBody>
          <a:bodyPr wrap="none">
            <a:spAutoFit/>
          </a:bodyPr>
          <a:lstStyle/>
          <a:p>
            <a:pPr algn="ctr"/>
            <a:r>
              <a:rPr lang="en-US" sz="1400">
                <a:solidFill>
                  <a:schemeClr val="tx1"/>
                </a:solidFill>
              </a:rPr>
              <a:t>9</a:t>
            </a:r>
          </a:p>
        </p:txBody>
      </p:sp>
      <p:sp>
        <p:nvSpPr>
          <p:cNvPr id="12327" name="TextBox 48"/>
          <p:cNvSpPr txBox="1">
            <a:spLocks noChangeArrowheads="1"/>
          </p:cNvSpPr>
          <p:nvPr/>
        </p:nvSpPr>
        <p:spPr bwMode="auto">
          <a:xfrm>
            <a:off x="4854575" y="5407025"/>
            <a:ext cx="382588" cy="307975"/>
          </a:xfrm>
          <a:prstGeom prst="rect">
            <a:avLst/>
          </a:prstGeom>
          <a:noFill/>
          <a:ln w="9525">
            <a:noFill/>
            <a:miter lim="800000"/>
            <a:headEnd/>
            <a:tailEnd/>
          </a:ln>
        </p:spPr>
        <p:txBody>
          <a:bodyPr wrap="none">
            <a:spAutoFit/>
          </a:bodyPr>
          <a:lstStyle/>
          <a:p>
            <a:pPr algn="ctr"/>
            <a:r>
              <a:rPr lang="en-US" sz="1400">
                <a:solidFill>
                  <a:schemeClr val="tx1"/>
                </a:solidFill>
              </a:rPr>
              <a:t>12</a:t>
            </a:r>
          </a:p>
        </p:txBody>
      </p:sp>
      <p:sp>
        <p:nvSpPr>
          <p:cNvPr id="12328" name="TextBox 49"/>
          <p:cNvSpPr txBox="1">
            <a:spLocks noChangeArrowheads="1"/>
          </p:cNvSpPr>
          <p:nvPr/>
        </p:nvSpPr>
        <p:spPr bwMode="auto">
          <a:xfrm>
            <a:off x="5387975" y="5407025"/>
            <a:ext cx="382588" cy="307975"/>
          </a:xfrm>
          <a:prstGeom prst="rect">
            <a:avLst/>
          </a:prstGeom>
          <a:noFill/>
          <a:ln w="9525">
            <a:noFill/>
            <a:miter lim="800000"/>
            <a:headEnd/>
            <a:tailEnd/>
          </a:ln>
        </p:spPr>
        <p:txBody>
          <a:bodyPr wrap="none">
            <a:spAutoFit/>
          </a:bodyPr>
          <a:lstStyle/>
          <a:p>
            <a:pPr algn="ctr"/>
            <a:r>
              <a:rPr lang="en-US" sz="1400">
                <a:solidFill>
                  <a:schemeClr val="tx1"/>
                </a:solidFill>
              </a:rPr>
              <a:t>15</a:t>
            </a:r>
          </a:p>
        </p:txBody>
      </p:sp>
      <p:sp>
        <p:nvSpPr>
          <p:cNvPr id="12329" name="TextBox 50"/>
          <p:cNvSpPr txBox="1">
            <a:spLocks noChangeArrowheads="1"/>
          </p:cNvSpPr>
          <p:nvPr/>
        </p:nvSpPr>
        <p:spPr bwMode="auto">
          <a:xfrm>
            <a:off x="5919788" y="5407025"/>
            <a:ext cx="384175" cy="307975"/>
          </a:xfrm>
          <a:prstGeom prst="rect">
            <a:avLst/>
          </a:prstGeom>
          <a:noFill/>
          <a:ln w="9525">
            <a:noFill/>
            <a:miter lim="800000"/>
            <a:headEnd/>
            <a:tailEnd/>
          </a:ln>
        </p:spPr>
        <p:txBody>
          <a:bodyPr wrap="none">
            <a:spAutoFit/>
          </a:bodyPr>
          <a:lstStyle/>
          <a:p>
            <a:pPr algn="ctr"/>
            <a:r>
              <a:rPr lang="en-US" sz="1400">
                <a:solidFill>
                  <a:schemeClr val="tx1"/>
                </a:solidFill>
              </a:rPr>
              <a:t>18</a:t>
            </a:r>
          </a:p>
        </p:txBody>
      </p:sp>
      <p:sp>
        <p:nvSpPr>
          <p:cNvPr id="12330" name="TextBox 51"/>
          <p:cNvSpPr txBox="1">
            <a:spLocks noChangeArrowheads="1"/>
          </p:cNvSpPr>
          <p:nvPr/>
        </p:nvSpPr>
        <p:spPr bwMode="auto">
          <a:xfrm>
            <a:off x="6445250" y="5407025"/>
            <a:ext cx="382588" cy="307975"/>
          </a:xfrm>
          <a:prstGeom prst="rect">
            <a:avLst/>
          </a:prstGeom>
          <a:noFill/>
          <a:ln w="9525">
            <a:noFill/>
            <a:miter lim="800000"/>
            <a:headEnd/>
            <a:tailEnd/>
          </a:ln>
        </p:spPr>
        <p:txBody>
          <a:bodyPr wrap="none">
            <a:spAutoFit/>
          </a:bodyPr>
          <a:lstStyle/>
          <a:p>
            <a:pPr algn="ctr"/>
            <a:r>
              <a:rPr lang="en-US" sz="1400">
                <a:solidFill>
                  <a:schemeClr val="tx1"/>
                </a:solidFill>
              </a:rPr>
              <a:t>21</a:t>
            </a:r>
          </a:p>
        </p:txBody>
      </p:sp>
      <p:sp>
        <p:nvSpPr>
          <p:cNvPr id="12331" name="TextBox 52"/>
          <p:cNvSpPr txBox="1">
            <a:spLocks noChangeArrowheads="1"/>
          </p:cNvSpPr>
          <p:nvPr/>
        </p:nvSpPr>
        <p:spPr bwMode="auto">
          <a:xfrm>
            <a:off x="6973888" y="5407025"/>
            <a:ext cx="382587" cy="307975"/>
          </a:xfrm>
          <a:prstGeom prst="rect">
            <a:avLst/>
          </a:prstGeom>
          <a:noFill/>
          <a:ln w="9525">
            <a:noFill/>
            <a:miter lim="800000"/>
            <a:headEnd/>
            <a:tailEnd/>
          </a:ln>
        </p:spPr>
        <p:txBody>
          <a:bodyPr wrap="none">
            <a:spAutoFit/>
          </a:bodyPr>
          <a:lstStyle/>
          <a:p>
            <a:pPr algn="ctr"/>
            <a:r>
              <a:rPr lang="en-US" sz="1400">
                <a:solidFill>
                  <a:schemeClr val="tx1"/>
                </a:solidFill>
              </a:rPr>
              <a:t>24</a:t>
            </a:r>
          </a:p>
        </p:txBody>
      </p:sp>
      <p:sp>
        <p:nvSpPr>
          <p:cNvPr id="12332" name="TextBox 53"/>
          <p:cNvSpPr txBox="1">
            <a:spLocks noChangeArrowheads="1"/>
          </p:cNvSpPr>
          <p:nvPr/>
        </p:nvSpPr>
        <p:spPr bwMode="auto">
          <a:xfrm rot="-5400000">
            <a:off x="1753395" y="3920331"/>
            <a:ext cx="1211262" cy="307975"/>
          </a:xfrm>
          <a:prstGeom prst="rect">
            <a:avLst/>
          </a:prstGeom>
          <a:noFill/>
          <a:ln w="9525">
            <a:noFill/>
            <a:miter lim="800000"/>
            <a:headEnd/>
            <a:tailEnd/>
          </a:ln>
        </p:spPr>
        <p:txBody>
          <a:bodyPr wrap="none">
            <a:spAutoFit/>
          </a:bodyPr>
          <a:lstStyle/>
          <a:p>
            <a:pPr algn="ctr"/>
            <a:r>
              <a:rPr lang="en-US" sz="1400" b="1">
                <a:solidFill>
                  <a:schemeClr val="tx1"/>
                </a:solidFill>
              </a:rPr>
              <a:t>Survival (%)</a:t>
            </a:r>
          </a:p>
        </p:txBody>
      </p:sp>
      <p:sp>
        <p:nvSpPr>
          <p:cNvPr id="12333" name="TextBox 54"/>
          <p:cNvSpPr txBox="1">
            <a:spLocks noChangeArrowheads="1"/>
          </p:cNvSpPr>
          <p:nvPr/>
        </p:nvSpPr>
        <p:spPr bwMode="auto">
          <a:xfrm>
            <a:off x="2609850" y="5211763"/>
            <a:ext cx="284163" cy="307975"/>
          </a:xfrm>
          <a:prstGeom prst="rect">
            <a:avLst/>
          </a:prstGeom>
          <a:noFill/>
          <a:ln w="9525">
            <a:noFill/>
            <a:miter lim="800000"/>
            <a:headEnd/>
            <a:tailEnd/>
          </a:ln>
        </p:spPr>
        <p:txBody>
          <a:bodyPr wrap="none">
            <a:spAutoFit/>
          </a:bodyPr>
          <a:lstStyle/>
          <a:p>
            <a:pPr algn="r"/>
            <a:r>
              <a:rPr lang="en-US" sz="1400">
                <a:solidFill>
                  <a:schemeClr val="tx1"/>
                </a:solidFill>
              </a:rPr>
              <a:t>0</a:t>
            </a:r>
          </a:p>
        </p:txBody>
      </p:sp>
      <p:sp>
        <p:nvSpPr>
          <p:cNvPr id="12334" name="TextBox 55"/>
          <p:cNvSpPr txBox="1">
            <a:spLocks noChangeArrowheads="1"/>
          </p:cNvSpPr>
          <p:nvPr/>
        </p:nvSpPr>
        <p:spPr bwMode="auto">
          <a:xfrm>
            <a:off x="2511425" y="4965700"/>
            <a:ext cx="382588" cy="307975"/>
          </a:xfrm>
          <a:prstGeom prst="rect">
            <a:avLst/>
          </a:prstGeom>
          <a:noFill/>
          <a:ln w="9525">
            <a:noFill/>
            <a:miter lim="800000"/>
            <a:headEnd/>
            <a:tailEnd/>
          </a:ln>
        </p:spPr>
        <p:txBody>
          <a:bodyPr wrap="none">
            <a:spAutoFit/>
          </a:bodyPr>
          <a:lstStyle/>
          <a:p>
            <a:pPr algn="r"/>
            <a:r>
              <a:rPr lang="en-US" sz="1400">
                <a:solidFill>
                  <a:schemeClr val="tx1"/>
                </a:solidFill>
              </a:rPr>
              <a:t>10</a:t>
            </a:r>
          </a:p>
        </p:txBody>
      </p:sp>
      <p:sp>
        <p:nvSpPr>
          <p:cNvPr id="12335" name="TextBox 56"/>
          <p:cNvSpPr txBox="1">
            <a:spLocks noChangeArrowheads="1"/>
          </p:cNvSpPr>
          <p:nvPr/>
        </p:nvSpPr>
        <p:spPr bwMode="auto">
          <a:xfrm>
            <a:off x="2511425" y="4675188"/>
            <a:ext cx="382588" cy="307975"/>
          </a:xfrm>
          <a:prstGeom prst="rect">
            <a:avLst/>
          </a:prstGeom>
          <a:noFill/>
          <a:ln w="9525">
            <a:noFill/>
            <a:miter lim="800000"/>
            <a:headEnd/>
            <a:tailEnd/>
          </a:ln>
        </p:spPr>
        <p:txBody>
          <a:bodyPr wrap="none">
            <a:spAutoFit/>
          </a:bodyPr>
          <a:lstStyle/>
          <a:p>
            <a:pPr algn="r"/>
            <a:r>
              <a:rPr lang="en-US" sz="1400">
                <a:solidFill>
                  <a:schemeClr val="tx1"/>
                </a:solidFill>
              </a:rPr>
              <a:t>20</a:t>
            </a:r>
          </a:p>
        </p:txBody>
      </p:sp>
      <p:sp>
        <p:nvSpPr>
          <p:cNvPr id="12336" name="TextBox 57"/>
          <p:cNvSpPr txBox="1">
            <a:spLocks noChangeArrowheads="1"/>
          </p:cNvSpPr>
          <p:nvPr/>
        </p:nvSpPr>
        <p:spPr bwMode="auto">
          <a:xfrm>
            <a:off x="2511425" y="4429125"/>
            <a:ext cx="382588" cy="307975"/>
          </a:xfrm>
          <a:prstGeom prst="rect">
            <a:avLst/>
          </a:prstGeom>
          <a:noFill/>
          <a:ln w="9525">
            <a:noFill/>
            <a:miter lim="800000"/>
            <a:headEnd/>
            <a:tailEnd/>
          </a:ln>
        </p:spPr>
        <p:txBody>
          <a:bodyPr wrap="none">
            <a:spAutoFit/>
          </a:bodyPr>
          <a:lstStyle/>
          <a:p>
            <a:pPr algn="r"/>
            <a:r>
              <a:rPr lang="en-US" sz="1400">
                <a:solidFill>
                  <a:schemeClr val="tx1"/>
                </a:solidFill>
              </a:rPr>
              <a:t>30</a:t>
            </a:r>
          </a:p>
        </p:txBody>
      </p:sp>
      <p:sp>
        <p:nvSpPr>
          <p:cNvPr id="12337" name="TextBox 58"/>
          <p:cNvSpPr txBox="1">
            <a:spLocks noChangeArrowheads="1"/>
          </p:cNvSpPr>
          <p:nvPr/>
        </p:nvSpPr>
        <p:spPr bwMode="auto">
          <a:xfrm>
            <a:off x="2511425" y="4167188"/>
            <a:ext cx="382588" cy="306387"/>
          </a:xfrm>
          <a:prstGeom prst="rect">
            <a:avLst/>
          </a:prstGeom>
          <a:noFill/>
          <a:ln w="9525">
            <a:noFill/>
            <a:miter lim="800000"/>
            <a:headEnd/>
            <a:tailEnd/>
          </a:ln>
        </p:spPr>
        <p:txBody>
          <a:bodyPr wrap="none">
            <a:spAutoFit/>
          </a:bodyPr>
          <a:lstStyle/>
          <a:p>
            <a:pPr algn="r"/>
            <a:r>
              <a:rPr lang="en-US" sz="1400">
                <a:solidFill>
                  <a:schemeClr val="tx1"/>
                </a:solidFill>
              </a:rPr>
              <a:t>40</a:t>
            </a:r>
          </a:p>
        </p:txBody>
      </p:sp>
      <p:sp>
        <p:nvSpPr>
          <p:cNvPr id="12338" name="TextBox 59"/>
          <p:cNvSpPr txBox="1">
            <a:spLocks noChangeArrowheads="1"/>
          </p:cNvSpPr>
          <p:nvPr/>
        </p:nvSpPr>
        <p:spPr bwMode="auto">
          <a:xfrm>
            <a:off x="2511425" y="3892550"/>
            <a:ext cx="382588" cy="307975"/>
          </a:xfrm>
          <a:prstGeom prst="rect">
            <a:avLst/>
          </a:prstGeom>
          <a:noFill/>
          <a:ln w="9525">
            <a:noFill/>
            <a:miter lim="800000"/>
            <a:headEnd/>
            <a:tailEnd/>
          </a:ln>
        </p:spPr>
        <p:txBody>
          <a:bodyPr wrap="none">
            <a:spAutoFit/>
          </a:bodyPr>
          <a:lstStyle/>
          <a:p>
            <a:pPr algn="r"/>
            <a:r>
              <a:rPr lang="en-US" sz="1400">
                <a:solidFill>
                  <a:schemeClr val="tx1"/>
                </a:solidFill>
              </a:rPr>
              <a:t>50</a:t>
            </a:r>
          </a:p>
        </p:txBody>
      </p:sp>
      <p:sp>
        <p:nvSpPr>
          <p:cNvPr id="12339" name="TextBox 60"/>
          <p:cNvSpPr txBox="1">
            <a:spLocks noChangeArrowheads="1"/>
          </p:cNvSpPr>
          <p:nvPr/>
        </p:nvSpPr>
        <p:spPr bwMode="auto">
          <a:xfrm>
            <a:off x="2511425" y="3665538"/>
            <a:ext cx="382588" cy="307975"/>
          </a:xfrm>
          <a:prstGeom prst="rect">
            <a:avLst/>
          </a:prstGeom>
          <a:noFill/>
          <a:ln w="9525">
            <a:noFill/>
            <a:miter lim="800000"/>
            <a:headEnd/>
            <a:tailEnd/>
          </a:ln>
        </p:spPr>
        <p:txBody>
          <a:bodyPr wrap="none">
            <a:spAutoFit/>
          </a:bodyPr>
          <a:lstStyle/>
          <a:p>
            <a:pPr algn="r"/>
            <a:r>
              <a:rPr lang="en-US" sz="1400">
                <a:solidFill>
                  <a:schemeClr val="tx1"/>
                </a:solidFill>
              </a:rPr>
              <a:t>60</a:t>
            </a:r>
          </a:p>
        </p:txBody>
      </p:sp>
      <p:sp>
        <p:nvSpPr>
          <p:cNvPr id="12340" name="TextBox 61"/>
          <p:cNvSpPr txBox="1">
            <a:spLocks noChangeArrowheads="1"/>
          </p:cNvSpPr>
          <p:nvPr/>
        </p:nvSpPr>
        <p:spPr bwMode="auto">
          <a:xfrm>
            <a:off x="2511425" y="3390900"/>
            <a:ext cx="382588" cy="307975"/>
          </a:xfrm>
          <a:prstGeom prst="rect">
            <a:avLst/>
          </a:prstGeom>
          <a:noFill/>
          <a:ln w="9525">
            <a:noFill/>
            <a:miter lim="800000"/>
            <a:headEnd/>
            <a:tailEnd/>
          </a:ln>
        </p:spPr>
        <p:txBody>
          <a:bodyPr wrap="none">
            <a:spAutoFit/>
          </a:bodyPr>
          <a:lstStyle/>
          <a:p>
            <a:pPr algn="r"/>
            <a:r>
              <a:rPr lang="en-US" sz="1400">
                <a:solidFill>
                  <a:schemeClr val="tx1"/>
                </a:solidFill>
              </a:rPr>
              <a:t>70</a:t>
            </a:r>
          </a:p>
        </p:txBody>
      </p:sp>
      <p:sp>
        <p:nvSpPr>
          <p:cNvPr id="12341" name="TextBox 62"/>
          <p:cNvSpPr txBox="1">
            <a:spLocks noChangeArrowheads="1"/>
          </p:cNvSpPr>
          <p:nvPr/>
        </p:nvSpPr>
        <p:spPr bwMode="auto">
          <a:xfrm>
            <a:off x="2511425" y="3124200"/>
            <a:ext cx="382588" cy="307975"/>
          </a:xfrm>
          <a:prstGeom prst="rect">
            <a:avLst/>
          </a:prstGeom>
          <a:noFill/>
          <a:ln w="9525">
            <a:noFill/>
            <a:miter lim="800000"/>
            <a:headEnd/>
            <a:tailEnd/>
          </a:ln>
        </p:spPr>
        <p:txBody>
          <a:bodyPr wrap="none">
            <a:spAutoFit/>
          </a:bodyPr>
          <a:lstStyle/>
          <a:p>
            <a:pPr algn="r"/>
            <a:r>
              <a:rPr lang="en-US" sz="1400">
                <a:solidFill>
                  <a:schemeClr val="tx1"/>
                </a:solidFill>
              </a:rPr>
              <a:t>80</a:t>
            </a:r>
          </a:p>
        </p:txBody>
      </p:sp>
      <p:sp>
        <p:nvSpPr>
          <p:cNvPr id="12342" name="TextBox 63"/>
          <p:cNvSpPr txBox="1">
            <a:spLocks noChangeArrowheads="1"/>
          </p:cNvSpPr>
          <p:nvPr/>
        </p:nvSpPr>
        <p:spPr bwMode="auto">
          <a:xfrm>
            <a:off x="2511425" y="2870200"/>
            <a:ext cx="382588" cy="307975"/>
          </a:xfrm>
          <a:prstGeom prst="rect">
            <a:avLst/>
          </a:prstGeom>
          <a:noFill/>
          <a:ln w="9525">
            <a:noFill/>
            <a:miter lim="800000"/>
            <a:headEnd/>
            <a:tailEnd/>
          </a:ln>
        </p:spPr>
        <p:txBody>
          <a:bodyPr wrap="none">
            <a:spAutoFit/>
          </a:bodyPr>
          <a:lstStyle/>
          <a:p>
            <a:pPr algn="r"/>
            <a:r>
              <a:rPr lang="en-US" sz="1400">
                <a:solidFill>
                  <a:schemeClr val="tx1"/>
                </a:solidFill>
              </a:rPr>
              <a:t>90</a:t>
            </a:r>
          </a:p>
        </p:txBody>
      </p:sp>
      <p:sp>
        <p:nvSpPr>
          <p:cNvPr id="12343" name="TextBox 64"/>
          <p:cNvSpPr txBox="1">
            <a:spLocks noChangeArrowheads="1"/>
          </p:cNvSpPr>
          <p:nvPr/>
        </p:nvSpPr>
        <p:spPr bwMode="auto">
          <a:xfrm>
            <a:off x="2411413" y="2608263"/>
            <a:ext cx="482600" cy="307975"/>
          </a:xfrm>
          <a:prstGeom prst="rect">
            <a:avLst/>
          </a:prstGeom>
          <a:noFill/>
          <a:ln w="9525">
            <a:noFill/>
            <a:miter lim="800000"/>
            <a:headEnd/>
            <a:tailEnd/>
          </a:ln>
        </p:spPr>
        <p:txBody>
          <a:bodyPr wrap="none">
            <a:spAutoFit/>
          </a:bodyPr>
          <a:lstStyle/>
          <a:p>
            <a:pPr algn="r"/>
            <a:r>
              <a:rPr lang="en-US" sz="1400">
                <a:solidFill>
                  <a:schemeClr val="tx1"/>
                </a:solidFill>
              </a:rPr>
              <a:t>100</a:t>
            </a:r>
          </a:p>
        </p:txBody>
      </p:sp>
      <p:sp>
        <p:nvSpPr>
          <p:cNvPr id="12344" name="TextBox 66"/>
          <p:cNvSpPr txBox="1">
            <a:spLocks noChangeArrowheads="1"/>
          </p:cNvSpPr>
          <p:nvPr/>
        </p:nvSpPr>
        <p:spPr bwMode="auto">
          <a:xfrm>
            <a:off x="1763713" y="5888038"/>
            <a:ext cx="990600" cy="523875"/>
          </a:xfrm>
          <a:prstGeom prst="rect">
            <a:avLst/>
          </a:prstGeom>
          <a:noFill/>
          <a:ln w="9525">
            <a:noFill/>
            <a:miter lim="800000"/>
            <a:headEnd/>
            <a:tailEnd/>
          </a:ln>
        </p:spPr>
        <p:txBody>
          <a:bodyPr wrap="none">
            <a:spAutoFit/>
          </a:bodyPr>
          <a:lstStyle/>
          <a:p>
            <a:r>
              <a:rPr lang="en-US" sz="1400">
                <a:solidFill>
                  <a:schemeClr val="tx1"/>
                </a:solidFill>
              </a:rPr>
              <a:t>MOV3100</a:t>
            </a:r>
            <a:br>
              <a:rPr lang="en-US" sz="1400">
                <a:solidFill>
                  <a:schemeClr val="tx1"/>
                </a:solidFill>
              </a:rPr>
            </a:br>
            <a:r>
              <a:rPr lang="en-US" sz="1400">
                <a:solidFill>
                  <a:schemeClr val="tx1"/>
                </a:solidFill>
              </a:rPr>
              <a:t>Placebo</a:t>
            </a:r>
          </a:p>
        </p:txBody>
      </p:sp>
      <p:sp>
        <p:nvSpPr>
          <p:cNvPr id="12345" name="TextBox 67"/>
          <p:cNvSpPr txBox="1">
            <a:spLocks noChangeArrowheads="1"/>
          </p:cNvSpPr>
          <p:nvPr/>
        </p:nvSpPr>
        <p:spPr bwMode="auto">
          <a:xfrm>
            <a:off x="2681288" y="5888038"/>
            <a:ext cx="484187" cy="523875"/>
          </a:xfrm>
          <a:prstGeom prst="rect">
            <a:avLst/>
          </a:prstGeom>
          <a:noFill/>
          <a:ln w="9525">
            <a:noFill/>
            <a:miter lim="800000"/>
            <a:headEnd/>
            <a:tailEnd/>
          </a:ln>
        </p:spPr>
        <p:txBody>
          <a:bodyPr wrap="none">
            <a:spAutoFit/>
          </a:bodyPr>
          <a:lstStyle/>
          <a:p>
            <a:pPr algn="ctr"/>
            <a:r>
              <a:rPr lang="en-US" sz="1400">
                <a:solidFill>
                  <a:schemeClr val="tx1"/>
                </a:solidFill>
              </a:rPr>
              <a:t>800</a:t>
            </a:r>
            <a:br>
              <a:rPr lang="en-US" sz="1400">
                <a:solidFill>
                  <a:schemeClr val="tx1"/>
                </a:solidFill>
              </a:rPr>
            </a:br>
            <a:r>
              <a:rPr lang="en-US" sz="1400">
                <a:solidFill>
                  <a:schemeClr val="tx1"/>
                </a:solidFill>
              </a:rPr>
              <a:t>399</a:t>
            </a:r>
          </a:p>
        </p:txBody>
      </p:sp>
      <p:sp>
        <p:nvSpPr>
          <p:cNvPr id="12346" name="TextBox 68"/>
          <p:cNvSpPr txBox="1">
            <a:spLocks noChangeArrowheads="1"/>
          </p:cNvSpPr>
          <p:nvPr/>
        </p:nvSpPr>
        <p:spPr bwMode="auto">
          <a:xfrm>
            <a:off x="3225800" y="5888038"/>
            <a:ext cx="484188" cy="523875"/>
          </a:xfrm>
          <a:prstGeom prst="rect">
            <a:avLst/>
          </a:prstGeom>
          <a:noFill/>
          <a:ln w="9525">
            <a:noFill/>
            <a:miter lim="800000"/>
            <a:headEnd/>
            <a:tailEnd/>
          </a:ln>
        </p:spPr>
        <p:txBody>
          <a:bodyPr wrap="none">
            <a:spAutoFit/>
          </a:bodyPr>
          <a:lstStyle/>
          <a:p>
            <a:pPr algn="ctr"/>
            <a:r>
              <a:rPr lang="en-US" sz="1400">
                <a:solidFill>
                  <a:schemeClr val="tx1"/>
                </a:solidFill>
              </a:rPr>
              <a:t>775</a:t>
            </a:r>
            <a:br>
              <a:rPr lang="en-US" sz="1400">
                <a:solidFill>
                  <a:schemeClr val="tx1"/>
                </a:solidFill>
              </a:rPr>
            </a:br>
            <a:r>
              <a:rPr lang="en-US" sz="1400">
                <a:solidFill>
                  <a:schemeClr val="tx1"/>
                </a:solidFill>
              </a:rPr>
              <a:t>376</a:t>
            </a:r>
          </a:p>
        </p:txBody>
      </p:sp>
      <p:sp>
        <p:nvSpPr>
          <p:cNvPr id="12347" name="TextBox 69"/>
          <p:cNvSpPr txBox="1">
            <a:spLocks noChangeArrowheads="1"/>
          </p:cNvSpPr>
          <p:nvPr/>
        </p:nvSpPr>
        <p:spPr bwMode="auto">
          <a:xfrm>
            <a:off x="3740150" y="5888038"/>
            <a:ext cx="482600" cy="523875"/>
          </a:xfrm>
          <a:prstGeom prst="rect">
            <a:avLst/>
          </a:prstGeom>
          <a:noFill/>
          <a:ln w="9525">
            <a:noFill/>
            <a:miter lim="800000"/>
            <a:headEnd/>
            <a:tailEnd/>
          </a:ln>
        </p:spPr>
        <p:txBody>
          <a:bodyPr wrap="none">
            <a:spAutoFit/>
          </a:bodyPr>
          <a:lstStyle/>
          <a:p>
            <a:pPr algn="ctr"/>
            <a:r>
              <a:rPr lang="en-US" sz="1400">
                <a:solidFill>
                  <a:schemeClr val="tx1"/>
                </a:solidFill>
              </a:rPr>
              <a:t>701</a:t>
            </a:r>
            <a:br>
              <a:rPr lang="en-US" sz="1400">
                <a:solidFill>
                  <a:schemeClr val="tx1"/>
                </a:solidFill>
              </a:rPr>
            </a:br>
            <a:r>
              <a:rPr lang="en-US" sz="1400">
                <a:solidFill>
                  <a:schemeClr val="tx1"/>
                </a:solidFill>
              </a:rPr>
              <a:t>317</a:t>
            </a:r>
          </a:p>
        </p:txBody>
      </p:sp>
      <p:sp>
        <p:nvSpPr>
          <p:cNvPr id="12348" name="TextBox 70"/>
          <p:cNvSpPr txBox="1">
            <a:spLocks noChangeArrowheads="1"/>
          </p:cNvSpPr>
          <p:nvPr/>
        </p:nvSpPr>
        <p:spPr bwMode="auto">
          <a:xfrm>
            <a:off x="4279900" y="5888038"/>
            <a:ext cx="482600" cy="523875"/>
          </a:xfrm>
          <a:prstGeom prst="rect">
            <a:avLst/>
          </a:prstGeom>
          <a:noFill/>
          <a:ln w="9525">
            <a:noFill/>
            <a:miter lim="800000"/>
            <a:headEnd/>
            <a:tailEnd/>
          </a:ln>
        </p:spPr>
        <p:txBody>
          <a:bodyPr wrap="none">
            <a:spAutoFit/>
          </a:bodyPr>
          <a:lstStyle/>
          <a:p>
            <a:pPr algn="ctr"/>
            <a:r>
              <a:rPr lang="en-US" sz="1400">
                <a:solidFill>
                  <a:schemeClr val="tx1"/>
                </a:solidFill>
              </a:rPr>
              <a:t>627</a:t>
            </a:r>
            <a:br>
              <a:rPr lang="en-US" sz="1400">
                <a:solidFill>
                  <a:schemeClr val="tx1"/>
                </a:solidFill>
              </a:rPr>
            </a:br>
            <a:r>
              <a:rPr lang="en-US" sz="1400">
                <a:solidFill>
                  <a:schemeClr val="tx1"/>
                </a:solidFill>
              </a:rPr>
              <a:t>263</a:t>
            </a:r>
          </a:p>
        </p:txBody>
      </p:sp>
      <p:sp>
        <p:nvSpPr>
          <p:cNvPr id="12349" name="TextBox 71"/>
          <p:cNvSpPr txBox="1">
            <a:spLocks noChangeArrowheads="1"/>
          </p:cNvSpPr>
          <p:nvPr/>
        </p:nvSpPr>
        <p:spPr bwMode="auto">
          <a:xfrm>
            <a:off x="4805363" y="5888038"/>
            <a:ext cx="482600" cy="523875"/>
          </a:xfrm>
          <a:prstGeom prst="rect">
            <a:avLst/>
          </a:prstGeom>
          <a:noFill/>
          <a:ln w="9525">
            <a:noFill/>
            <a:miter lim="800000"/>
            <a:headEnd/>
            <a:tailEnd/>
          </a:ln>
        </p:spPr>
        <p:txBody>
          <a:bodyPr wrap="none">
            <a:spAutoFit/>
          </a:bodyPr>
          <a:lstStyle/>
          <a:p>
            <a:pPr algn="ctr"/>
            <a:r>
              <a:rPr lang="en-US" sz="1400">
                <a:solidFill>
                  <a:schemeClr val="tx1"/>
                </a:solidFill>
              </a:rPr>
              <a:t>400</a:t>
            </a:r>
            <a:br>
              <a:rPr lang="en-US" sz="1400">
                <a:solidFill>
                  <a:schemeClr val="tx1"/>
                </a:solidFill>
              </a:rPr>
            </a:br>
            <a:r>
              <a:rPr lang="en-US" sz="1400">
                <a:solidFill>
                  <a:schemeClr val="tx1"/>
                </a:solidFill>
              </a:rPr>
              <a:t>167</a:t>
            </a:r>
          </a:p>
        </p:txBody>
      </p:sp>
      <p:sp>
        <p:nvSpPr>
          <p:cNvPr id="12350" name="TextBox 72"/>
          <p:cNvSpPr txBox="1">
            <a:spLocks noChangeArrowheads="1"/>
          </p:cNvSpPr>
          <p:nvPr/>
        </p:nvSpPr>
        <p:spPr bwMode="auto">
          <a:xfrm>
            <a:off x="5343525" y="5888038"/>
            <a:ext cx="469900" cy="523875"/>
          </a:xfrm>
          <a:prstGeom prst="rect">
            <a:avLst/>
          </a:prstGeom>
          <a:noFill/>
          <a:ln w="9525">
            <a:noFill/>
            <a:miter lim="800000"/>
            <a:headEnd/>
            <a:tailEnd/>
          </a:ln>
        </p:spPr>
        <p:txBody>
          <a:bodyPr wrap="none">
            <a:spAutoFit/>
          </a:bodyPr>
          <a:lstStyle/>
          <a:p>
            <a:pPr algn="ctr"/>
            <a:r>
              <a:rPr lang="en-US" sz="1400">
                <a:solidFill>
                  <a:schemeClr val="tx1"/>
                </a:solidFill>
              </a:rPr>
              <a:t>211</a:t>
            </a:r>
            <a:br>
              <a:rPr lang="en-US" sz="1400">
                <a:solidFill>
                  <a:schemeClr val="tx1"/>
                </a:solidFill>
              </a:rPr>
            </a:br>
            <a:r>
              <a:rPr lang="en-US" sz="1400">
                <a:solidFill>
                  <a:schemeClr val="tx1"/>
                </a:solidFill>
              </a:rPr>
              <a:t>81</a:t>
            </a:r>
          </a:p>
        </p:txBody>
      </p:sp>
      <p:sp>
        <p:nvSpPr>
          <p:cNvPr id="12351" name="TextBox 73"/>
          <p:cNvSpPr txBox="1">
            <a:spLocks noChangeArrowheads="1"/>
          </p:cNvSpPr>
          <p:nvPr/>
        </p:nvSpPr>
        <p:spPr bwMode="auto">
          <a:xfrm>
            <a:off x="5919788" y="5888038"/>
            <a:ext cx="384175" cy="523875"/>
          </a:xfrm>
          <a:prstGeom prst="rect">
            <a:avLst/>
          </a:prstGeom>
          <a:noFill/>
          <a:ln w="9525">
            <a:noFill/>
            <a:miter lim="800000"/>
            <a:headEnd/>
            <a:tailEnd/>
          </a:ln>
        </p:spPr>
        <p:txBody>
          <a:bodyPr wrap="none">
            <a:spAutoFit/>
          </a:bodyPr>
          <a:lstStyle/>
          <a:p>
            <a:pPr algn="ctr"/>
            <a:r>
              <a:rPr lang="en-US" sz="1400">
                <a:solidFill>
                  <a:schemeClr val="tx1"/>
                </a:solidFill>
              </a:rPr>
              <a:t>72</a:t>
            </a:r>
            <a:br>
              <a:rPr lang="en-US" sz="1400">
                <a:solidFill>
                  <a:schemeClr val="tx1"/>
                </a:solidFill>
              </a:rPr>
            </a:br>
            <a:r>
              <a:rPr lang="en-US" sz="1400">
                <a:solidFill>
                  <a:schemeClr val="tx1"/>
                </a:solidFill>
              </a:rPr>
              <a:t>33</a:t>
            </a:r>
          </a:p>
        </p:txBody>
      </p:sp>
      <p:sp>
        <p:nvSpPr>
          <p:cNvPr id="12352" name="TextBox 74"/>
          <p:cNvSpPr txBox="1">
            <a:spLocks noChangeArrowheads="1"/>
          </p:cNvSpPr>
          <p:nvPr/>
        </p:nvSpPr>
        <p:spPr bwMode="auto">
          <a:xfrm>
            <a:off x="6494463" y="5888038"/>
            <a:ext cx="284162" cy="523875"/>
          </a:xfrm>
          <a:prstGeom prst="rect">
            <a:avLst/>
          </a:prstGeom>
          <a:noFill/>
          <a:ln w="9525">
            <a:noFill/>
            <a:miter lim="800000"/>
            <a:headEnd/>
            <a:tailEnd/>
          </a:ln>
        </p:spPr>
        <p:txBody>
          <a:bodyPr wrap="none">
            <a:spAutoFit/>
          </a:bodyPr>
          <a:lstStyle/>
          <a:p>
            <a:pPr algn="ctr"/>
            <a:r>
              <a:rPr lang="en-US" sz="1400">
                <a:solidFill>
                  <a:schemeClr val="tx1"/>
                </a:solidFill>
              </a:rPr>
              <a:t>7</a:t>
            </a:r>
            <a:br>
              <a:rPr lang="en-US" sz="1400">
                <a:solidFill>
                  <a:schemeClr val="tx1"/>
                </a:solidFill>
              </a:rPr>
            </a:br>
            <a:r>
              <a:rPr lang="en-US" sz="1400">
                <a:solidFill>
                  <a:schemeClr val="tx1"/>
                </a:solidFill>
              </a:rPr>
              <a:t>3</a:t>
            </a:r>
          </a:p>
        </p:txBody>
      </p:sp>
      <p:sp>
        <p:nvSpPr>
          <p:cNvPr id="12353" name="TextBox 75"/>
          <p:cNvSpPr txBox="1">
            <a:spLocks noChangeArrowheads="1"/>
          </p:cNvSpPr>
          <p:nvPr/>
        </p:nvSpPr>
        <p:spPr bwMode="auto">
          <a:xfrm>
            <a:off x="7023100" y="5888038"/>
            <a:ext cx="284163" cy="523875"/>
          </a:xfrm>
          <a:prstGeom prst="rect">
            <a:avLst/>
          </a:prstGeom>
          <a:noFill/>
          <a:ln w="9525">
            <a:noFill/>
            <a:miter lim="800000"/>
            <a:headEnd/>
            <a:tailEnd/>
          </a:ln>
        </p:spPr>
        <p:txBody>
          <a:bodyPr wrap="none">
            <a:spAutoFit/>
          </a:bodyPr>
          <a:lstStyle/>
          <a:p>
            <a:pPr algn="ctr"/>
            <a:r>
              <a:rPr lang="en-US" sz="1400">
                <a:solidFill>
                  <a:schemeClr val="tx1"/>
                </a:solidFill>
              </a:rPr>
              <a:t>0</a:t>
            </a:r>
            <a:br>
              <a:rPr lang="en-US" sz="1400">
                <a:solidFill>
                  <a:schemeClr val="tx1"/>
                </a:solidFill>
              </a:rPr>
            </a:br>
            <a:r>
              <a:rPr lang="en-US" sz="1400">
                <a:solidFill>
                  <a:schemeClr val="tx1"/>
                </a:solidFill>
              </a:rPr>
              <a:t>0</a:t>
            </a:r>
          </a:p>
        </p:txBody>
      </p:sp>
      <p:sp>
        <p:nvSpPr>
          <p:cNvPr id="78" name="Freeform 77"/>
          <p:cNvSpPr/>
          <p:nvPr/>
        </p:nvSpPr>
        <p:spPr bwMode="auto">
          <a:xfrm>
            <a:off x="2928938" y="2759075"/>
            <a:ext cx="4248150" cy="1808163"/>
          </a:xfrm>
          <a:custGeom>
            <a:avLst/>
            <a:gdLst>
              <a:gd name="connsiteX0" fmla="*/ 0 w 4248150"/>
              <a:gd name="connsiteY0" fmla="*/ 0 h 1807028"/>
              <a:gd name="connsiteX1" fmla="*/ 168729 w 4248150"/>
              <a:gd name="connsiteY1" fmla="*/ 0 h 1807028"/>
              <a:gd name="connsiteX2" fmla="*/ 269422 w 4248150"/>
              <a:gd name="connsiteY2" fmla="*/ 24492 h 1807028"/>
              <a:gd name="connsiteX3" fmla="*/ 345622 w 4248150"/>
              <a:gd name="connsiteY3" fmla="*/ 40821 h 1807028"/>
              <a:gd name="connsiteX4" fmla="*/ 408214 w 4248150"/>
              <a:gd name="connsiteY4" fmla="*/ 73478 h 1807028"/>
              <a:gd name="connsiteX5" fmla="*/ 473529 w 4248150"/>
              <a:gd name="connsiteY5" fmla="*/ 76200 h 1807028"/>
              <a:gd name="connsiteX6" fmla="*/ 506186 w 4248150"/>
              <a:gd name="connsiteY6" fmla="*/ 146957 h 1807028"/>
              <a:gd name="connsiteX7" fmla="*/ 557893 w 4248150"/>
              <a:gd name="connsiteY7" fmla="*/ 152400 h 1807028"/>
              <a:gd name="connsiteX8" fmla="*/ 615043 w 4248150"/>
              <a:gd name="connsiteY8" fmla="*/ 174171 h 1807028"/>
              <a:gd name="connsiteX9" fmla="*/ 655864 w 4248150"/>
              <a:gd name="connsiteY9" fmla="*/ 206828 h 1807028"/>
              <a:gd name="connsiteX10" fmla="*/ 713014 w 4248150"/>
              <a:gd name="connsiteY10" fmla="*/ 220435 h 1807028"/>
              <a:gd name="connsiteX11" fmla="*/ 764722 w 4248150"/>
              <a:gd name="connsiteY11" fmla="*/ 280307 h 1807028"/>
              <a:gd name="connsiteX12" fmla="*/ 813707 w 4248150"/>
              <a:gd name="connsiteY12" fmla="*/ 293914 h 1807028"/>
              <a:gd name="connsiteX13" fmla="*/ 862693 w 4248150"/>
              <a:gd name="connsiteY13" fmla="*/ 364671 h 1807028"/>
              <a:gd name="connsiteX14" fmla="*/ 892629 w 4248150"/>
              <a:gd name="connsiteY14" fmla="*/ 375557 h 1807028"/>
              <a:gd name="connsiteX15" fmla="*/ 944336 w 4248150"/>
              <a:gd name="connsiteY15" fmla="*/ 438150 h 1807028"/>
              <a:gd name="connsiteX16" fmla="*/ 985157 w 4248150"/>
              <a:gd name="connsiteY16" fmla="*/ 438150 h 1807028"/>
              <a:gd name="connsiteX17" fmla="*/ 1050472 w 4248150"/>
              <a:gd name="connsiteY17" fmla="*/ 511628 h 1807028"/>
              <a:gd name="connsiteX18" fmla="*/ 1094014 w 4248150"/>
              <a:gd name="connsiteY18" fmla="*/ 582385 h 1807028"/>
              <a:gd name="connsiteX19" fmla="*/ 1172936 w 4248150"/>
              <a:gd name="connsiteY19" fmla="*/ 620485 h 1807028"/>
              <a:gd name="connsiteX20" fmla="*/ 1205593 w 4248150"/>
              <a:gd name="connsiteY20" fmla="*/ 666750 h 1807028"/>
              <a:gd name="connsiteX21" fmla="*/ 1306286 w 4248150"/>
              <a:gd name="connsiteY21" fmla="*/ 732064 h 1807028"/>
              <a:gd name="connsiteX22" fmla="*/ 1336222 w 4248150"/>
              <a:gd name="connsiteY22" fmla="*/ 748392 h 1807028"/>
              <a:gd name="connsiteX23" fmla="*/ 1338943 w 4248150"/>
              <a:gd name="connsiteY23" fmla="*/ 772885 h 1807028"/>
              <a:gd name="connsiteX24" fmla="*/ 1377043 w 4248150"/>
              <a:gd name="connsiteY24" fmla="*/ 772885 h 1807028"/>
              <a:gd name="connsiteX25" fmla="*/ 1504950 w 4248150"/>
              <a:gd name="connsiteY25" fmla="*/ 849085 h 1807028"/>
              <a:gd name="connsiteX26" fmla="*/ 1581150 w 4248150"/>
              <a:gd name="connsiteY26" fmla="*/ 895350 h 1807028"/>
              <a:gd name="connsiteX27" fmla="*/ 1643743 w 4248150"/>
              <a:gd name="connsiteY27" fmla="*/ 930728 h 1807028"/>
              <a:gd name="connsiteX28" fmla="*/ 1687286 w 4248150"/>
              <a:gd name="connsiteY28" fmla="*/ 990600 h 1807028"/>
              <a:gd name="connsiteX29" fmla="*/ 1771650 w 4248150"/>
              <a:gd name="connsiteY29" fmla="*/ 1034142 h 1807028"/>
              <a:gd name="connsiteX30" fmla="*/ 1861457 w 4248150"/>
              <a:gd name="connsiteY30" fmla="*/ 1104900 h 1807028"/>
              <a:gd name="connsiteX31" fmla="*/ 1937657 w 4248150"/>
              <a:gd name="connsiteY31" fmla="*/ 1137557 h 1807028"/>
              <a:gd name="connsiteX32" fmla="*/ 2032907 w 4248150"/>
              <a:gd name="connsiteY32" fmla="*/ 1189264 h 1807028"/>
              <a:gd name="connsiteX33" fmla="*/ 2098222 w 4248150"/>
              <a:gd name="connsiteY33" fmla="*/ 1202871 h 1807028"/>
              <a:gd name="connsiteX34" fmla="*/ 2149929 w 4248150"/>
              <a:gd name="connsiteY34" fmla="*/ 1197428 h 1807028"/>
              <a:gd name="connsiteX35" fmla="*/ 2193472 w 4248150"/>
              <a:gd name="connsiteY35" fmla="*/ 1227364 h 1807028"/>
              <a:gd name="connsiteX36" fmla="*/ 2264229 w 4248150"/>
              <a:gd name="connsiteY36" fmla="*/ 1246414 h 1807028"/>
              <a:gd name="connsiteX37" fmla="*/ 2313214 w 4248150"/>
              <a:gd name="connsiteY37" fmla="*/ 1246414 h 1807028"/>
              <a:gd name="connsiteX38" fmla="*/ 2378529 w 4248150"/>
              <a:gd name="connsiteY38" fmla="*/ 1295400 h 1807028"/>
              <a:gd name="connsiteX39" fmla="*/ 2468336 w 4248150"/>
              <a:gd name="connsiteY39" fmla="*/ 1341664 h 1807028"/>
              <a:gd name="connsiteX40" fmla="*/ 2514600 w 4248150"/>
              <a:gd name="connsiteY40" fmla="*/ 1355271 h 1807028"/>
              <a:gd name="connsiteX41" fmla="*/ 2571750 w 4248150"/>
              <a:gd name="connsiteY41" fmla="*/ 1374321 h 1807028"/>
              <a:gd name="connsiteX42" fmla="*/ 2626179 w 4248150"/>
              <a:gd name="connsiteY42" fmla="*/ 1415142 h 1807028"/>
              <a:gd name="connsiteX43" fmla="*/ 2743200 w 4248150"/>
              <a:gd name="connsiteY43" fmla="*/ 1415142 h 1807028"/>
              <a:gd name="connsiteX44" fmla="*/ 2748643 w 4248150"/>
              <a:gd name="connsiteY44" fmla="*/ 1439635 h 1807028"/>
              <a:gd name="connsiteX45" fmla="*/ 2789464 w 4248150"/>
              <a:gd name="connsiteY45" fmla="*/ 1447800 h 1807028"/>
              <a:gd name="connsiteX46" fmla="*/ 2811236 w 4248150"/>
              <a:gd name="connsiteY46" fmla="*/ 1461407 h 1807028"/>
              <a:gd name="connsiteX47" fmla="*/ 2843893 w 4248150"/>
              <a:gd name="connsiteY47" fmla="*/ 1480457 h 1807028"/>
              <a:gd name="connsiteX48" fmla="*/ 2871107 w 4248150"/>
              <a:gd name="connsiteY48" fmla="*/ 1499507 h 1807028"/>
              <a:gd name="connsiteX49" fmla="*/ 2933700 w 4248150"/>
              <a:gd name="connsiteY49" fmla="*/ 1518557 h 1807028"/>
              <a:gd name="connsiteX50" fmla="*/ 3107872 w 4248150"/>
              <a:gd name="connsiteY50" fmla="*/ 1518557 h 1807028"/>
              <a:gd name="connsiteX51" fmla="*/ 3145972 w 4248150"/>
              <a:gd name="connsiteY51" fmla="*/ 1567542 h 1807028"/>
              <a:gd name="connsiteX52" fmla="*/ 3320143 w 4248150"/>
              <a:gd name="connsiteY52" fmla="*/ 1567542 h 1807028"/>
              <a:gd name="connsiteX53" fmla="*/ 3322864 w 4248150"/>
              <a:gd name="connsiteY53" fmla="*/ 1624692 h 1807028"/>
              <a:gd name="connsiteX54" fmla="*/ 3369129 w 4248150"/>
              <a:gd name="connsiteY54" fmla="*/ 1624692 h 1807028"/>
              <a:gd name="connsiteX55" fmla="*/ 3374572 w 4248150"/>
              <a:gd name="connsiteY55" fmla="*/ 1676400 h 1807028"/>
              <a:gd name="connsiteX56" fmla="*/ 3393622 w 4248150"/>
              <a:gd name="connsiteY56" fmla="*/ 1676400 h 1807028"/>
              <a:gd name="connsiteX57" fmla="*/ 3399064 w 4248150"/>
              <a:gd name="connsiteY57" fmla="*/ 1733550 h 1807028"/>
              <a:gd name="connsiteX58" fmla="*/ 3448050 w 4248150"/>
              <a:gd name="connsiteY58" fmla="*/ 1736271 h 1807028"/>
              <a:gd name="connsiteX59" fmla="*/ 3453493 w 4248150"/>
              <a:gd name="connsiteY59" fmla="*/ 1807028 h 1807028"/>
              <a:gd name="connsiteX60" fmla="*/ 4248150 w 4248150"/>
              <a:gd name="connsiteY60" fmla="*/ 1798864 h 1807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248150" h="1807028">
                <a:moveTo>
                  <a:pt x="0" y="0"/>
                </a:moveTo>
                <a:lnTo>
                  <a:pt x="168729" y="0"/>
                </a:lnTo>
                <a:lnTo>
                  <a:pt x="269422" y="24492"/>
                </a:lnTo>
                <a:lnTo>
                  <a:pt x="345622" y="40821"/>
                </a:lnTo>
                <a:lnTo>
                  <a:pt x="408214" y="73478"/>
                </a:lnTo>
                <a:lnTo>
                  <a:pt x="473529" y="76200"/>
                </a:lnTo>
                <a:lnTo>
                  <a:pt x="506186" y="146957"/>
                </a:lnTo>
                <a:lnTo>
                  <a:pt x="557893" y="152400"/>
                </a:lnTo>
                <a:lnTo>
                  <a:pt x="615043" y="174171"/>
                </a:lnTo>
                <a:lnTo>
                  <a:pt x="655864" y="206828"/>
                </a:lnTo>
                <a:lnTo>
                  <a:pt x="713014" y="220435"/>
                </a:lnTo>
                <a:lnTo>
                  <a:pt x="764722" y="280307"/>
                </a:lnTo>
                <a:lnTo>
                  <a:pt x="813707" y="293914"/>
                </a:lnTo>
                <a:lnTo>
                  <a:pt x="862693" y="364671"/>
                </a:lnTo>
                <a:lnTo>
                  <a:pt x="892629" y="375557"/>
                </a:lnTo>
                <a:lnTo>
                  <a:pt x="944336" y="438150"/>
                </a:lnTo>
                <a:lnTo>
                  <a:pt x="985157" y="438150"/>
                </a:lnTo>
                <a:lnTo>
                  <a:pt x="1050472" y="511628"/>
                </a:lnTo>
                <a:lnTo>
                  <a:pt x="1094014" y="582385"/>
                </a:lnTo>
                <a:lnTo>
                  <a:pt x="1172936" y="620485"/>
                </a:lnTo>
                <a:lnTo>
                  <a:pt x="1205593" y="666750"/>
                </a:lnTo>
                <a:lnTo>
                  <a:pt x="1306286" y="732064"/>
                </a:lnTo>
                <a:lnTo>
                  <a:pt x="1336222" y="748392"/>
                </a:lnTo>
                <a:lnTo>
                  <a:pt x="1338943" y="772885"/>
                </a:lnTo>
                <a:lnTo>
                  <a:pt x="1377043" y="772885"/>
                </a:lnTo>
                <a:lnTo>
                  <a:pt x="1504950" y="849085"/>
                </a:lnTo>
                <a:lnTo>
                  <a:pt x="1581150" y="895350"/>
                </a:lnTo>
                <a:lnTo>
                  <a:pt x="1643743" y="930728"/>
                </a:lnTo>
                <a:lnTo>
                  <a:pt x="1687286" y="990600"/>
                </a:lnTo>
                <a:lnTo>
                  <a:pt x="1771650" y="1034142"/>
                </a:lnTo>
                <a:lnTo>
                  <a:pt x="1861457" y="1104900"/>
                </a:lnTo>
                <a:lnTo>
                  <a:pt x="1937657" y="1137557"/>
                </a:lnTo>
                <a:lnTo>
                  <a:pt x="2032907" y="1189264"/>
                </a:lnTo>
                <a:lnTo>
                  <a:pt x="2098222" y="1202871"/>
                </a:lnTo>
                <a:lnTo>
                  <a:pt x="2149929" y="1197428"/>
                </a:lnTo>
                <a:lnTo>
                  <a:pt x="2193472" y="1227364"/>
                </a:lnTo>
                <a:lnTo>
                  <a:pt x="2264229" y="1246414"/>
                </a:lnTo>
                <a:lnTo>
                  <a:pt x="2313214" y="1246414"/>
                </a:lnTo>
                <a:lnTo>
                  <a:pt x="2378529" y="1295400"/>
                </a:lnTo>
                <a:lnTo>
                  <a:pt x="2468336" y="1341664"/>
                </a:lnTo>
                <a:lnTo>
                  <a:pt x="2514600" y="1355271"/>
                </a:lnTo>
                <a:lnTo>
                  <a:pt x="2571750" y="1374321"/>
                </a:lnTo>
                <a:lnTo>
                  <a:pt x="2626179" y="1415142"/>
                </a:lnTo>
                <a:lnTo>
                  <a:pt x="2743200" y="1415142"/>
                </a:lnTo>
                <a:lnTo>
                  <a:pt x="2748643" y="1439635"/>
                </a:lnTo>
                <a:lnTo>
                  <a:pt x="2789464" y="1447800"/>
                </a:lnTo>
                <a:lnTo>
                  <a:pt x="2811236" y="1461407"/>
                </a:lnTo>
                <a:lnTo>
                  <a:pt x="2843893" y="1480457"/>
                </a:lnTo>
                <a:lnTo>
                  <a:pt x="2871107" y="1499507"/>
                </a:lnTo>
                <a:lnTo>
                  <a:pt x="2933700" y="1518557"/>
                </a:lnTo>
                <a:lnTo>
                  <a:pt x="3107872" y="1518557"/>
                </a:lnTo>
                <a:lnTo>
                  <a:pt x="3145972" y="1567542"/>
                </a:lnTo>
                <a:lnTo>
                  <a:pt x="3320143" y="1567542"/>
                </a:lnTo>
                <a:lnTo>
                  <a:pt x="3322864" y="1624692"/>
                </a:lnTo>
                <a:lnTo>
                  <a:pt x="3369129" y="1624692"/>
                </a:lnTo>
                <a:lnTo>
                  <a:pt x="3374572" y="1676400"/>
                </a:lnTo>
                <a:lnTo>
                  <a:pt x="3393622" y="1676400"/>
                </a:lnTo>
                <a:lnTo>
                  <a:pt x="3399064" y="1733550"/>
                </a:lnTo>
                <a:lnTo>
                  <a:pt x="3448050" y="1736271"/>
                </a:lnTo>
                <a:lnTo>
                  <a:pt x="3453493" y="1807028"/>
                </a:lnTo>
                <a:lnTo>
                  <a:pt x="4248150" y="1798864"/>
                </a:lnTo>
              </a:path>
            </a:pathLst>
          </a:custGeom>
          <a:noFill/>
          <a:ln w="28575" cap="flat" cmpd="sng" algn="ctr">
            <a:solidFill>
              <a:schemeClr val="accent3"/>
            </a:solidFill>
            <a:prstDash val="solid"/>
            <a:round/>
            <a:headEnd type="none" w="med" len="med"/>
            <a:tailEnd type="none" w="med" len="med"/>
          </a:ln>
          <a:effectLst/>
        </p:spPr>
        <p:txBody>
          <a:bodyPr anchor="ctr"/>
          <a:lstStyle/>
          <a:p>
            <a:pPr algn="ctr">
              <a:defRPr/>
            </a:pPr>
            <a:endParaRPr lang="en-US" dirty="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Scher HI, et al. ASCO GU 2012. Abstract LBA1.</a:t>
            </a:r>
          </a:p>
        </p:txBody>
      </p:sp>
      <p:sp>
        <p:nvSpPr>
          <p:cNvPr id="8" name="Content Placeholder 5"/>
          <p:cNvSpPr txBox="1">
            <a:spLocks/>
          </p:cNvSpPr>
          <p:nvPr/>
        </p:nvSpPr>
        <p:spPr>
          <a:xfrm>
            <a:off x="384175" y="1828800"/>
            <a:ext cx="8561388" cy="342900"/>
          </a:xfrm>
          <a:prstGeom prst="rect">
            <a:avLst/>
          </a:prstGeom>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defRPr/>
            </a:pPr>
            <a:r>
              <a:rPr lang="en-US" sz="1800" dirty="0" smtClean="0">
                <a:solidFill>
                  <a:schemeClr val="tx2">
                    <a:lumMod val="20000"/>
                    <a:lumOff val="80000"/>
                  </a:schemeClr>
                </a:solidFill>
              </a:rPr>
              <a:t>Secondary outcomes support survival benefit</a:t>
            </a:r>
          </a:p>
        </p:txBody>
      </p:sp>
      <p:graphicFrame>
        <p:nvGraphicFramePr>
          <p:cNvPr id="11" name="Table 10"/>
          <p:cNvGraphicFramePr>
            <a:graphicFrameLocks noGrp="1"/>
          </p:cNvGraphicFramePr>
          <p:nvPr/>
        </p:nvGraphicFramePr>
        <p:xfrm>
          <a:off x="382588" y="2232025"/>
          <a:ext cx="8472487" cy="3292476"/>
        </p:xfrm>
        <a:graphic>
          <a:graphicData uri="http://schemas.openxmlformats.org/drawingml/2006/table">
            <a:tbl>
              <a:tblPr firstRow="1" bandRow="1">
                <a:tableStyleId>{93296810-A885-4BE3-A3E7-6D5BEEA58F35}</a:tableStyleId>
              </a:tblPr>
              <a:tblGrid>
                <a:gridCol w="2270288"/>
                <a:gridCol w="1576842"/>
                <a:gridCol w="2117160"/>
                <a:gridCol w="2508197"/>
              </a:tblGrid>
              <a:tr h="518260">
                <a:tc>
                  <a:txBody>
                    <a:bodyPr/>
                    <a:lstStyle/>
                    <a:p>
                      <a:pPr>
                        <a:lnSpc>
                          <a:spcPct val="100000"/>
                        </a:lnSpc>
                      </a:pPr>
                      <a:r>
                        <a:rPr lang="en-US" sz="1400" dirty="0" smtClean="0"/>
                        <a:t>Response, %</a:t>
                      </a:r>
                      <a:endParaRPr lang="en-US" sz="1400" dirty="0"/>
                    </a:p>
                  </a:txBody>
                  <a:tcPr marT="45729" marB="45729">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lnSpc>
                          <a:spcPct val="100000"/>
                        </a:lnSpc>
                      </a:pPr>
                      <a:r>
                        <a:rPr lang="en-US" sz="1400" dirty="0" smtClean="0"/>
                        <a:t>MDV3100</a:t>
                      </a:r>
                    </a:p>
                    <a:p>
                      <a:pPr algn="ctr">
                        <a:lnSpc>
                          <a:spcPct val="100000"/>
                        </a:lnSpc>
                      </a:pPr>
                      <a:r>
                        <a:rPr lang="en-US" sz="1400" dirty="0" smtClean="0"/>
                        <a:t>(n = 800)</a:t>
                      </a:r>
                      <a:endParaRPr lang="en-US" sz="1400" dirty="0"/>
                    </a:p>
                  </a:txBody>
                  <a:tcPr marT="45729" marB="45729">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lnSpc>
                          <a:spcPct val="100000"/>
                        </a:lnSpc>
                      </a:pPr>
                      <a:r>
                        <a:rPr lang="en-US" sz="1400" dirty="0" smtClean="0"/>
                        <a:t>Placebo</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(n = 399)</a:t>
                      </a:r>
                    </a:p>
                  </a:txBody>
                  <a:tcPr marT="45729" marB="45729">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i="1" dirty="0" smtClean="0"/>
                        <a:t>P</a:t>
                      </a:r>
                      <a:r>
                        <a:rPr lang="en-US" sz="1400" i="0" dirty="0" smtClean="0"/>
                        <a:t> Value</a:t>
                      </a:r>
                      <a:r>
                        <a:rPr lang="en-US" sz="1400" dirty="0" smtClean="0"/>
                        <a:t> </a:t>
                      </a:r>
                    </a:p>
                  </a:txBody>
                  <a:tcPr marT="45729" marB="45729">
                    <a:lnL w="12700" cmpd="sng">
                      <a:noFill/>
                    </a:lnL>
                    <a:lnR w="12700" cmpd="sng">
                      <a:noFill/>
                    </a:lnR>
                    <a:lnT w="12700" cmpd="sng">
                      <a:noFill/>
                    </a:lnT>
                    <a:lnB w="38100" cmpd="sng">
                      <a:noFill/>
                    </a:lnB>
                    <a:lnTlToBr w="12700" cmpd="sng">
                      <a:noFill/>
                      <a:prstDash val="solid"/>
                    </a:lnTlToBr>
                    <a:lnBlToTr w="12700" cmpd="sng">
                      <a:noFill/>
                      <a:prstDash val="solid"/>
                    </a:lnBlToTr>
                  </a:tcPr>
                </a:tc>
              </a:tr>
              <a:tr h="304859">
                <a:tc>
                  <a:txBody>
                    <a:bodyPr/>
                    <a:lstStyle/>
                    <a:p>
                      <a:pPr>
                        <a:lnSpc>
                          <a:spcPct val="100000"/>
                        </a:lnSpc>
                      </a:pPr>
                      <a:r>
                        <a:rPr lang="en-US" sz="1400" dirty="0" smtClean="0">
                          <a:solidFill>
                            <a:schemeClr val="bg2">
                              <a:lumMod val="10000"/>
                            </a:schemeClr>
                          </a:solidFill>
                        </a:rPr>
                        <a:t>PSA decline</a:t>
                      </a:r>
                      <a:endParaRPr lang="en-US" sz="1400" dirty="0">
                        <a:solidFill>
                          <a:schemeClr val="bg2">
                            <a:lumMod val="10000"/>
                          </a:schemeClr>
                        </a:solidFill>
                      </a:endParaRPr>
                    </a:p>
                  </a:txBody>
                  <a:tcPr marT="45729" marB="45729">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nSpc>
                          <a:spcPct val="100000"/>
                        </a:lnSpc>
                      </a:pPr>
                      <a:endParaRPr lang="en-US" sz="1400" dirty="0"/>
                    </a:p>
                  </a:txBody>
                  <a:tcPr marT="45729" marB="45729">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nSpc>
                          <a:spcPct val="100000"/>
                        </a:lnSpc>
                      </a:pPr>
                      <a:endParaRPr lang="en-US" sz="1400" dirty="0"/>
                    </a:p>
                  </a:txBody>
                  <a:tcPr marT="45729" marB="45729">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nSpc>
                          <a:spcPct val="100000"/>
                        </a:lnSpc>
                      </a:pPr>
                      <a:endParaRPr lang="en-US" sz="1400" dirty="0"/>
                    </a:p>
                  </a:txBody>
                  <a:tcPr marT="45729" marB="45729">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r>
              <a:tr h="304859">
                <a:tc>
                  <a:txBody>
                    <a:bodyPr/>
                    <a:lstStyle/>
                    <a:p>
                      <a:pPr>
                        <a:lnSpc>
                          <a:spcPct val="100000"/>
                        </a:lnSpc>
                        <a:buFont typeface="Wingdings" pitchFamily="2" charset="2"/>
                        <a:buChar char="§"/>
                      </a:pPr>
                      <a:r>
                        <a:rPr lang="en-US" sz="1400" dirty="0" smtClean="0">
                          <a:solidFill>
                            <a:schemeClr val="bg2">
                              <a:lumMod val="10000"/>
                            </a:schemeClr>
                          </a:solidFill>
                        </a:rPr>
                        <a:t> ≥ 50% from baseline</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dirty="0" smtClean="0">
                          <a:solidFill>
                            <a:schemeClr val="bg2">
                              <a:lumMod val="10000"/>
                            </a:schemeClr>
                          </a:solidFill>
                        </a:rPr>
                        <a:t>54.0</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dirty="0" smtClean="0">
                          <a:solidFill>
                            <a:schemeClr val="bg2">
                              <a:lumMod val="10000"/>
                            </a:schemeClr>
                          </a:solidFill>
                        </a:rPr>
                        <a:t>1.5</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dirty="0" smtClean="0">
                          <a:solidFill>
                            <a:schemeClr val="bg2">
                              <a:lumMod val="10000"/>
                            </a:schemeClr>
                          </a:solidFill>
                        </a:rPr>
                        <a:t>&lt; .0001</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859">
                <a:tc>
                  <a:txBody>
                    <a:bodyPr/>
                    <a:lstStyle/>
                    <a:p>
                      <a:pPr>
                        <a:lnSpc>
                          <a:spcPct val="100000"/>
                        </a:lnSpc>
                        <a:buFont typeface="Wingdings" pitchFamily="2" charset="2"/>
                        <a:buChar char="§"/>
                      </a:pPr>
                      <a:r>
                        <a:rPr lang="en-US" sz="1400" dirty="0" smtClean="0">
                          <a:solidFill>
                            <a:schemeClr val="bg2">
                              <a:lumMod val="10000"/>
                            </a:schemeClr>
                          </a:solidFill>
                        </a:rPr>
                        <a:t> ≥ 90% from baseline</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dirty="0" smtClean="0">
                          <a:solidFill>
                            <a:schemeClr val="bg2">
                              <a:lumMod val="10000"/>
                            </a:schemeClr>
                          </a:solidFill>
                        </a:rPr>
                        <a:t>24.8</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dirty="0" smtClean="0">
                          <a:solidFill>
                            <a:schemeClr val="bg2">
                              <a:lumMod val="10000"/>
                            </a:schemeClr>
                          </a:solidFill>
                        </a:rPr>
                        <a:t>0.9</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&lt; .0001</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859">
                <a:tc>
                  <a:txBody>
                    <a:bodyPr/>
                    <a:lstStyle/>
                    <a:p>
                      <a:pPr>
                        <a:lnSpc>
                          <a:spcPct val="100000"/>
                        </a:lnSpc>
                      </a:pPr>
                      <a:r>
                        <a:rPr lang="en-US" sz="1400" dirty="0" smtClean="0">
                          <a:solidFill>
                            <a:schemeClr val="bg2">
                              <a:lumMod val="10000"/>
                            </a:schemeClr>
                          </a:solidFill>
                        </a:rPr>
                        <a:t>STOR by CT/MRI</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pPr>
                      <a:r>
                        <a:rPr lang="en-US" sz="1400" dirty="0" smtClean="0">
                          <a:solidFill>
                            <a:schemeClr val="bg2">
                              <a:lumMod val="10000"/>
                            </a:schemeClr>
                          </a:solidFill>
                        </a:rPr>
                        <a:t>28.9</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pPr>
                      <a:r>
                        <a:rPr lang="en-US" sz="1400" dirty="0" smtClean="0">
                          <a:solidFill>
                            <a:schemeClr val="bg2">
                              <a:lumMod val="10000"/>
                            </a:schemeClr>
                          </a:solidFill>
                        </a:rPr>
                        <a:t>3.8</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&lt; .0001</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518260">
                <a:tc>
                  <a:txBody>
                    <a:bodyPr/>
                    <a:lstStyle/>
                    <a:p>
                      <a:pPr>
                        <a:lnSpc>
                          <a:spcPct val="100000"/>
                        </a:lnSpc>
                      </a:pPr>
                      <a:r>
                        <a:rPr lang="en-US" sz="1400" b="1" dirty="0" smtClean="0">
                          <a:solidFill>
                            <a:schemeClr val="tx1"/>
                          </a:solidFill>
                        </a:rPr>
                        <a:t>Progression, Mos</a:t>
                      </a:r>
                      <a:endParaRPr lang="en-US" sz="1400" b="1" dirty="0">
                        <a:solidFill>
                          <a:schemeClr val="tx1"/>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lnSpc>
                          <a:spcPct val="100000"/>
                        </a:lnSpc>
                      </a:pPr>
                      <a:r>
                        <a:rPr lang="en-US" sz="1400" b="1" dirty="0" smtClean="0">
                          <a:solidFill>
                            <a:schemeClr val="tx1"/>
                          </a:solidFill>
                        </a:rPr>
                        <a:t>MDV3100</a:t>
                      </a:r>
                    </a:p>
                    <a:p>
                      <a:pPr algn="ctr">
                        <a:lnSpc>
                          <a:spcPct val="100000"/>
                        </a:lnSpc>
                      </a:pPr>
                      <a:r>
                        <a:rPr lang="en-US" sz="1400" b="1" dirty="0" smtClean="0">
                          <a:solidFill>
                            <a:schemeClr val="tx1"/>
                          </a:solidFill>
                        </a:rPr>
                        <a:t>(n = 800)</a:t>
                      </a:r>
                      <a:endParaRPr lang="en-US" sz="1400" b="1" dirty="0">
                        <a:solidFill>
                          <a:schemeClr val="tx1"/>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lnSpc>
                          <a:spcPct val="100000"/>
                        </a:lnSpc>
                      </a:pPr>
                      <a:r>
                        <a:rPr lang="en-US" sz="1400" b="1" dirty="0" smtClean="0">
                          <a:solidFill>
                            <a:schemeClr val="tx1"/>
                          </a:solidFill>
                        </a:rPr>
                        <a:t>Placebo</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rPr>
                        <a:t>(n = 399)</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rPr>
                        <a:t>HR</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rPr>
                        <a:t>(95%</a:t>
                      </a:r>
                      <a:r>
                        <a:rPr lang="en-US" sz="1400" b="1" baseline="0" dirty="0" smtClean="0">
                          <a:solidFill>
                            <a:schemeClr val="tx1"/>
                          </a:solidFill>
                        </a:rPr>
                        <a:t> CI; </a:t>
                      </a:r>
                      <a:r>
                        <a:rPr lang="en-US" sz="1400" b="1" i="1" baseline="0" dirty="0" smtClean="0">
                          <a:solidFill>
                            <a:schemeClr val="tx1"/>
                          </a:solidFill>
                        </a:rPr>
                        <a:t>P</a:t>
                      </a:r>
                      <a:r>
                        <a:rPr lang="en-US" sz="1400" b="1" baseline="0" dirty="0" smtClean="0">
                          <a:solidFill>
                            <a:schemeClr val="tx1"/>
                          </a:solidFill>
                        </a:rPr>
                        <a:t> Value)</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solidFill>
                  </a:tcPr>
                </a:tc>
              </a:tr>
              <a:tr h="518260">
                <a:tc>
                  <a:txBody>
                    <a:bodyPr/>
                    <a:lstStyle/>
                    <a:p>
                      <a:pPr>
                        <a:lnSpc>
                          <a:spcPct val="100000"/>
                        </a:lnSpc>
                      </a:pPr>
                      <a:r>
                        <a:rPr lang="en-US" sz="1400" dirty="0" smtClean="0">
                          <a:solidFill>
                            <a:schemeClr val="bg2">
                              <a:lumMod val="10000"/>
                            </a:schemeClr>
                          </a:solidFill>
                        </a:rPr>
                        <a:t>Median time to PSA progression</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dirty="0" smtClean="0">
                          <a:solidFill>
                            <a:schemeClr val="bg2">
                              <a:lumMod val="10000"/>
                            </a:schemeClr>
                          </a:solidFill>
                        </a:rPr>
                        <a:t>8.3</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dirty="0" smtClean="0">
                          <a:solidFill>
                            <a:schemeClr val="bg2">
                              <a:lumMod val="10000"/>
                            </a:schemeClr>
                          </a:solidFill>
                        </a:rPr>
                        <a:t>3.0</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solidFill>
                            <a:schemeClr val="bg2">
                              <a:lumMod val="10000"/>
                            </a:schemeClr>
                          </a:solidFill>
                        </a:rPr>
                        <a:t>0</a:t>
                      </a:r>
                      <a:r>
                        <a:rPr lang="en-US" sz="1400" dirty="0" smtClean="0">
                          <a:solidFill>
                            <a:schemeClr val="bg2">
                              <a:lumMod val="10000"/>
                            </a:schemeClr>
                          </a:solidFill>
                        </a:rPr>
                        <a:t>.0248</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(0.204-0.303;</a:t>
                      </a:r>
                      <a:r>
                        <a:rPr lang="en-US" sz="1400" baseline="0" dirty="0" smtClean="0">
                          <a:solidFill>
                            <a:schemeClr val="bg2">
                              <a:lumMod val="10000"/>
                            </a:schemeClr>
                          </a:solidFill>
                        </a:rPr>
                        <a:t> </a:t>
                      </a:r>
                      <a:r>
                        <a:rPr lang="en-US" sz="1400" dirty="0" smtClean="0">
                          <a:solidFill>
                            <a:schemeClr val="bg2">
                              <a:lumMod val="10000"/>
                            </a:schemeClr>
                          </a:solidFill>
                        </a:rPr>
                        <a:t>&lt; .0001)</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518260">
                <a:tc>
                  <a:txBody>
                    <a:bodyPr/>
                    <a:lstStyle/>
                    <a:p>
                      <a:pPr>
                        <a:lnSpc>
                          <a:spcPct val="100000"/>
                        </a:lnSpc>
                      </a:pPr>
                      <a:r>
                        <a:rPr lang="en-US" sz="1400" dirty="0" smtClean="0">
                          <a:solidFill>
                            <a:schemeClr val="bg2">
                              <a:lumMod val="10000"/>
                            </a:schemeClr>
                          </a:solidFill>
                        </a:rPr>
                        <a:t>Median</a:t>
                      </a:r>
                      <a:r>
                        <a:rPr lang="en-US" sz="1400" baseline="0" dirty="0" smtClean="0">
                          <a:solidFill>
                            <a:schemeClr val="bg2">
                              <a:lumMod val="10000"/>
                            </a:schemeClr>
                          </a:solidFill>
                        </a:rPr>
                        <a:t> radiographic PFS</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pPr>
                      <a:r>
                        <a:rPr lang="en-US" sz="1400" dirty="0" smtClean="0">
                          <a:solidFill>
                            <a:schemeClr val="bg2">
                              <a:lumMod val="10000"/>
                            </a:schemeClr>
                          </a:solidFill>
                        </a:rPr>
                        <a:t>8.3</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pPr>
                      <a:r>
                        <a:rPr lang="en-US" sz="1400" dirty="0" smtClean="0">
                          <a:solidFill>
                            <a:schemeClr val="bg2">
                              <a:lumMod val="10000"/>
                            </a:schemeClr>
                          </a:solidFill>
                        </a:rPr>
                        <a:t>2.9</a:t>
                      </a:r>
                      <a:endParaRPr lang="en-US" sz="1400" dirty="0">
                        <a:solidFill>
                          <a:schemeClr val="bg2">
                            <a:lumMod val="10000"/>
                          </a:schemeClr>
                        </a:solidFill>
                      </a:endParaRP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0.404</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(0.350-0.466; &lt; .0001)</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13349" name="Title 5"/>
          <p:cNvSpPr>
            <a:spLocks noGrp="1"/>
          </p:cNvSpPr>
          <p:nvPr>
            <p:ph type="title"/>
          </p:nvPr>
        </p:nvSpPr>
        <p:spPr/>
        <p:txBody>
          <a:bodyPr/>
          <a:lstStyle/>
          <a:p>
            <a:r>
              <a:rPr lang="en-US" smtClean="0"/>
              <a:t>AFFIRM Trial of MDV3100 in Post-Docetaxel CRPC: Secondary Outcomes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Scher HI, et al. ASCO GU 2012. Abstract LBA1.</a:t>
            </a:r>
          </a:p>
        </p:txBody>
      </p:sp>
      <p:graphicFrame>
        <p:nvGraphicFramePr>
          <p:cNvPr id="3" name="Table 2"/>
          <p:cNvGraphicFramePr>
            <a:graphicFrameLocks noGrp="1"/>
          </p:cNvGraphicFramePr>
          <p:nvPr/>
        </p:nvGraphicFramePr>
        <p:xfrm>
          <a:off x="382588" y="2882900"/>
          <a:ext cx="8472486" cy="2956380"/>
        </p:xfrm>
        <a:graphic>
          <a:graphicData uri="http://schemas.openxmlformats.org/drawingml/2006/table">
            <a:tbl>
              <a:tblPr firstRow="1" bandRow="1">
                <a:tableStyleId>{93296810-A885-4BE3-A3E7-6D5BEEA58F35}</a:tableStyleId>
              </a:tblPr>
              <a:tblGrid>
                <a:gridCol w="3150160"/>
                <a:gridCol w="1379482"/>
                <a:gridCol w="1379481"/>
                <a:gridCol w="1276534"/>
                <a:gridCol w="1286829"/>
              </a:tblGrid>
              <a:tr h="304735">
                <a:tc>
                  <a:txBody>
                    <a:bodyPr/>
                    <a:lstStyle/>
                    <a:p>
                      <a:pPr marL="0" marR="0" lvl="0" indent="0" algn="l" defTabSz="914400" rtl="0" eaLnBrk="1" fontAlgn="base" latinLnBrk="0" hangingPunct="1">
                        <a:lnSpc>
                          <a:spcPct val="100000"/>
                        </a:lnSpc>
                        <a:spcBef>
                          <a:spcPct val="0"/>
                        </a:spcBef>
                        <a:spcAft>
                          <a:spcPct val="0"/>
                        </a:spcAft>
                        <a:buClr>
                          <a:schemeClr val="folHlink"/>
                        </a:buClr>
                        <a:buSzTx/>
                        <a:buFont typeface="Wingdings" pitchFamily="2" charset="2"/>
                        <a:buNone/>
                        <a:tabLst/>
                      </a:pPr>
                      <a:r>
                        <a:rPr kumimoji="0" lang="en-US" sz="1400" b="1" i="0" u="none" strike="noStrike" cap="none" normalizeH="0" baseline="0" dirty="0" smtClean="0">
                          <a:ln>
                            <a:noFill/>
                          </a:ln>
                          <a:solidFill>
                            <a:schemeClr val="tx1"/>
                          </a:solidFill>
                          <a:effectLst/>
                          <a:latin typeface="Arial" pitchFamily="34" charset="0"/>
                        </a:rPr>
                        <a:t>Treatment-Related AEs, %</a:t>
                      </a:r>
                    </a:p>
                  </a:txBody>
                  <a:tcPr marT="45710" marB="45710">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400" dirty="0" smtClean="0"/>
                        <a:t>All Grades</a:t>
                      </a:r>
                      <a:endParaRPr lang="en-US" sz="1400" dirty="0"/>
                    </a:p>
                  </a:txBody>
                  <a:tcPr marT="45710" marB="45710">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400" dirty="0" smtClean="0"/>
                        <a:t>Grade ≥ 3 Events</a:t>
                      </a:r>
                      <a:endParaRPr lang="en-US" sz="1400" dirty="0"/>
                    </a:p>
                  </a:txBody>
                  <a:tcPr marT="45710" marB="45710">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518049">
                <a:tc>
                  <a:txBody>
                    <a:bodyPr/>
                    <a:lstStyle/>
                    <a:p>
                      <a:endParaRPr lang="en-US" sz="1400" dirty="0"/>
                    </a:p>
                  </a:txBody>
                  <a:tcPr marT="45710" marB="4571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dirty="0" smtClean="0">
                          <a:solidFill>
                            <a:schemeClr val="tx1"/>
                          </a:solidFill>
                        </a:rPr>
                        <a:t>MDV3100</a:t>
                      </a:r>
                    </a:p>
                    <a:p>
                      <a:pPr algn="ctr"/>
                      <a:r>
                        <a:rPr lang="en-US" sz="1400" b="1" dirty="0" smtClean="0">
                          <a:solidFill>
                            <a:schemeClr val="tx1"/>
                          </a:solidFill>
                        </a:rPr>
                        <a:t>(n = 800)</a:t>
                      </a:r>
                      <a:endParaRPr lang="en-US" sz="1400" b="1" dirty="0">
                        <a:solidFill>
                          <a:schemeClr val="tx1"/>
                        </a:solidFill>
                      </a:endParaRPr>
                    </a:p>
                  </a:txBody>
                  <a:tcPr marT="45710" marB="4571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dirty="0" smtClean="0">
                          <a:solidFill>
                            <a:schemeClr val="tx1"/>
                          </a:solidFill>
                        </a:rPr>
                        <a:t>Placebo</a:t>
                      </a:r>
                    </a:p>
                    <a:p>
                      <a:pPr algn="ctr"/>
                      <a:r>
                        <a:rPr lang="en-US" sz="1400" b="1" dirty="0" smtClean="0">
                          <a:solidFill>
                            <a:schemeClr val="tx1"/>
                          </a:solidFill>
                        </a:rPr>
                        <a:t>(n = 399)</a:t>
                      </a:r>
                      <a:endParaRPr lang="en-US" sz="1400" b="1" dirty="0">
                        <a:solidFill>
                          <a:schemeClr val="tx1"/>
                        </a:solidFill>
                      </a:endParaRPr>
                    </a:p>
                  </a:txBody>
                  <a:tcPr marT="45710" marB="4571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dirty="0" smtClean="0">
                          <a:solidFill>
                            <a:schemeClr val="tx1"/>
                          </a:solidFill>
                        </a:rPr>
                        <a:t>MDV3100</a:t>
                      </a:r>
                    </a:p>
                    <a:p>
                      <a:pPr algn="ctr"/>
                      <a:r>
                        <a:rPr lang="en-US" sz="1400" b="1" dirty="0" smtClean="0">
                          <a:solidFill>
                            <a:schemeClr val="tx1"/>
                          </a:solidFill>
                        </a:rPr>
                        <a:t>(n = 800)</a:t>
                      </a:r>
                      <a:endParaRPr lang="en-US" sz="1400" b="1" dirty="0">
                        <a:solidFill>
                          <a:schemeClr val="tx1"/>
                        </a:solidFill>
                      </a:endParaRPr>
                    </a:p>
                  </a:txBody>
                  <a:tcPr marT="45710" marB="4571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dirty="0" smtClean="0">
                          <a:solidFill>
                            <a:schemeClr val="tx1"/>
                          </a:solidFill>
                        </a:rPr>
                        <a:t>Placebo</a:t>
                      </a:r>
                    </a:p>
                    <a:p>
                      <a:pPr algn="ctr"/>
                      <a:r>
                        <a:rPr lang="en-US" sz="1400" b="1" dirty="0" smtClean="0">
                          <a:solidFill>
                            <a:schemeClr val="tx1"/>
                          </a:solidFill>
                        </a:rPr>
                        <a:t>(n = 399)</a:t>
                      </a:r>
                      <a:endParaRPr lang="en-US" sz="1400" b="1" dirty="0">
                        <a:solidFill>
                          <a:schemeClr val="tx1"/>
                        </a:solidFill>
                      </a:endParaRPr>
                    </a:p>
                  </a:txBody>
                  <a:tcPr marT="45710" marB="4571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r>
              <a:tr h="304735">
                <a:tc>
                  <a:txBody>
                    <a:bodyPr/>
                    <a:lstStyle/>
                    <a:p>
                      <a:r>
                        <a:rPr lang="en-US" sz="1400" dirty="0" smtClean="0">
                          <a:solidFill>
                            <a:schemeClr val="bg2">
                              <a:lumMod val="10000"/>
                            </a:schemeClr>
                          </a:solidFill>
                        </a:rPr>
                        <a:t>All AEs</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98.1</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97.7</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45.3</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53.1</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735">
                <a:tc>
                  <a:txBody>
                    <a:bodyPr/>
                    <a:lstStyle/>
                    <a:p>
                      <a:r>
                        <a:rPr lang="en-US" sz="1400" dirty="0" smtClean="0">
                          <a:solidFill>
                            <a:schemeClr val="bg2">
                              <a:lumMod val="10000"/>
                            </a:schemeClr>
                          </a:solidFill>
                        </a:rPr>
                        <a:t>All</a:t>
                      </a:r>
                      <a:r>
                        <a:rPr lang="en-US" sz="1400" baseline="0" dirty="0" smtClean="0">
                          <a:solidFill>
                            <a:schemeClr val="bg2">
                              <a:lumMod val="10000"/>
                            </a:schemeClr>
                          </a:solidFill>
                        </a:rPr>
                        <a:t> serious AEs</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33.5</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38.6</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28.4</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33.6</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04735">
                <a:tc>
                  <a:txBody>
                    <a:bodyPr/>
                    <a:lstStyle/>
                    <a:p>
                      <a:r>
                        <a:rPr lang="en-US" sz="1400" dirty="0" smtClean="0">
                          <a:solidFill>
                            <a:schemeClr val="bg2">
                              <a:lumMod val="10000"/>
                            </a:schemeClr>
                          </a:solidFill>
                        </a:rPr>
                        <a:t>Fatigue</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33.6</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29.1</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6.3</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7.3</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735">
                <a:tc>
                  <a:txBody>
                    <a:bodyPr/>
                    <a:lstStyle/>
                    <a:p>
                      <a:r>
                        <a:rPr lang="en-US" sz="1400" dirty="0" smtClean="0">
                          <a:solidFill>
                            <a:schemeClr val="bg2">
                              <a:lumMod val="10000"/>
                            </a:schemeClr>
                          </a:solidFill>
                        </a:rPr>
                        <a:t>Cardiac disorders</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6.1</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7.5</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0.9</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2.0</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04735">
                <a:tc>
                  <a:txBody>
                    <a:bodyPr/>
                    <a:lstStyle/>
                    <a:p>
                      <a:pPr marL="166688" indent="0">
                        <a:buFont typeface="Wingdings" pitchFamily="2" charset="2"/>
                        <a:buChar char="§"/>
                      </a:pPr>
                      <a:r>
                        <a:rPr lang="en-US" sz="1400" dirty="0" smtClean="0">
                          <a:solidFill>
                            <a:schemeClr val="bg2">
                              <a:lumMod val="10000"/>
                            </a:schemeClr>
                          </a:solidFill>
                        </a:rPr>
                        <a:t>  Myocardial infarction</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0.3</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0.5</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0.3</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0.5</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04735">
                <a:tc>
                  <a:txBody>
                    <a:bodyPr/>
                    <a:lstStyle/>
                    <a:p>
                      <a:r>
                        <a:rPr lang="en-US" sz="1400" dirty="0" smtClean="0">
                          <a:solidFill>
                            <a:schemeClr val="bg2">
                              <a:lumMod val="10000"/>
                            </a:schemeClr>
                          </a:solidFill>
                        </a:rPr>
                        <a:t>LFT abnormalities</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1.0</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1.5</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0.4</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0.8</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735">
                <a:tc>
                  <a:txBody>
                    <a:bodyPr/>
                    <a:lstStyle/>
                    <a:p>
                      <a:r>
                        <a:rPr lang="en-US" sz="1400" dirty="0" smtClean="0">
                          <a:solidFill>
                            <a:schemeClr val="bg2">
                              <a:lumMod val="10000"/>
                            </a:schemeClr>
                          </a:solidFill>
                        </a:rPr>
                        <a:t>Seizure*</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0.6</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0.6</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0" marB="457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6" name="Content Placeholder 5"/>
          <p:cNvSpPr txBox="1">
            <a:spLocks/>
          </p:cNvSpPr>
          <p:nvPr/>
        </p:nvSpPr>
        <p:spPr>
          <a:xfrm>
            <a:off x="384175" y="1828800"/>
            <a:ext cx="8561388" cy="895350"/>
          </a:xfrm>
          <a:prstGeom prst="rect">
            <a:avLst/>
          </a:prstGeom>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Aft>
                <a:spcPts val="400"/>
              </a:spcAft>
              <a:defRPr/>
            </a:pPr>
            <a:r>
              <a:rPr lang="en-US" sz="1800" dirty="0" smtClean="0"/>
              <a:t>Adverse event rates similar for MDV3100 and placebo, despite longer reporting period for MDV3100 </a:t>
            </a:r>
          </a:p>
          <a:p>
            <a:pPr eaLnBrk="1" hangingPunct="1">
              <a:spcAft>
                <a:spcPts val="400"/>
              </a:spcAft>
              <a:defRPr/>
            </a:pPr>
            <a:r>
              <a:rPr lang="en-US" sz="1800" dirty="0" smtClean="0"/>
              <a:t>No on-treatment patient deaths</a:t>
            </a:r>
          </a:p>
          <a:p>
            <a:pPr eaLnBrk="1" hangingPunct="1">
              <a:spcBef>
                <a:spcPts val="0"/>
              </a:spcBef>
              <a:spcAft>
                <a:spcPts val="600"/>
              </a:spcAft>
              <a:defRPr/>
            </a:pPr>
            <a:endParaRPr lang="en-US" sz="1800" dirty="0" smtClean="0"/>
          </a:p>
          <a:p>
            <a:pPr marL="0" indent="0" eaLnBrk="1" hangingPunct="1">
              <a:spcBef>
                <a:spcPts val="600"/>
              </a:spcBef>
              <a:spcAft>
                <a:spcPts val="600"/>
              </a:spcAft>
              <a:buFont typeface="Wingdings" pitchFamily="2" charset="2"/>
              <a:buNone/>
              <a:defRPr/>
            </a:pPr>
            <a:r>
              <a:rPr lang="en-US" sz="1800" dirty="0" smtClean="0"/>
              <a:t> </a:t>
            </a:r>
          </a:p>
        </p:txBody>
      </p:sp>
      <p:sp>
        <p:nvSpPr>
          <p:cNvPr id="14384" name="TextBox 1"/>
          <p:cNvSpPr txBox="1">
            <a:spLocks noChangeArrowheads="1"/>
          </p:cNvSpPr>
          <p:nvPr/>
        </p:nvSpPr>
        <p:spPr bwMode="auto">
          <a:xfrm>
            <a:off x="373063" y="5843588"/>
            <a:ext cx="8432800" cy="523875"/>
          </a:xfrm>
          <a:prstGeom prst="rect">
            <a:avLst/>
          </a:prstGeom>
          <a:noFill/>
          <a:ln w="9525">
            <a:noFill/>
            <a:miter lim="800000"/>
            <a:headEnd/>
            <a:tailEnd/>
          </a:ln>
        </p:spPr>
        <p:txBody>
          <a:bodyPr>
            <a:spAutoFit/>
          </a:bodyPr>
          <a:lstStyle/>
          <a:p>
            <a:r>
              <a:rPr lang="en-US" sz="1400">
                <a:solidFill>
                  <a:schemeClr val="tx1"/>
                </a:solidFill>
              </a:rPr>
              <a:t>*2 of 5 patients experiencing seizure on MDV3100 were found to have brain metastases; 1 was receiving IV lidocaine for biopsy. </a:t>
            </a:r>
          </a:p>
        </p:txBody>
      </p:sp>
      <p:sp>
        <p:nvSpPr>
          <p:cNvPr id="14385" name="Title 6"/>
          <p:cNvSpPr>
            <a:spLocks noGrp="1"/>
          </p:cNvSpPr>
          <p:nvPr>
            <p:ph type="title"/>
          </p:nvPr>
        </p:nvSpPr>
        <p:spPr/>
        <p:txBody>
          <a:bodyPr/>
          <a:lstStyle/>
          <a:p>
            <a:r>
              <a:rPr lang="en-US" smtClean="0"/>
              <a:t>AFFIRM Trial of MDV3100 in Post-Docetaxel CRPC: Toxicity</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1"/>
          <p:cNvSpPr txBox="1">
            <a:spLocks noChangeArrowheads="1"/>
          </p:cNvSpPr>
          <p:nvPr/>
        </p:nvSpPr>
        <p:spPr bwMode="auto">
          <a:xfrm>
            <a:off x="284163" y="6354763"/>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Smith MR, et al. ASCO GU 2012. Abstract 6. Smith MR, et al. Lancet</a:t>
            </a:r>
            <a:r>
              <a:rPr lang="en-US" sz="1400" i="1">
                <a:solidFill>
                  <a:schemeClr val="bg2"/>
                </a:solidFill>
              </a:rPr>
              <a:t>. </a:t>
            </a:r>
            <a:r>
              <a:rPr lang="en-US" sz="1400">
                <a:solidFill>
                  <a:schemeClr val="bg2"/>
                </a:solidFill>
              </a:rPr>
              <a:t>2012;379:39-46.</a:t>
            </a:r>
          </a:p>
        </p:txBody>
      </p:sp>
      <p:sp>
        <p:nvSpPr>
          <p:cNvPr id="15363" name="Rectangle 7"/>
          <p:cNvSpPr>
            <a:spLocks noChangeArrowheads="1"/>
          </p:cNvSpPr>
          <p:nvPr/>
        </p:nvSpPr>
        <p:spPr bwMode="auto">
          <a:xfrm>
            <a:off x="750888" y="2746375"/>
            <a:ext cx="1987550" cy="1600200"/>
          </a:xfrm>
          <a:prstGeom prst="rect">
            <a:avLst/>
          </a:prstGeom>
          <a:noFill/>
          <a:ln w="9525">
            <a:noFill/>
            <a:miter lim="800000"/>
            <a:headEnd/>
            <a:tailEnd/>
          </a:ln>
        </p:spPr>
        <p:txBody>
          <a:bodyPr>
            <a:spAutoFit/>
          </a:bodyPr>
          <a:lstStyle/>
          <a:p>
            <a:pPr algn="ctr" defTabSz="889000"/>
            <a:r>
              <a:rPr lang="en-US" sz="1400">
                <a:solidFill>
                  <a:schemeClr val="tx1"/>
                </a:solidFill>
              </a:rPr>
              <a:t>Patients with M0 CRPC at high risk for bone metastases:</a:t>
            </a:r>
          </a:p>
          <a:p>
            <a:pPr algn="ctr" defTabSz="889000"/>
            <a:r>
              <a:rPr lang="en-US" sz="1400">
                <a:solidFill>
                  <a:schemeClr val="tx1"/>
                </a:solidFill>
              </a:rPr>
              <a:t>PSA ≥ 8.0 ng/mL </a:t>
            </a:r>
          </a:p>
          <a:p>
            <a:pPr algn="ctr" defTabSz="889000"/>
            <a:r>
              <a:rPr lang="en-US" sz="1400">
                <a:solidFill>
                  <a:schemeClr val="tx1"/>
                </a:solidFill>
              </a:rPr>
              <a:t>or PSADT ≤ 10.0 mos</a:t>
            </a:r>
          </a:p>
          <a:p>
            <a:pPr algn="ctr" defTabSz="889000"/>
            <a:endParaRPr lang="en-US" sz="1400">
              <a:solidFill>
                <a:schemeClr val="tx1"/>
              </a:solidFill>
            </a:endParaRPr>
          </a:p>
          <a:p>
            <a:pPr algn="ctr" defTabSz="889000"/>
            <a:r>
              <a:rPr lang="en-US" sz="1400">
                <a:solidFill>
                  <a:schemeClr val="tx1"/>
                </a:solidFill>
              </a:rPr>
              <a:t>(N = 1432)</a:t>
            </a:r>
          </a:p>
        </p:txBody>
      </p:sp>
      <p:sp>
        <p:nvSpPr>
          <p:cNvPr id="15364" name="Content Placeholder 5"/>
          <p:cNvSpPr txBox="1">
            <a:spLocks/>
          </p:cNvSpPr>
          <p:nvPr/>
        </p:nvSpPr>
        <p:spPr bwMode="auto">
          <a:xfrm>
            <a:off x="384175" y="5099050"/>
            <a:ext cx="8561388" cy="1255713"/>
          </a:xfrm>
          <a:prstGeom prst="rect">
            <a:avLst/>
          </a:prstGeom>
          <a:noFill/>
          <a:ln w="9525">
            <a:noFill/>
            <a:miter lim="800000"/>
            <a:headEnd/>
            <a:tailEnd/>
          </a:ln>
        </p:spPr>
        <p:txBody>
          <a:bodyPr/>
          <a:lstStyle/>
          <a:p>
            <a:pPr marL="342900" indent="-342900">
              <a:lnSpc>
                <a:spcPct val="90000"/>
              </a:lnSpc>
              <a:spcBef>
                <a:spcPts val="1000"/>
              </a:spcBef>
              <a:spcAft>
                <a:spcPts val="700"/>
              </a:spcAft>
              <a:buClr>
                <a:srgbClr val="8B3D9A"/>
              </a:buClr>
              <a:buFont typeface="Wingdings" pitchFamily="2" charset="2"/>
              <a:buChar char="§"/>
            </a:pPr>
            <a:r>
              <a:rPr lang="en-US" sz="1800">
                <a:solidFill>
                  <a:srgbClr val="FEFDDE"/>
                </a:solidFill>
              </a:rPr>
              <a:t>Primary endpoint: bone metastasis-free survival</a:t>
            </a:r>
          </a:p>
          <a:p>
            <a:pPr marL="342900" indent="-342900">
              <a:lnSpc>
                <a:spcPct val="90000"/>
              </a:lnSpc>
              <a:spcBef>
                <a:spcPts val="1000"/>
              </a:spcBef>
              <a:spcAft>
                <a:spcPts val="700"/>
              </a:spcAft>
              <a:buClr>
                <a:srgbClr val="8B3D9A"/>
              </a:buClr>
              <a:buFont typeface="Wingdings" pitchFamily="2" charset="2"/>
              <a:buChar char="§"/>
            </a:pPr>
            <a:r>
              <a:rPr lang="en-US" sz="1800">
                <a:solidFill>
                  <a:srgbClr val="FEFDDE"/>
                </a:solidFill>
              </a:rPr>
              <a:t>Secondary endpoints: time to first bone metastasis (either symptomatic or asymptomatic), OS</a:t>
            </a:r>
          </a:p>
        </p:txBody>
      </p:sp>
      <p:sp>
        <p:nvSpPr>
          <p:cNvPr id="15365" name="Rectangle 26"/>
          <p:cNvSpPr>
            <a:spLocks noChangeArrowheads="1"/>
          </p:cNvSpPr>
          <p:nvPr/>
        </p:nvSpPr>
        <p:spPr bwMode="auto">
          <a:xfrm>
            <a:off x="1806575" y="1992313"/>
            <a:ext cx="3629025" cy="307975"/>
          </a:xfrm>
          <a:prstGeom prst="rect">
            <a:avLst/>
          </a:prstGeom>
          <a:noFill/>
          <a:ln w="9525">
            <a:noFill/>
            <a:miter lim="800000"/>
            <a:headEnd/>
            <a:tailEnd/>
          </a:ln>
        </p:spPr>
        <p:txBody>
          <a:bodyPr>
            <a:spAutoFit/>
          </a:bodyPr>
          <a:lstStyle/>
          <a:p>
            <a:pPr defTabSz="889000"/>
            <a:r>
              <a:rPr lang="en-US" sz="1400" i="1">
                <a:solidFill>
                  <a:schemeClr val="tx1"/>
                </a:solidFill>
              </a:rPr>
              <a:t>Double-blind randomization</a:t>
            </a:r>
          </a:p>
        </p:txBody>
      </p:sp>
      <p:sp>
        <p:nvSpPr>
          <p:cNvPr id="15366" name="Line 52"/>
          <p:cNvSpPr>
            <a:spLocks noChangeShapeType="1"/>
          </p:cNvSpPr>
          <p:nvPr/>
        </p:nvSpPr>
        <p:spPr bwMode="auto">
          <a:xfrm rot="5400000" flipV="1">
            <a:off x="2693988" y="2430463"/>
            <a:ext cx="342900" cy="0"/>
          </a:xfrm>
          <a:prstGeom prst="line">
            <a:avLst/>
          </a:prstGeom>
          <a:noFill/>
          <a:ln w="28575">
            <a:solidFill>
              <a:schemeClr val="tx1"/>
            </a:solidFill>
            <a:round/>
            <a:headEnd/>
            <a:tailEnd type="triangle" w="med" len="med"/>
          </a:ln>
        </p:spPr>
        <p:txBody>
          <a:bodyPr/>
          <a:lstStyle/>
          <a:p>
            <a:endParaRPr lang="en-US"/>
          </a:p>
        </p:txBody>
      </p:sp>
      <p:sp>
        <p:nvSpPr>
          <p:cNvPr id="15367" name="Line 52"/>
          <p:cNvSpPr>
            <a:spLocks noChangeShapeType="1"/>
          </p:cNvSpPr>
          <p:nvPr/>
        </p:nvSpPr>
        <p:spPr bwMode="auto">
          <a:xfrm rot="5400000" flipH="1" flipV="1">
            <a:off x="2734469" y="3023394"/>
            <a:ext cx="271463" cy="320675"/>
          </a:xfrm>
          <a:prstGeom prst="line">
            <a:avLst/>
          </a:prstGeom>
          <a:noFill/>
          <a:ln w="28575">
            <a:solidFill>
              <a:schemeClr val="tx1"/>
            </a:solidFill>
            <a:round/>
            <a:headEnd/>
            <a:tailEnd type="triangle" w="med" len="med"/>
          </a:ln>
        </p:spPr>
        <p:txBody>
          <a:bodyPr/>
          <a:lstStyle/>
          <a:p>
            <a:endParaRPr lang="en-US"/>
          </a:p>
        </p:txBody>
      </p:sp>
      <p:sp>
        <p:nvSpPr>
          <p:cNvPr id="15368" name="Line 52"/>
          <p:cNvSpPr>
            <a:spLocks noChangeShapeType="1"/>
          </p:cNvSpPr>
          <p:nvPr/>
        </p:nvSpPr>
        <p:spPr bwMode="auto">
          <a:xfrm rot="5400000" flipV="1">
            <a:off x="2808288" y="3827463"/>
            <a:ext cx="242887" cy="388937"/>
          </a:xfrm>
          <a:prstGeom prst="line">
            <a:avLst/>
          </a:prstGeom>
          <a:noFill/>
          <a:ln w="28575">
            <a:solidFill>
              <a:schemeClr val="tx1"/>
            </a:solidFill>
            <a:round/>
            <a:headEnd/>
            <a:tailEnd type="triangle" w="med" len="med"/>
          </a:ln>
        </p:spPr>
        <p:txBody>
          <a:bodyPr/>
          <a:lstStyle/>
          <a:p>
            <a:endParaRPr lang="en-US"/>
          </a:p>
        </p:txBody>
      </p:sp>
      <p:sp>
        <p:nvSpPr>
          <p:cNvPr id="15369" name="TextBox 1"/>
          <p:cNvSpPr txBox="1">
            <a:spLocks noChangeArrowheads="1"/>
          </p:cNvSpPr>
          <p:nvPr/>
        </p:nvSpPr>
        <p:spPr bwMode="auto">
          <a:xfrm>
            <a:off x="3452813" y="3359150"/>
            <a:ext cx="2054225" cy="522288"/>
          </a:xfrm>
          <a:prstGeom prst="rect">
            <a:avLst/>
          </a:prstGeom>
          <a:noFill/>
          <a:ln w="9525">
            <a:noFill/>
            <a:miter lim="800000"/>
            <a:headEnd/>
            <a:tailEnd/>
          </a:ln>
        </p:spPr>
        <p:txBody>
          <a:bodyPr wrap="none">
            <a:spAutoFit/>
          </a:bodyPr>
          <a:lstStyle/>
          <a:p>
            <a:r>
              <a:rPr lang="en-US" sz="1400" i="1">
                <a:solidFill>
                  <a:schemeClr val="tx1"/>
                </a:solidFill>
              </a:rPr>
              <a:t>Calcium and vitamin D </a:t>
            </a:r>
          </a:p>
          <a:p>
            <a:r>
              <a:rPr lang="en-US" sz="1400" i="1">
                <a:solidFill>
                  <a:schemeClr val="tx1"/>
                </a:solidFill>
              </a:rPr>
              <a:t>supplementation</a:t>
            </a:r>
          </a:p>
        </p:txBody>
      </p:sp>
      <p:sp>
        <p:nvSpPr>
          <p:cNvPr id="15370" name="TextBox 2"/>
          <p:cNvSpPr txBox="1">
            <a:spLocks noChangeArrowheads="1"/>
          </p:cNvSpPr>
          <p:nvPr/>
        </p:nvSpPr>
        <p:spPr bwMode="auto">
          <a:xfrm>
            <a:off x="6742113" y="4071938"/>
            <a:ext cx="1239837" cy="400050"/>
          </a:xfrm>
          <a:prstGeom prst="rect">
            <a:avLst/>
          </a:prstGeom>
          <a:noFill/>
          <a:ln w="9525">
            <a:noFill/>
            <a:miter lim="800000"/>
            <a:headEnd/>
            <a:tailEnd/>
          </a:ln>
        </p:spPr>
        <p:txBody>
          <a:bodyPr wrap="none">
            <a:spAutoFit/>
          </a:bodyPr>
          <a:lstStyle/>
          <a:p>
            <a:pPr algn="ctr"/>
            <a:r>
              <a:rPr lang="en-US">
                <a:solidFill>
                  <a:schemeClr val="tx1"/>
                </a:solidFill>
              </a:rPr>
              <a:t>Off investigational </a:t>
            </a:r>
          </a:p>
          <a:p>
            <a:pPr algn="ctr"/>
            <a:r>
              <a:rPr lang="en-US">
                <a:solidFill>
                  <a:schemeClr val="tx1"/>
                </a:solidFill>
              </a:rPr>
              <a:t>product</a:t>
            </a:r>
          </a:p>
        </p:txBody>
      </p:sp>
      <p:sp>
        <p:nvSpPr>
          <p:cNvPr id="18" name="Rectangle 49"/>
          <p:cNvSpPr>
            <a:spLocks noChangeArrowheads="1"/>
          </p:cNvSpPr>
          <p:nvPr/>
        </p:nvSpPr>
        <p:spPr bwMode="auto">
          <a:xfrm>
            <a:off x="3290888" y="2379663"/>
            <a:ext cx="2955925" cy="939800"/>
          </a:xfrm>
          <a:prstGeom prst="rect">
            <a:avLst/>
          </a:prstGeom>
          <a:solidFill>
            <a:schemeClr val="accent2"/>
          </a:solidFill>
          <a:ln>
            <a:noFill/>
          </a:ln>
          <a:extLst/>
        </p:spPr>
        <p:txBody>
          <a:bodyPr wrap="none" anchor="ctr" anchorCtr="1"/>
          <a:lstStyle/>
          <a:p>
            <a:pPr algn="ctr" defTabSz="889000">
              <a:spcAft>
                <a:spcPts val="0"/>
              </a:spcAft>
              <a:defRPr/>
            </a:pPr>
            <a:r>
              <a:rPr lang="en-US" sz="1600" b="1" dirty="0">
                <a:solidFill>
                  <a:schemeClr val="bg2">
                    <a:lumMod val="10000"/>
                  </a:schemeClr>
                </a:solidFill>
                <a:latin typeface="Arial" pitchFamily="34" charset="0"/>
              </a:rPr>
              <a:t>Denosumab </a:t>
            </a:r>
            <a:r>
              <a:rPr lang="en-US" sz="1600" dirty="0">
                <a:solidFill>
                  <a:schemeClr val="bg2">
                    <a:lumMod val="10000"/>
                  </a:schemeClr>
                </a:solidFill>
                <a:latin typeface="Arial" pitchFamily="34" charset="0"/>
              </a:rPr>
              <a:t>120 mg SC q4w</a:t>
            </a:r>
            <a:br>
              <a:rPr lang="en-US" sz="1600" dirty="0">
                <a:solidFill>
                  <a:schemeClr val="bg2">
                    <a:lumMod val="10000"/>
                  </a:schemeClr>
                </a:solidFill>
                <a:latin typeface="Arial" pitchFamily="34" charset="0"/>
              </a:rPr>
            </a:br>
            <a:r>
              <a:rPr lang="en-US" sz="1600" dirty="0">
                <a:solidFill>
                  <a:schemeClr val="bg2">
                    <a:lumMod val="10000"/>
                  </a:schemeClr>
                </a:solidFill>
                <a:latin typeface="Arial" pitchFamily="34" charset="0"/>
              </a:rPr>
              <a:t>(n = 716)</a:t>
            </a:r>
          </a:p>
        </p:txBody>
      </p:sp>
      <p:sp>
        <p:nvSpPr>
          <p:cNvPr id="19" name="Rectangle 49"/>
          <p:cNvSpPr>
            <a:spLocks noChangeArrowheads="1"/>
          </p:cNvSpPr>
          <p:nvPr/>
        </p:nvSpPr>
        <p:spPr bwMode="auto">
          <a:xfrm>
            <a:off x="3290888" y="3925888"/>
            <a:ext cx="2955925" cy="938212"/>
          </a:xfrm>
          <a:prstGeom prst="rect">
            <a:avLst/>
          </a:prstGeom>
          <a:solidFill>
            <a:schemeClr val="accent3"/>
          </a:solidFill>
          <a:ln>
            <a:noFill/>
          </a:ln>
          <a:extLst/>
        </p:spPr>
        <p:txBody>
          <a:bodyPr wrap="none" anchor="ctr" anchorCtr="1"/>
          <a:lstStyle/>
          <a:p>
            <a:pPr algn="ctr" defTabSz="889000">
              <a:spcAft>
                <a:spcPts val="0"/>
              </a:spcAft>
              <a:defRPr/>
            </a:pPr>
            <a:r>
              <a:rPr lang="en-US" sz="1600" b="1" dirty="0">
                <a:solidFill>
                  <a:schemeClr val="bg2">
                    <a:lumMod val="10000"/>
                  </a:schemeClr>
                </a:solidFill>
                <a:latin typeface="Arial" pitchFamily="34" charset="0"/>
              </a:rPr>
              <a:t>Placebo </a:t>
            </a:r>
            <a:r>
              <a:rPr lang="en-US" sz="1600" dirty="0">
                <a:solidFill>
                  <a:schemeClr val="bg2">
                    <a:lumMod val="10000"/>
                  </a:schemeClr>
                </a:solidFill>
                <a:latin typeface="Arial" pitchFamily="34" charset="0"/>
              </a:rPr>
              <a:t>120 mg SC q4w</a:t>
            </a:r>
          </a:p>
          <a:p>
            <a:pPr algn="ctr" defTabSz="889000">
              <a:spcAft>
                <a:spcPts val="0"/>
              </a:spcAft>
              <a:defRPr/>
            </a:pPr>
            <a:r>
              <a:rPr lang="en-US" sz="1600" dirty="0">
                <a:solidFill>
                  <a:schemeClr val="bg2">
                    <a:lumMod val="10000"/>
                  </a:schemeClr>
                </a:solidFill>
                <a:latin typeface="Arial" pitchFamily="34" charset="0"/>
              </a:rPr>
              <a:t>(n = 716)</a:t>
            </a:r>
          </a:p>
        </p:txBody>
      </p:sp>
      <p:sp>
        <p:nvSpPr>
          <p:cNvPr id="21" name="Rectangle 49"/>
          <p:cNvSpPr>
            <a:spLocks noChangeArrowheads="1"/>
          </p:cNvSpPr>
          <p:nvPr/>
        </p:nvSpPr>
        <p:spPr bwMode="auto">
          <a:xfrm>
            <a:off x="6742113" y="3216275"/>
            <a:ext cx="1189037" cy="833438"/>
          </a:xfrm>
          <a:prstGeom prst="rect">
            <a:avLst/>
          </a:prstGeom>
          <a:solidFill>
            <a:schemeClr val="accent1"/>
          </a:solidFill>
          <a:ln>
            <a:noFill/>
          </a:ln>
          <a:extLst/>
        </p:spPr>
        <p:txBody>
          <a:bodyPr wrap="none" anchor="ctr" anchorCtr="1"/>
          <a:lstStyle/>
          <a:p>
            <a:pPr algn="ctr" defTabSz="889000">
              <a:spcAft>
                <a:spcPts val="0"/>
              </a:spcAft>
              <a:defRPr/>
            </a:pPr>
            <a:r>
              <a:rPr lang="en-US" sz="1600" b="1" i="1" dirty="0">
                <a:solidFill>
                  <a:schemeClr val="bg2">
                    <a:lumMod val="10000"/>
                  </a:schemeClr>
                </a:solidFill>
                <a:latin typeface="Arial" pitchFamily="34" charset="0"/>
              </a:rPr>
              <a:t>Survival </a:t>
            </a:r>
          </a:p>
          <a:p>
            <a:pPr algn="ctr" defTabSz="889000">
              <a:spcAft>
                <a:spcPts val="0"/>
              </a:spcAft>
              <a:defRPr/>
            </a:pPr>
            <a:r>
              <a:rPr lang="en-US" sz="1600" b="1" i="1" dirty="0">
                <a:solidFill>
                  <a:schemeClr val="bg2">
                    <a:lumMod val="10000"/>
                  </a:schemeClr>
                </a:solidFill>
                <a:latin typeface="Arial" pitchFamily="34" charset="0"/>
              </a:rPr>
              <a:t>Follow-up</a:t>
            </a:r>
          </a:p>
        </p:txBody>
      </p:sp>
      <p:sp>
        <p:nvSpPr>
          <p:cNvPr id="15374" name="Line 52"/>
          <p:cNvSpPr>
            <a:spLocks noChangeShapeType="1"/>
          </p:cNvSpPr>
          <p:nvPr/>
        </p:nvSpPr>
        <p:spPr bwMode="auto">
          <a:xfrm rot="5400000">
            <a:off x="6145213" y="2247900"/>
            <a:ext cx="203200" cy="0"/>
          </a:xfrm>
          <a:prstGeom prst="line">
            <a:avLst/>
          </a:prstGeom>
          <a:noFill/>
          <a:ln w="28575">
            <a:solidFill>
              <a:schemeClr val="tx1"/>
            </a:solidFill>
            <a:round/>
            <a:headEnd/>
            <a:tailEnd type="triangle" w="med" len="med"/>
          </a:ln>
        </p:spPr>
        <p:txBody>
          <a:bodyPr/>
          <a:lstStyle/>
          <a:p>
            <a:endParaRPr lang="en-US"/>
          </a:p>
        </p:txBody>
      </p:sp>
      <p:sp>
        <p:nvSpPr>
          <p:cNvPr id="15375" name="TextBox 4"/>
          <p:cNvSpPr txBox="1">
            <a:spLocks noChangeArrowheads="1"/>
          </p:cNvSpPr>
          <p:nvPr/>
        </p:nvSpPr>
        <p:spPr bwMode="auto">
          <a:xfrm>
            <a:off x="5146675" y="1868488"/>
            <a:ext cx="2214563" cy="307975"/>
          </a:xfrm>
          <a:prstGeom prst="rect">
            <a:avLst/>
          </a:prstGeom>
          <a:noFill/>
          <a:ln w="9525">
            <a:noFill/>
            <a:miter lim="800000"/>
            <a:headEnd/>
            <a:tailEnd/>
          </a:ln>
        </p:spPr>
        <p:txBody>
          <a:bodyPr wrap="none">
            <a:spAutoFit/>
          </a:bodyPr>
          <a:lstStyle/>
          <a:p>
            <a:r>
              <a:rPr lang="en-US" sz="1400">
                <a:solidFill>
                  <a:schemeClr val="tx1"/>
                </a:solidFill>
              </a:rPr>
              <a:t>Bone metastasis or death</a:t>
            </a:r>
          </a:p>
        </p:txBody>
      </p:sp>
      <p:cxnSp>
        <p:nvCxnSpPr>
          <p:cNvPr id="15376" name="Straight Arrow Connector 19"/>
          <p:cNvCxnSpPr>
            <a:cxnSpLocks noChangeShapeType="1"/>
          </p:cNvCxnSpPr>
          <p:nvPr/>
        </p:nvCxnSpPr>
        <p:spPr bwMode="auto">
          <a:xfrm>
            <a:off x="6081713" y="3630613"/>
            <a:ext cx="533400" cy="0"/>
          </a:xfrm>
          <a:prstGeom prst="straightConnector1">
            <a:avLst/>
          </a:prstGeom>
          <a:noFill/>
          <a:ln w="28575" algn="ctr">
            <a:solidFill>
              <a:schemeClr val="tx1"/>
            </a:solidFill>
            <a:round/>
            <a:headEnd/>
            <a:tailEnd type="triangle" w="med" len="med"/>
          </a:ln>
        </p:spPr>
      </p:cxnSp>
      <p:sp>
        <p:nvSpPr>
          <p:cNvPr id="15377" name="Title 22"/>
          <p:cNvSpPr>
            <a:spLocks noGrp="1"/>
          </p:cNvSpPr>
          <p:nvPr>
            <p:ph type="title"/>
          </p:nvPr>
        </p:nvSpPr>
        <p:spPr/>
        <p:txBody>
          <a:bodyPr/>
          <a:lstStyle/>
          <a:p>
            <a:r>
              <a:rPr lang="en-US" smtClean="0"/>
              <a:t>Phase III Study: BMFS With Denosumab in M0 CRPC With Aggressive PSA Kinetics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11"/>
          <p:cNvSpPr txBox="1">
            <a:spLocks noChangeArrowheads="1"/>
          </p:cNvSpPr>
          <p:nvPr/>
        </p:nvSpPr>
        <p:spPr bwMode="auto">
          <a:xfrm>
            <a:off x="284163" y="635793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Smith MR, et al. ASCO GU 2012. Abstract 6.</a:t>
            </a:r>
          </a:p>
        </p:txBody>
      </p:sp>
      <p:sp>
        <p:nvSpPr>
          <p:cNvPr id="16387" name="Content Placeholder 1"/>
          <p:cNvSpPr txBox="1">
            <a:spLocks/>
          </p:cNvSpPr>
          <p:nvPr/>
        </p:nvSpPr>
        <p:spPr bwMode="auto">
          <a:xfrm>
            <a:off x="384175" y="1828800"/>
            <a:ext cx="8445500" cy="2562225"/>
          </a:xfrm>
          <a:prstGeom prst="rect">
            <a:avLst/>
          </a:prstGeom>
          <a:noFill/>
          <a:ln w="9525">
            <a:noFill/>
            <a:miter lim="800000"/>
            <a:headEnd/>
            <a:tailEnd/>
          </a:ln>
        </p:spPr>
        <p:txBody>
          <a:bodyPr/>
          <a:lstStyle/>
          <a:p>
            <a:pPr marL="342900" indent="-342900" eaLnBrk="0" hangingPunct="0">
              <a:lnSpc>
                <a:spcPct val="90000"/>
              </a:lnSpc>
              <a:spcBef>
                <a:spcPts val="1000"/>
              </a:spcBef>
              <a:spcAft>
                <a:spcPts val="700"/>
              </a:spcAft>
              <a:buClr>
                <a:srgbClr val="8B3D9A"/>
              </a:buClr>
              <a:buFont typeface="Wingdings" pitchFamily="2" charset="2"/>
              <a:buChar char="§"/>
            </a:pPr>
            <a:r>
              <a:rPr lang="en-US" sz="1800">
                <a:solidFill>
                  <a:srgbClr val="FEFDDE"/>
                </a:solidFill>
              </a:rPr>
              <a:t>Median BMFS prolonged with denosumab</a:t>
            </a:r>
          </a:p>
          <a:p>
            <a:pPr marL="742950" lvl="1" indent="-285750" eaLnBrk="0" hangingPunct="0">
              <a:lnSpc>
                <a:spcPct val="90000"/>
              </a:lnSpc>
              <a:spcBef>
                <a:spcPts val="1000"/>
              </a:spcBef>
              <a:spcAft>
                <a:spcPts val="700"/>
              </a:spcAft>
              <a:buClr>
                <a:srgbClr val="8B3D9A"/>
              </a:buClr>
              <a:buFont typeface="Arial" charset="0"/>
              <a:buChar char="–"/>
            </a:pPr>
            <a:r>
              <a:rPr lang="en-US" sz="1600">
                <a:solidFill>
                  <a:srgbClr val="FEFDDE"/>
                </a:solidFill>
              </a:rPr>
              <a:t>Denosumab: 29.5 mos</a:t>
            </a:r>
          </a:p>
          <a:p>
            <a:pPr marL="742950" lvl="1" indent="-285750" eaLnBrk="0" hangingPunct="0">
              <a:lnSpc>
                <a:spcPct val="90000"/>
              </a:lnSpc>
              <a:spcBef>
                <a:spcPts val="1000"/>
              </a:spcBef>
              <a:spcAft>
                <a:spcPts val="700"/>
              </a:spcAft>
              <a:buClr>
                <a:srgbClr val="8B3D9A"/>
              </a:buClr>
              <a:buFont typeface="Arial" charset="0"/>
              <a:buChar char="–"/>
            </a:pPr>
            <a:r>
              <a:rPr lang="en-US" sz="1600">
                <a:solidFill>
                  <a:srgbClr val="FEFDDE"/>
                </a:solidFill>
              </a:rPr>
              <a:t>Placebo: 25.2 mos</a:t>
            </a:r>
          </a:p>
          <a:p>
            <a:pPr marL="742950" lvl="1" indent="-285750" eaLnBrk="0" hangingPunct="0">
              <a:lnSpc>
                <a:spcPct val="90000"/>
              </a:lnSpc>
              <a:spcBef>
                <a:spcPts val="1000"/>
              </a:spcBef>
              <a:spcAft>
                <a:spcPts val="700"/>
              </a:spcAft>
              <a:buClr>
                <a:srgbClr val="8B3D9A"/>
              </a:buClr>
              <a:buFont typeface="Arial" charset="0"/>
              <a:buChar char="–"/>
            </a:pPr>
            <a:r>
              <a:rPr lang="en-US" sz="1600">
                <a:solidFill>
                  <a:srgbClr val="FEFDDE"/>
                </a:solidFill>
              </a:rPr>
              <a:t>HR: 0.85 (95% CI: 0.73-0.98; </a:t>
            </a:r>
            <a:r>
              <a:rPr lang="en-US" sz="1600" i="1">
                <a:solidFill>
                  <a:srgbClr val="FEFDDE"/>
                </a:solidFill>
              </a:rPr>
              <a:t>P</a:t>
            </a:r>
            <a:r>
              <a:rPr lang="en-US" sz="1600">
                <a:solidFill>
                  <a:srgbClr val="FEFDDE"/>
                </a:solidFill>
              </a:rPr>
              <a:t> = .028)</a:t>
            </a:r>
          </a:p>
          <a:p>
            <a:pPr marL="342900" indent="-342900" eaLnBrk="0" hangingPunct="0">
              <a:lnSpc>
                <a:spcPct val="90000"/>
              </a:lnSpc>
              <a:spcBef>
                <a:spcPts val="1000"/>
              </a:spcBef>
              <a:spcAft>
                <a:spcPts val="700"/>
              </a:spcAft>
              <a:buClr>
                <a:srgbClr val="8B3D9A"/>
              </a:buClr>
              <a:buFont typeface="Wingdings" pitchFamily="2" charset="2"/>
              <a:buChar char="§"/>
            </a:pPr>
            <a:r>
              <a:rPr lang="en-US" sz="1800">
                <a:solidFill>
                  <a:srgbClr val="FEFDDE"/>
                </a:solidFill>
              </a:rPr>
              <a:t>Robust treatment effect demonstrated in men identified as high-risk by short PSADT</a:t>
            </a:r>
            <a:endParaRPr lang="en-US" sz="1600">
              <a:solidFill>
                <a:srgbClr val="FEFDDE"/>
              </a:solidFill>
            </a:endParaRPr>
          </a:p>
        </p:txBody>
      </p:sp>
      <p:graphicFrame>
        <p:nvGraphicFramePr>
          <p:cNvPr id="2" name="Table 1"/>
          <p:cNvGraphicFramePr>
            <a:graphicFrameLocks noGrp="1"/>
          </p:cNvGraphicFramePr>
          <p:nvPr/>
        </p:nvGraphicFramePr>
        <p:xfrm>
          <a:off x="382588" y="4327525"/>
          <a:ext cx="8472488" cy="1292224"/>
        </p:xfrm>
        <a:graphic>
          <a:graphicData uri="http://schemas.openxmlformats.org/drawingml/2006/table">
            <a:tbl>
              <a:tblPr firstRow="1" bandRow="1">
                <a:tableStyleId>{93296810-A885-4BE3-A3E7-6D5BEEA58F35}</a:tableStyleId>
              </a:tblPr>
              <a:tblGrid>
                <a:gridCol w="2660864"/>
                <a:gridCol w="1719252"/>
                <a:gridCol w="1448163"/>
                <a:gridCol w="1693913"/>
                <a:gridCol w="950296"/>
              </a:tblGrid>
              <a:tr h="304964">
                <a:tc>
                  <a:txBody>
                    <a:bodyPr/>
                    <a:lstStyle/>
                    <a:p>
                      <a:r>
                        <a:rPr lang="en-US" sz="1400" dirty="0" smtClean="0"/>
                        <a:t>Median BMFS</a:t>
                      </a:r>
                      <a:endParaRPr lang="en-US" sz="1400" dirty="0"/>
                    </a:p>
                  </a:txBody>
                  <a:tcPr marT="45745" marB="45745">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400" dirty="0" smtClean="0"/>
                        <a:t>Denosumab, Mos</a:t>
                      </a:r>
                      <a:endParaRPr lang="en-US" sz="1400" dirty="0"/>
                    </a:p>
                  </a:txBody>
                  <a:tcPr marT="45745" marB="45745">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400" dirty="0" smtClean="0"/>
                        <a:t>Placebo, Mos</a:t>
                      </a:r>
                      <a:endParaRPr lang="en-US" sz="1400" dirty="0"/>
                    </a:p>
                  </a:txBody>
                  <a:tcPr marT="45745" marB="45745">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400" dirty="0" smtClean="0"/>
                        <a:t>HR</a:t>
                      </a:r>
                      <a:r>
                        <a:rPr lang="en-US" sz="1400" baseline="0" dirty="0" smtClean="0"/>
                        <a:t> </a:t>
                      </a:r>
                      <a:r>
                        <a:rPr lang="en-US" sz="1400" dirty="0" smtClean="0"/>
                        <a:t>(95% CI)</a:t>
                      </a:r>
                    </a:p>
                  </a:txBody>
                  <a:tcPr marT="45745" marB="45745">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i="1" dirty="0" smtClean="0"/>
                        <a:t>P </a:t>
                      </a:r>
                      <a:r>
                        <a:rPr lang="en-US" sz="1400" i="0" dirty="0" smtClean="0"/>
                        <a:t>Value</a:t>
                      </a:r>
                      <a:endParaRPr lang="en-US" sz="1400" i="1" dirty="0" smtClean="0"/>
                    </a:p>
                  </a:txBody>
                  <a:tcPr marT="45745" marB="45745">
                    <a:lnL w="12700" cmpd="sng">
                      <a:noFill/>
                    </a:lnL>
                    <a:lnR w="12700" cmpd="sng">
                      <a:noFill/>
                    </a:lnR>
                    <a:lnT w="12700" cmpd="sng">
                      <a:noFill/>
                    </a:lnT>
                    <a:lnB w="38100" cmpd="sng">
                      <a:noFill/>
                    </a:lnB>
                    <a:lnTlToBr w="12700" cmpd="sng">
                      <a:noFill/>
                      <a:prstDash val="solid"/>
                    </a:lnTlToBr>
                    <a:lnBlToTr w="12700" cmpd="sng">
                      <a:noFill/>
                      <a:prstDash val="solid"/>
                    </a:lnBlToTr>
                  </a:tcPr>
                </a:tc>
              </a:tr>
              <a:tr h="377332">
                <a:tc>
                  <a:txBody>
                    <a:bodyPr/>
                    <a:lstStyle/>
                    <a:p>
                      <a:r>
                        <a:rPr lang="en-US" sz="1400" dirty="0" smtClean="0">
                          <a:solidFill>
                            <a:schemeClr val="bg2">
                              <a:lumMod val="10000"/>
                            </a:schemeClr>
                          </a:solidFill>
                        </a:rPr>
                        <a:t>PSADT ≤ 4 mos</a:t>
                      </a:r>
                      <a:endParaRPr lang="en-US" sz="1400" dirty="0">
                        <a:solidFill>
                          <a:schemeClr val="bg2">
                            <a:lumMod val="10000"/>
                          </a:schemeClr>
                        </a:solidFill>
                      </a:endParaRPr>
                    </a:p>
                  </a:txBody>
                  <a:tcPr marT="45745" marB="45745">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25.8</a:t>
                      </a:r>
                      <a:endParaRPr lang="en-US" sz="1400" dirty="0">
                        <a:solidFill>
                          <a:schemeClr val="bg2">
                            <a:lumMod val="10000"/>
                          </a:schemeClr>
                        </a:solidFill>
                      </a:endParaRPr>
                    </a:p>
                  </a:txBody>
                  <a:tcPr marT="45745" marB="45745">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18.3</a:t>
                      </a:r>
                      <a:endParaRPr lang="en-US" sz="1400" dirty="0">
                        <a:solidFill>
                          <a:schemeClr val="bg2">
                            <a:lumMod val="10000"/>
                          </a:schemeClr>
                        </a:solidFill>
                      </a:endParaRPr>
                    </a:p>
                  </a:txBody>
                  <a:tcPr marT="45745" marB="45745">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0.71</a:t>
                      </a:r>
                      <a:r>
                        <a:rPr lang="en-US" sz="1400" baseline="0" dirty="0" smtClean="0">
                          <a:solidFill>
                            <a:schemeClr val="bg2">
                              <a:lumMod val="10000"/>
                            </a:schemeClr>
                          </a:solidFill>
                        </a:rPr>
                        <a:t> </a:t>
                      </a:r>
                      <a:r>
                        <a:rPr lang="en-US" sz="1400" dirty="0" smtClean="0">
                          <a:solidFill>
                            <a:schemeClr val="bg2">
                              <a:lumMod val="10000"/>
                            </a:schemeClr>
                          </a:solidFill>
                        </a:rPr>
                        <a:t>(0.56-0.90)</a:t>
                      </a:r>
                    </a:p>
                  </a:txBody>
                  <a:tcPr marT="45745" marB="45745">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.004</a:t>
                      </a:r>
                    </a:p>
                  </a:txBody>
                  <a:tcPr marT="45745" marB="45745">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r>
              <a:tr h="3049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PSADT ≤ 6 mos</a:t>
                      </a: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25.9</a:t>
                      </a:r>
                      <a:endParaRPr lang="en-US" sz="1400" dirty="0">
                        <a:solidFill>
                          <a:schemeClr val="bg2">
                            <a:lumMod val="10000"/>
                          </a:schemeClr>
                        </a:solidFill>
                      </a:endParaRP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18.7</a:t>
                      </a:r>
                      <a:endParaRPr lang="en-US" sz="1400" dirty="0">
                        <a:solidFill>
                          <a:schemeClr val="bg2">
                            <a:lumMod val="10000"/>
                          </a:schemeClr>
                        </a:solidFill>
                      </a:endParaRP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0.77</a:t>
                      </a:r>
                      <a:r>
                        <a:rPr lang="en-US" sz="1400" baseline="0" dirty="0" smtClean="0">
                          <a:solidFill>
                            <a:schemeClr val="bg2">
                              <a:lumMod val="10000"/>
                            </a:schemeClr>
                          </a:solidFill>
                        </a:rPr>
                        <a:t> </a:t>
                      </a:r>
                      <a:r>
                        <a:rPr lang="en-US" sz="1400" dirty="0" smtClean="0">
                          <a:solidFill>
                            <a:schemeClr val="bg2">
                              <a:lumMod val="10000"/>
                            </a:schemeClr>
                          </a:solidFill>
                        </a:rPr>
                        <a:t>(0.64-0.93)</a:t>
                      </a: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.006</a:t>
                      </a: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049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PSADT ≤ 10 mos</a:t>
                      </a: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28.4</a:t>
                      </a:r>
                      <a:endParaRPr lang="en-US" sz="1400" dirty="0">
                        <a:solidFill>
                          <a:schemeClr val="bg2">
                            <a:lumMod val="10000"/>
                          </a:schemeClr>
                        </a:solidFill>
                      </a:endParaRP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22.4</a:t>
                      </a:r>
                      <a:endParaRPr lang="en-US" sz="1400" dirty="0">
                        <a:solidFill>
                          <a:schemeClr val="bg2">
                            <a:lumMod val="10000"/>
                          </a:schemeClr>
                        </a:solidFill>
                      </a:endParaRP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0.84</a:t>
                      </a:r>
                      <a:r>
                        <a:rPr lang="en-US" sz="1400" baseline="0" dirty="0" smtClean="0">
                          <a:solidFill>
                            <a:schemeClr val="bg2">
                              <a:lumMod val="10000"/>
                            </a:schemeClr>
                          </a:solidFill>
                        </a:rPr>
                        <a:t> </a:t>
                      </a:r>
                      <a:r>
                        <a:rPr lang="en-US" sz="1400" dirty="0" smtClean="0">
                          <a:solidFill>
                            <a:schemeClr val="bg2">
                              <a:lumMod val="10000"/>
                            </a:schemeClr>
                          </a:solidFill>
                        </a:rPr>
                        <a:t>(0.72-0.99)</a:t>
                      </a: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.042</a:t>
                      </a:r>
                    </a:p>
                  </a:txBody>
                  <a:tcPr marT="45745" marB="4574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bl>
          </a:graphicData>
        </a:graphic>
      </p:graphicFrame>
      <p:sp>
        <p:nvSpPr>
          <p:cNvPr id="16409" name="Title 5"/>
          <p:cNvSpPr>
            <a:spLocks noGrp="1"/>
          </p:cNvSpPr>
          <p:nvPr>
            <p:ph type="title"/>
          </p:nvPr>
        </p:nvSpPr>
        <p:spPr/>
        <p:txBody>
          <a:bodyPr/>
          <a:lstStyle/>
          <a:p>
            <a:r>
              <a:rPr lang="en-US" smtClean="0"/>
              <a:t>Denosumab in High-Risk M0 CRPC: </a:t>
            </a:r>
            <a:br>
              <a:rPr lang="en-US" smtClean="0"/>
            </a:br>
            <a:r>
              <a:rPr lang="en-US" smtClean="0"/>
              <a:t>Bone Metastasis–Free Survival</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Freeform 247"/>
          <p:cNvSpPr/>
          <p:nvPr/>
        </p:nvSpPr>
        <p:spPr bwMode="auto">
          <a:xfrm>
            <a:off x="1104900" y="3656013"/>
            <a:ext cx="3355975" cy="714375"/>
          </a:xfrm>
          <a:custGeom>
            <a:avLst/>
            <a:gdLst>
              <a:gd name="connsiteX0" fmla="*/ 0 w 3355181"/>
              <a:gd name="connsiteY0" fmla="*/ 0 h 714375"/>
              <a:gd name="connsiteX1" fmla="*/ 154781 w 3355181"/>
              <a:gd name="connsiteY1" fmla="*/ 0 h 714375"/>
              <a:gd name="connsiteX2" fmla="*/ 276225 w 3355181"/>
              <a:gd name="connsiteY2" fmla="*/ 7144 h 714375"/>
              <a:gd name="connsiteX3" fmla="*/ 476250 w 3355181"/>
              <a:gd name="connsiteY3" fmla="*/ 23812 h 714375"/>
              <a:gd name="connsiteX4" fmla="*/ 602456 w 3355181"/>
              <a:gd name="connsiteY4" fmla="*/ 42862 h 714375"/>
              <a:gd name="connsiteX5" fmla="*/ 647700 w 3355181"/>
              <a:gd name="connsiteY5" fmla="*/ 47625 h 714375"/>
              <a:gd name="connsiteX6" fmla="*/ 731044 w 3355181"/>
              <a:gd name="connsiteY6" fmla="*/ 57150 h 714375"/>
              <a:gd name="connsiteX7" fmla="*/ 933450 w 3355181"/>
              <a:gd name="connsiteY7" fmla="*/ 104775 h 714375"/>
              <a:gd name="connsiteX8" fmla="*/ 1023938 w 3355181"/>
              <a:gd name="connsiteY8" fmla="*/ 123825 h 714375"/>
              <a:gd name="connsiteX9" fmla="*/ 1090613 w 3355181"/>
              <a:gd name="connsiteY9" fmla="*/ 142875 h 714375"/>
              <a:gd name="connsiteX10" fmla="*/ 1231106 w 3355181"/>
              <a:gd name="connsiteY10" fmla="*/ 166687 h 714375"/>
              <a:gd name="connsiteX11" fmla="*/ 1343025 w 3355181"/>
              <a:gd name="connsiteY11" fmla="*/ 195262 h 714375"/>
              <a:gd name="connsiteX12" fmla="*/ 1593056 w 3355181"/>
              <a:gd name="connsiteY12" fmla="*/ 266700 h 714375"/>
              <a:gd name="connsiteX13" fmla="*/ 1769269 w 3355181"/>
              <a:gd name="connsiteY13" fmla="*/ 326231 h 714375"/>
              <a:gd name="connsiteX14" fmla="*/ 1938338 w 3355181"/>
              <a:gd name="connsiteY14" fmla="*/ 385762 h 714375"/>
              <a:gd name="connsiteX15" fmla="*/ 2093119 w 3355181"/>
              <a:gd name="connsiteY15" fmla="*/ 428625 h 714375"/>
              <a:gd name="connsiteX16" fmla="*/ 2214563 w 3355181"/>
              <a:gd name="connsiteY16" fmla="*/ 435769 h 714375"/>
              <a:gd name="connsiteX17" fmla="*/ 2243138 w 3355181"/>
              <a:gd name="connsiteY17" fmla="*/ 450056 h 714375"/>
              <a:gd name="connsiteX18" fmla="*/ 2338388 w 3355181"/>
              <a:gd name="connsiteY18" fmla="*/ 478631 h 714375"/>
              <a:gd name="connsiteX19" fmla="*/ 2462213 w 3355181"/>
              <a:gd name="connsiteY19" fmla="*/ 495300 h 714375"/>
              <a:gd name="connsiteX20" fmla="*/ 2590800 w 3355181"/>
              <a:gd name="connsiteY20" fmla="*/ 526256 h 714375"/>
              <a:gd name="connsiteX21" fmla="*/ 2678906 w 3355181"/>
              <a:gd name="connsiteY21" fmla="*/ 552450 h 714375"/>
              <a:gd name="connsiteX22" fmla="*/ 2728913 w 3355181"/>
              <a:gd name="connsiteY22" fmla="*/ 559594 h 714375"/>
              <a:gd name="connsiteX23" fmla="*/ 2874169 w 3355181"/>
              <a:gd name="connsiteY23" fmla="*/ 600075 h 714375"/>
              <a:gd name="connsiteX24" fmla="*/ 3019425 w 3355181"/>
              <a:gd name="connsiteY24" fmla="*/ 647700 h 714375"/>
              <a:gd name="connsiteX25" fmla="*/ 3043238 w 3355181"/>
              <a:gd name="connsiteY25" fmla="*/ 659606 h 714375"/>
              <a:gd name="connsiteX26" fmla="*/ 3114675 w 3355181"/>
              <a:gd name="connsiteY26" fmla="*/ 664369 h 714375"/>
              <a:gd name="connsiteX27" fmla="*/ 3186113 w 3355181"/>
              <a:gd name="connsiteY27" fmla="*/ 697706 h 714375"/>
              <a:gd name="connsiteX28" fmla="*/ 3281363 w 3355181"/>
              <a:gd name="connsiteY28" fmla="*/ 700087 h 714375"/>
              <a:gd name="connsiteX29" fmla="*/ 3355181 w 3355181"/>
              <a:gd name="connsiteY29" fmla="*/ 714375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55181" h="714375">
                <a:moveTo>
                  <a:pt x="0" y="0"/>
                </a:moveTo>
                <a:lnTo>
                  <a:pt x="154781" y="0"/>
                </a:lnTo>
                <a:lnTo>
                  <a:pt x="276225" y="7144"/>
                </a:lnTo>
                <a:lnTo>
                  <a:pt x="476250" y="23812"/>
                </a:lnTo>
                <a:lnTo>
                  <a:pt x="602456" y="42862"/>
                </a:lnTo>
                <a:lnTo>
                  <a:pt x="647700" y="47625"/>
                </a:lnTo>
                <a:lnTo>
                  <a:pt x="731044" y="57150"/>
                </a:lnTo>
                <a:lnTo>
                  <a:pt x="933450" y="104775"/>
                </a:lnTo>
                <a:lnTo>
                  <a:pt x="1023938" y="123825"/>
                </a:lnTo>
                <a:lnTo>
                  <a:pt x="1090613" y="142875"/>
                </a:lnTo>
                <a:lnTo>
                  <a:pt x="1231106" y="166687"/>
                </a:lnTo>
                <a:lnTo>
                  <a:pt x="1343025" y="195262"/>
                </a:lnTo>
                <a:lnTo>
                  <a:pt x="1593056" y="266700"/>
                </a:lnTo>
                <a:lnTo>
                  <a:pt x="1769269" y="326231"/>
                </a:lnTo>
                <a:lnTo>
                  <a:pt x="1938338" y="385762"/>
                </a:lnTo>
                <a:lnTo>
                  <a:pt x="2093119" y="428625"/>
                </a:lnTo>
                <a:lnTo>
                  <a:pt x="2214563" y="435769"/>
                </a:lnTo>
                <a:lnTo>
                  <a:pt x="2243138" y="450056"/>
                </a:lnTo>
                <a:lnTo>
                  <a:pt x="2338388" y="478631"/>
                </a:lnTo>
                <a:lnTo>
                  <a:pt x="2462213" y="495300"/>
                </a:lnTo>
                <a:lnTo>
                  <a:pt x="2590800" y="526256"/>
                </a:lnTo>
                <a:lnTo>
                  <a:pt x="2678906" y="552450"/>
                </a:lnTo>
                <a:lnTo>
                  <a:pt x="2728913" y="559594"/>
                </a:lnTo>
                <a:lnTo>
                  <a:pt x="2874169" y="600075"/>
                </a:lnTo>
                <a:lnTo>
                  <a:pt x="3019425" y="647700"/>
                </a:lnTo>
                <a:lnTo>
                  <a:pt x="3043238" y="659606"/>
                </a:lnTo>
                <a:lnTo>
                  <a:pt x="3114675" y="664369"/>
                </a:lnTo>
                <a:lnTo>
                  <a:pt x="3186113" y="697706"/>
                </a:lnTo>
                <a:lnTo>
                  <a:pt x="3281363" y="700087"/>
                </a:lnTo>
                <a:lnTo>
                  <a:pt x="3355181" y="714375"/>
                </a:lnTo>
              </a:path>
            </a:pathLst>
          </a:custGeom>
          <a:noFill/>
          <a:ln w="28575" cap="flat" cmpd="sng" algn="ctr">
            <a:solidFill>
              <a:schemeClr val="accent3"/>
            </a:solidFill>
            <a:prstDash val="sysDot"/>
            <a:round/>
            <a:headEnd type="none" w="med" len="med"/>
            <a:tailEnd type="none" w="med" len="med"/>
          </a:ln>
          <a:effectLst/>
        </p:spPr>
        <p:txBody>
          <a:bodyPr anchor="ctr"/>
          <a:lstStyle/>
          <a:p>
            <a:pPr algn="ctr">
              <a:defRPr/>
            </a:pPr>
            <a:endParaRPr lang="en-US" dirty="0">
              <a:solidFill>
                <a:schemeClr val="tx1"/>
              </a:solidFill>
              <a:latin typeface="Arial" pitchFamily="34" charset="0"/>
            </a:endParaRPr>
          </a:p>
        </p:txBody>
      </p:sp>
      <p:sp>
        <p:nvSpPr>
          <p:cNvPr id="17411" name="TextBox 188"/>
          <p:cNvSpPr txBox="1">
            <a:spLocks noChangeArrowheads="1"/>
          </p:cNvSpPr>
          <p:nvPr/>
        </p:nvSpPr>
        <p:spPr bwMode="auto">
          <a:xfrm>
            <a:off x="6540500" y="5303838"/>
            <a:ext cx="1644650" cy="277812"/>
          </a:xfrm>
          <a:prstGeom prst="rect">
            <a:avLst/>
          </a:prstGeom>
          <a:noFill/>
          <a:ln w="9525">
            <a:noFill/>
            <a:miter lim="800000"/>
            <a:headEnd/>
            <a:tailEnd/>
          </a:ln>
        </p:spPr>
        <p:txBody>
          <a:bodyPr>
            <a:spAutoFit/>
          </a:bodyPr>
          <a:lstStyle/>
          <a:p>
            <a:pPr algn="ctr"/>
            <a:r>
              <a:rPr lang="en-US" sz="1200" b="1">
                <a:solidFill>
                  <a:schemeClr val="tx1"/>
                </a:solidFill>
              </a:rPr>
              <a:t>Study Month</a:t>
            </a:r>
          </a:p>
        </p:txBody>
      </p:sp>
      <p:sp>
        <p:nvSpPr>
          <p:cNvPr id="17412" name="TextBox 47"/>
          <p:cNvSpPr txBox="1">
            <a:spLocks noChangeArrowheads="1"/>
          </p:cNvSpPr>
          <p:nvPr/>
        </p:nvSpPr>
        <p:spPr bwMode="auto">
          <a:xfrm>
            <a:off x="500063" y="4657725"/>
            <a:ext cx="584200" cy="277813"/>
          </a:xfrm>
          <a:prstGeom prst="rect">
            <a:avLst/>
          </a:prstGeom>
          <a:noFill/>
          <a:ln w="9525">
            <a:noFill/>
            <a:miter lim="800000"/>
            <a:headEnd/>
            <a:tailEnd/>
          </a:ln>
        </p:spPr>
        <p:txBody>
          <a:bodyPr>
            <a:spAutoFit/>
          </a:bodyPr>
          <a:lstStyle/>
          <a:p>
            <a:pPr algn="r"/>
            <a:r>
              <a:rPr lang="en-US" sz="1200">
                <a:solidFill>
                  <a:schemeClr val="tx1"/>
                </a:solidFill>
              </a:rPr>
              <a:t>0.2</a:t>
            </a:r>
          </a:p>
        </p:txBody>
      </p:sp>
      <p:sp>
        <p:nvSpPr>
          <p:cNvPr id="17413" name="TextBox 35"/>
          <p:cNvSpPr txBox="1">
            <a:spLocks noChangeArrowheads="1"/>
          </p:cNvSpPr>
          <p:nvPr/>
        </p:nvSpPr>
        <p:spPr bwMode="auto">
          <a:xfrm>
            <a:off x="1912938" y="5303838"/>
            <a:ext cx="1646237" cy="277812"/>
          </a:xfrm>
          <a:prstGeom prst="rect">
            <a:avLst/>
          </a:prstGeom>
          <a:noFill/>
          <a:ln w="9525">
            <a:noFill/>
            <a:miter lim="800000"/>
            <a:headEnd/>
            <a:tailEnd/>
          </a:ln>
        </p:spPr>
        <p:txBody>
          <a:bodyPr>
            <a:spAutoFit/>
          </a:bodyPr>
          <a:lstStyle/>
          <a:p>
            <a:pPr algn="ctr"/>
            <a:r>
              <a:rPr lang="en-US" sz="1200" b="1">
                <a:solidFill>
                  <a:schemeClr val="tx1"/>
                </a:solidFill>
              </a:rPr>
              <a:t>Study Month</a:t>
            </a:r>
          </a:p>
        </p:txBody>
      </p:sp>
      <p:sp>
        <p:nvSpPr>
          <p:cNvPr id="17414" name="Content Placeholder 1"/>
          <p:cNvSpPr txBox="1">
            <a:spLocks/>
          </p:cNvSpPr>
          <p:nvPr/>
        </p:nvSpPr>
        <p:spPr bwMode="auto">
          <a:xfrm>
            <a:off x="4687888" y="1828800"/>
            <a:ext cx="4167187" cy="1257300"/>
          </a:xfrm>
          <a:prstGeom prst="rect">
            <a:avLst/>
          </a:prstGeom>
          <a:noFill/>
          <a:ln w="9525">
            <a:noFill/>
            <a:miter lim="800000"/>
            <a:headEnd/>
            <a:tailEnd/>
          </a:ln>
        </p:spPr>
        <p:txBody>
          <a:bodyPr/>
          <a:lstStyle/>
          <a:p>
            <a:pPr marL="342900" indent="-342900" eaLnBrk="0" hangingPunct="0">
              <a:lnSpc>
                <a:spcPct val="90000"/>
              </a:lnSpc>
              <a:spcBef>
                <a:spcPts val="1000"/>
              </a:spcBef>
              <a:spcAft>
                <a:spcPts val="700"/>
              </a:spcAft>
              <a:buClr>
                <a:srgbClr val="8B3D9A"/>
              </a:buClr>
              <a:buFont typeface="Wingdings" pitchFamily="2" charset="2"/>
              <a:buChar char="§"/>
            </a:pPr>
            <a:r>
              <a:rPr lang="en-US" sz="1600">
                <a:solidFill>
                  <a:srgbClr val="FEFDDE"/>
                </a:solidFill>
              </a:rPr>
              <a:t>Time to first bone metastasis prolonged with denosumab vs placebo</a:t>
            </a:r>
          </a:p>
          <a:p>
            <a:pPr marL="342900" indent="-342900" eaLnBrk="0" hangingPunct="0">
              <a:lnSpc>
                <a:spcPct val="90000"/>
              </a:lnSpc>
              <a:spcBef>
                <a:spcPts val="1000"/>
              </a:spcBef>
              <a:spcAft>
                <a:spcPts val="700"/>
              </a:spcAft>
              <a:buClr>
                <a:srgbClr val="8B3D9A"/>
              </a:buClr>
              <a:buFont typeface="Wingdings" pitchFamily="2" charset="2"/>
              <a:buChar char="§"/>
            </a:pPr>
            <a:r>
              <a:rPr lang="en-US" sz="1600">
                <a:solidFill>
                  <a:srgbClr val="FEFDDE"/>
                </a:solidFill>
              </a:rPr>
              <a:t>Fewer symptomatic bone metastases with denosumab vs placebo</a:t>
            </a:r>
          </a:p>
        </p:txBody>
      </p:sp>
      <p:sp>
        <p:nvSpPr>
          <p:cNvPr id="9" name="Content Placeholder 1"/>
          <p:cNvSpPr txBox="1">
            <a:spLocks/>
          </p:cNvSpPr>
          <p:nvPr/>
        </p:nvSpPr>
        <p:spPr>
          <a:xfrm>
            <a:off x="384175" y="1828800"/>
            <a:ext cx="4187825" cy="514350"/>
          </a:xfrm>
          <a:prstGeom prst="rect">
            <a:avLst/>
          </a:prstGeom>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defRPr/>
            </a:pPr>
            <a:r>
              <a:rPr lang="en-US" sz="1600" dirty="0" smtClean="0">
                <a:solidFill>
                  <a:schemeClr val="tx2">
                    <a:lumMod val="20000"/>
                    <a:lumOff val="80000"/>
                  </a:schemeClr>
                </a:solidFill>
              </a:rPr>
              <a:t>OS: no improvement with denosumab </a:t>
            </a:r>
            <a:br>
              <a:rPr lang="en-US" sz="1600" dirty="0" smtClean="0">
                <a:solidFill>
                  <a:schemeClr val="tx2">
                    <a:lumMod val="20000"/>
                    <a:lumOff val="80000"/>
                  </a:schemeClr>
                </a:solidFill>
              </a:rPr>
            </a:br>
            <a:r>
              <a:rPr lang="en-US" sz="1600" dirty="0" smtClean="0">
                <a:solidFill>
                  <a:schemeClr val="tx2">
                    <a:lumMod val="20000"/>
                    <a:lumOff val="80000"/>
                  </a:schemeClr>
                </a:solidFill>
              </a:rPr>
              <a:t>vs placebo</a:t>
            </a:r>
          </a:p>
        </p:txBody>
      </p:sp>
      <p:sp>
        <p:nvSpPr>
          <p:cNvPr id="17416" name="Text Box 11"/>
          <p:cNvSpPr txBox="1">
            <a:spLocks noChangeArrowheads="1"/>
          </p:cNvSpPr>
          <p:nvPr/>
        </p:nvSpPr>
        <p:spPr bwMode="auto">
          <a:xfrm>
            <a:off x="284163" y="6353175"/>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Smith MR, et al. ASCO GU 2012. Abstract 6. Smith MR et al, Lancet</a:t>
            </a:r>
            <a:r>
              <a:rPr lang="en-US" sz="1400" i="1">
                <a:solidFill>
                  <a:schemeClr val="bg2"/>
                </a:solidFill>
              </a:rPr>
              <a:t>. </a:t>
            </a:r>
            <a:r>
              <a:rPr lang="en-US" sz="1400">
                <a:solidFill>
                  <a:schemeClr val="bg2"/>
                </a:solidFill>
              </a:rPr>
              <a:t>2012;379:39-46.</a:t>
            </a:r>
          </a:p>
        </p:txBody>
      </p:sp>
      <p:sp>
        <p:nvSpPr>
          <p:cNvPr id="17417" name="Title 12"/>
          <p:cNvSpPr>
            <a:spLocks noGrp="1"/>
          </p:cNvSpPr>
          <p:nvPr>
            <p:ph type="title"/>
          </p:nvPr>
        </p:nvSpPr>
        <p:spPr/>
        <p:txBody>
          <a:bodyPr/>
          <a:lstStyle/>
          <a:p>
            <a:r>
              <a:rPr lang="en-US" smtClean="0"/>
              <a:t>Denosumab in High-Risk M0 CRPC: Secondary Endpoints</a:t>
            </a:r>
          </a:p>
        </p:txBody>
      </p:sp>
      <p:cxnSp>
        <p:nvCxnSpPr>
          <p:cNvPr id="17418" name="Straight Connector 13"/>
          <p:cNvCxnSpPr>
            <a:cxnSpLocks noChangeShapeType="1"/>
          </p:cNvCxnSpPr>
          <p:nvPr/>
        </p:nvCxnSpPr>
        <p:spPr bwMode="auto">
          <a:xfrm>
            <a:off x="1103313" y="3640138"/>
            <a:ext cx="0" cy="1438275"/>
          </a:xfrm>
          <a:prstGeom prst="line">
            <a:avLst/>
          </a:prstGeom>
          <a:noFill/>
          <a:ln w="28575" algn="ctr">
            <a:solidFill>
              <a:schemeClr val="tx1"/>
            </a:solidFill>
            <a:round/>
            <a:headEnd/>
            <a:tailEnd/>
          </a:ln>
        </p:spPr>
      </p:cxnSp>
      <p:cxnSp>
        <p:nvCxnSpPr>
          <p:cNvPr id="17419" name="Straight Connector 14"/>
          <p:cNvCxnSpPr>
            <a:cxnSpLocks noChangeShapeType="1"/>
          </p:cNvCxnSpPr>
          <p:nvPr/>
        </p:nvCxnSpPr>
        <p:spPr bwMode="auto">
          <a:xfrm>
            <a:off x="1084263" y="5075238"/>
            <a:ext cx="3327400" cy="0"/>
          </a:xfrm>
          <a:prstGeom prst="line">
            <a:avLst/>
          </a:prstGeom>
          <a:noFill/>
          <a:ln w="28575" algn="ctr">
            <a:solidFill>
              <a:schemeClr val="tx1"/>
            </a:solidFill>
            <a:round/>
            <a:headEnd/>
            <a:tailEnd/>
          </a:ln>
        </p:spPr>
      </p:cxnSp>
      <p:cxnSp>
        <p:nvCxnSpPr>
          <p:cNvPr id="17420" name="Straight Connector 16"/>
          <p:cNvCxnSpPr>
            <a:cxnSpLocks noChangeShapeType="1"/>
          </p:cNvCxnSpPr>
          <p:nvPr/>
        </p:nvCxnSpPr>
        <p:spPr bwMode="auto">
          <a:xfrm>
            <a:off x="1558925" y="5076825"/>
            <a:ext cx="0" cy="63500"/>
          </a:xfrm>
          <a:prstGeom prst="line">
            <a:avLst/>
          </a:prstGeom>
          <a:noFill/>
          <a:ln w="28575" algn="ctr">
            <a:solidFill>
              <a:schemeClr val="tx1"/>
            </a:solidFill>
            <a:round/>
            <a:headEnd/>
            <a:tailEnd/>
          </a:ln>
        </p:spPr>
      </p:cxnSp>
      <p:cxnSp>
        <p:nvCxnSpPr>
          <p:cNvPr id="17421" name="Straight Connector 17"/>
          <p:cNvCxnSpPr>
            <a:cxnSpLocks noChangeShapeType="1"/>
          </p:cNvCxnSpPr>
          <p:nvPr/>
        </p:nvCxnSpPr>
        <p:spPr bwMode="auto">
          <a:xfrm>
            <a:off x="2014538" y="5076825"/>
            <a:ext cx="0" cy="63500"/>
          </a:xfrm>
          <a:prstGeom prst="line">
            <a:avLst/>
          </a:prstGeom>
          <a:noFill/>
          <a:ln w="28575" algn="ctr">
            <a:solidFill>
              <a:schemeClr val="tx1"/>
            </a:solidFill>
            <a:round/>
            <a:headEnd/>
            <a:tailEnd/>
          </a:ln>
        </p:spPr>
      </p:cxnSp>
      <p:cxnSp>
        <p:nvCxnSpPr>
          <p:cNvPr id="17422" name="Straight Connector 18"/>
          <p:cNvCxnSpPr>
            <a:cxnSpLocks noChangeShapeType="1"/>
          </p:cNvCxnSpPr>
          <p:nvPr/>
        </p:nvCxnSpPr>
        <p:spPr bwMode="auto">
          <a:xfrm>
            <a:off x="2465388" y="5076825"/>
            <a:ext cx="0" cy="63500"/>
          </a:xfrm>
          <a:prstGeom prst="line">
            <a:avLst/>
          </a:prstGeom>
          <a:noFill/>
          <a:ln w="28575" algn="ctr">
            <a:solidFill>
              <a:schemeClr val="tx1"/>
            </a:solidFill>
            <a:round/>
            <a:headEnd/>
            <a:tailEnd/>
          </a:ln>
        </p:spPr>
      </p:cxnSp>
      <p:cxnSp>
        <p:nvCxnSpPr>
          <p:cNvPr id="17423" name="Straight Connector 19"/>
          <p:cNvCxnSpPr>
            <a:cxnSpLocks noChangeShapeType="1"/>
          </p:cNvCxnSpPr>
          <p:nvPr/>
        </p:nvCxnSpPr>
        <p:spPr bwMode="auto">
          <a:xfrm>
            <a:off x="2908300" y="5076825"/>
            <a:ext cx="0" cy="63500"/>
          </a:xfrm>
          <a:prstGeom prst="line">
            <a:avLst/>
          </a:prstGeom>
          <a:noFill/>
          <a:ln w="28575" algn="ctr">
            <a:solidFill>
              <a:schemeClr val="tx1"/>
            </a:solidFill>
            <a:round/>
            <a:headEnd/>
            <a:tailEnd/>
          </a:ln>
        </p:spPr>
      </p:cxnSp>
      <p:cxnSp>
        <p:nvCxnSpPr>
          <p:cNvPr id="17424" name="Straight Connector 24"/>
          <p:cNvCxnSpPr>
            <a:cxnSpLocks noChangeShapeType="1"/>
          </p:cNvCxnSpPr>
          <p:nvPr/>
        </p:nvCxnSpPr>
        <p:spPr bwMode="auto">
          <a:xfrm>
            <a:off x="1100138" y="5075238"/>
            <a:ext cx="3175" cy="63500"/>
          </a:xfrm>
          <a:prstGeom prst="line">
            <a:avLst/>
          </a:prstGeom>
          <a:noFill/>
          <a:ln w="28575" algn="ctr">
            <a:solidFill>
              <a:schemeClr val="tx1"/>
            </a:solidFill>
            <a:round/>
            <a:headEnd/>
            <a:tailEnd/>
          </a:ln>
        </p:spPr>
      </p:cxnSp>
      <p:cxnSp>
        <p:nvCxnSpPr>
          <p:cNvPr id="17425" name="Straight Connector 25"/>
          <p:cNvCxnSpPr>
            <a:cxnSpLocks noChangeShapeType="1"/>
          </p:cNvCxnSpPr>
          <p:nvPr/>
        </p:nvCxnSpPr>
        <p:spPr bwMode="auto">
          <a:xfrm>
            <a:off x="1038225" y="4792663"/>
            <a:ext cx="63500" cy="0"/>
          </a:xfrm>
          <a:prstGeom prst="line">
            <a:avLst/>
          </a:prstGeom>
          <a:noFill/>
          <a:ln w="28575" algn="ctr">
            <a:solidFill>
              <a:schemeClr val="tx1"/>
            </a:solidFill>
            <a:round/>
            <a:headEnd/>
            <a:tailEnd/>
          </a:ln>
        </p:spPr>
      </p:cxnSp>
      <p:cxnSp>
        <p:nvCxnSpPr>
          <p:cNvPr id="17426" name="Straight Connector 29"/>
          <p:cNvCxnSpPr>
            <a:cxnSpLocks noChangeShapeType="1"/>
          </p:cNvCxnSpPr>
          <p:nvPr/>
        </p:nvCxnSpPr>
        <p:spPr bwMode="auto">
          <a:xfrm>
            <a:off x="1038225" y="4506913"/>
            <a:ext cx="63500" cy="0"/>
          </a:xfrm>
          <a:prstGeom prst="line">
            <a:avLst/>
          </a:prstGeom>
          <a:noFill/>
          <a:ln w="28575" algn="ctr">
            <a:solidFill>
              <a:schemeClr val="tx1"/>
            </a:solidFill>
            <a:round/>
            <a:headEnd/>
            <a:tailEnd/>
          </a:ln>
        </p:spPr>
      </p:cxnSp>
      <p:cxnSp>
        <p:nvCxnSpPr>
          <p:cNvPr id="17427" name="Straight Connector 32"/>
          <p:cNvCxnSpPr>
            <a:cxnSpLocks noChangeShapeType="1"/>
          </p:cNvCxnSpPr>
          <p:nvPr/>
        </p:nvCxnSpPr>
        <p:spPr bwMode="auto">
          <a:xfrm>
            <a:off x="1038225" y="3932238"/>
            <a:ext cx="63500" cy="0"/>
          </a:xfrm>
          <a:prstGeom prst="line">
            <a:avLst/>
          </a:prstGeom>
          <a:noFill/>
          <a:ln w="28575" algn="ctr">
            <a:solidFill>
              <a:schemeClr val="tx1"/>
            </a:solidFill>
            <a:round/>
            <a:headEnd/>
            <a:tailEnd/>
          </a:ln>
        </p:spPr>
      </p:cxnSp>
      <p:cxnSp>
        <p:nvCxnSpPr>
          <p:cNvPr id="17428" name="Straight Connector 34"/>
          <p:cNvCxnSpPr>
            <a:cxnSpLocks noChangeShapeType="1"/>
          </p:cNvCxnSpPr>
          <p:nvPr/>
        </p:nvCxnSpPr>
        <p:spPr bwMode="auto">
          <a:xfrm>
            <a:off x="1038225" y="3652838"/>
            <a:ext cx="63500" cy="0"/>
          </a:xfrm>
          <a:prstGeom prst="line">
            <a:avLst/>
          </a:prstGeom>
          <a:noFill/>
          <a:ln w="28575" algn="ctr">
            <a:solidFill>
              <a:schemeClr val="tx1"/>
            </a:solidFill>
            <a:round/>
            <a:headEnd/>
            <a:tailEnd/>
          </a:ln>
        </p:spPr>
      </p:cxnSp>
      <p:sp>
        <p:nvSpPr>
          <p:cNvPr id="17429" name="TextBox 36"/>
          <p:cNvSpPr txBox="1">
            <a:spLocks noChangeArrowheads="1"/>
          </p:cNvSpPr>
          <p:nvPr/>
        </p:nvSpPr>
        <p:spPr bwMode="auto">
          <a:xfrm>
            <a:off x="919163" y="5095875"/>
            <a:ext cx="395287" cy="277813"/>
          </a:xfrm>
          <a:prstGeom prst="rect">
            <a:avLst/>
          </a:prstGeom>
          <a:noFill/>
          <a:ln w="9525">
            <a:noFill/>
            <a:miter lim="800000"/>
            <a:headEnd/>
            <a:tailEnd/>
          </a:ln>
        </p:spPr>
        <p:txBody>
          <a:bodyPr>
            <a:spAutoFit/>
          </a:bodyPr>
          <a:lstStyle/>
          <a:p>
            <a:pPr algn="ctr"/>
            <a:r>
              <a:rPr lang="en-US" sz="1200">
                <a:solidFill>
                  <a:schemeClr val="tx1"/>
                </a:solidFill>
              </a:rPr>
              <a:t>0</a:t>
            </a:r>
          </a:p>
        </p:txBody>
      </p:sp>
      <p:sp>
        <p:nvSpPr>
          <p:cNvPr id="17430" name="TextBox 37"/>
          <p:cNvSpPr txBox="1">
            <a:spLocks noChangeArrowheads="1"/>
          </p:cNvSpPr>
          <p:nvPr/>
        </p:nvSpPr>
        <p:spPr bwMode="auto">
          <a:xfrm>
            <a:off x="1360488" y="5095875"/>
            <a:ext cx="396875" cy="277813"/>
          </a:xfrm>
          <a:prstGeom prst="rect">
            <a:avLst/>
          </a:prstGeom>
          <a:noFill/>
          <a:ln w="9525">
            <a:noFill/>
            <a:miter lim="800000"/>
            <a:headEnd/>
            <a:tailEnd/>
          </a:ln>
        </p:spPr>
        <p:txBody>
          <a:bodyPr>
            <a:spAutoFit/>
          </a:bodyPr>
          <a:lstStyle/>
          <a:p>
            <a:pPr algn="ctr"/>
            <a:r>
              <a:rPr lang="en-US" sz="1200">
                <a:solidFill>
                  <a:schemeClr val="tx1"/>
                </a:solidFill>
              </a:rPr>
              <a:t>6</a:t>
            </a:r>
          </a:p>
        </p:txBody>
      </p:sp>
      <p:sp>
        <p:nvSpPr>
          <p:cNvPr id="17431" name="TextBox 38"/>
          <p:cNvSpPr txBox="1">
            <a:spLocks noChangeArrowheads="1"/>
          </p:cNvSpPr>
          <p:nvPr/>
        </p:nvSpPr>
        <p:spPr bwMode="auto">
          <a:xfrm>
            <a:off x="1754188" y="5095875"/>
            <a:ext cx="520700" cy="277813"/>
          </a:xfrm>
          <a:prstGeom prst="rect">
            <a:avLst/>
          </a:prstGeom>
          <a:noFill/>
          <a:ln w="9525">
            <a:noFill/>
            <a:miter lim="800000"/>
            <a:headEnd/>
            <a:tailEnd/>
          </a:ln>
        </p:spPr>
        <p:txBody>
          <a:bodyPr>
            <a:spAutoFit/>
          </a:bodyPr>
          <a:lstStyle/>
          <a:p>
            <a:pPr algn="ctr"/>
            <a:r>
              <a:rPr lang="en-US" sz="1200">
                <a:solidFill>
                  <a:schemeClr val="tx1"/>
                </a:solidFill>
              </a:rPr>
              <a:t>12</a:t>
            </a:r>
          </a:p>
        </p:txBody>
      </p:sp>
      <p:sp>
        <p:nvSpPr>
          <p:cNvPr id="17432" name="TextBox 39"/>
          <p:cNvSpPr txBox="1">
            <a:spLocks noChangeArrowheads="1"/>
          </p:cNvSpPr>
          <p:nvPr/>
        </p:nvSpPr>
        <p:spPr bwMode="auto">
          <a:xfrm>
            <a:off x="2205038" y="5095875"/>
            <a:ext cx="520700" cy="277813"/>
          </a:xfrm>
          <a:prstGeom prst="rect">
            <a:avLst/>
          </a:prstGeom>
          <a:noFill/>
          <a:ln w="9525">
            <a:noFill/>
            <a:miter lim="800000"/>
            <a:headEnd/>
            <a:tailEnd/>
          </a:ln>
        </p:spPr>
        <p:txBody>
          <a:bodyPr>
            <a:spAutoFit/>
          </a:bodyPr>
          <a:lstStyle/>
          <a:p>
            <a:pPr algn="ctr"/>
            <a:r>
              <a:rPr lang="en-US" sz="1200">
                <a:solidFill>
                  <a:schemeClr val="tx1"/>
                </a:solidFill>
              </a:rPr>
              <a:t>18</a:t>
            </a:r>
          </a:p>
        </p:txBody>
      </p:sp>
      <p:sp>
        <p:nvSpPr>
          <p:cNvPr id="17433" name="TextBox 40"/>
          <p:cNvSpPr txBox="1">
            <a:spLocks noChangeArrowheads="1"/>
          </p:cNvSpPr>
          <p:nvPr/>
        </p:nvSpPr>
        <p:spPr bwMode="auto">
          <a:xfrm>
            <a:off x="2647950" y="5095875"/>
            <a:ext cx="522288" cy="277813"/>
          </a:xfrm>
          <a:prstGeom prst="rect">
            <a:avLst/>
          </a:prstGeom>
          <a:noFill/>
          <a:ln w="9525">
            <a:noFill/>
            <a:miter lim="800000"/>
            <a:headEnd/>
            <a:tailEnd/>
          </a:ln>
        </p:spPr>
        <p:txBody>
          <a:bodyPr>
            <a:spAutoFit/>
          </a:bodyPr>
          <a:lstStyle/>
          <a:p>
            <a:pPr algn="ctr"/>
            <a:r>
              <a:rPr lang="en-US" sz="1200">
                <a:solidFill>
                  <a:schemeClr val="tx1"/>
                </a:solidFill>
              </a:rPr>
              <a:t>24</a:t>
            </a:r>
          </a:p>
        </p:txBody>
      </p:sp>
      <p:sp>
        <p:nvSpPr>
          <p:cNvPr id="17434" name="TextBox 45"/>
          <p:cNvSpPr txBox="1">
            <a:spLocks noChangeArrowheads="1"/>
          </p:cNvSpPr>
          <p:nvPr/>
        </p:nvSpPr>
        <p:spPr bwMode="auto">
          <a:xfrm rot="-5400000">
            <a:off x="-385762" y="4127500"/>
            <a:ext cx="1846262" cy="471488"/>
          </a:xfrm>
          <a:prstGeom prst="rect">
            <a:avLst/>
          </a:prstGeom>
          <a:noFill/>
          <a:ln w="9525">
            <a:noFill/>
            <a:miter lim="800000"/>
            <a:headEnd/>
            <a:tailEnd/>
          </a:ln>
        </p:spPr>
        <p:txBody>
          <a:bodyPr>
            <a:spAutoFit/>
          </a:bodyPr>
          <a:lstStyle/>
          <a:p>
            <a:pPr algn="ctr"/>
            <a:r>
              <a:rPr lang="en-US" sz="1200" b="1">
                <a:solidFill>
                  <a:schemeClr val="tx1"/>
                </a:solidFill>
              </a:rPr>
              <a:t>Proportion of Patients </a:t>
            </a:r>
            <a:br>
              <a:rPr lang="en-US" sz="1200" b="1">
                <a:solidFill>
                  <a:schemeClr val="tx1"/>
                </a:solidFill>
              </a:rPr>
            </a:br>
            <a:r>
              <a:rPr lang="en-US" sz="1200" b="1">
                <a:solidFill>
                  <a:schemeClr val="tx1"/>
                </a:solidFill>
              </a:rPr>
              <a:t>Survived</a:t>
            </a:r>
          </a:p>
        </p:txBody>
      </p:sp>
      <p:sp>
        <p:nvSpPr>
          <p:cNvPr id="17435" name="TextBox 46"/>
          <p:cNvSpPr txBox="1">
            <a:spLocks noChangeArrowheads="1"/>
          </p:cNvSpPr>
          <p:nvPr/>
        </p:nvSpPr>
        <p:spPr bwMode="auto">
          <a:xfrm>
            <a:off x="500063" y="4937125"/>
            <a:ext cx="584200" cy="276225"/>
          </a:xfrm>
          <a:prstGeom prst="rect">
            <a:avLst/>
          </a:prstGeom>
          <a:noFill/>
          <a:ln w="9525">
            <a:noFill/>
            <a:miter lim="800000"/>
            <a:headEnd/>
            <a:tailEnd/>
          </a:ln>
        </p:spPr>
        <p:txBody>
          <a:bodyPr>
            <a:spAutoFit/>
          </a:bodyPr>
          <a:lstStyle/>
          <a:p>
            <a:pPr algn="r"/>
            <a:r>
              <a:rPr lang="en-US" sz="1200">
                <a:solidFill>
                  <a:schemeClr val="tx1"/>
                </a:solidFill>
              </a:rPr>
              <a:t>0</a:t>
            </a:r>
          </a:p>
        </p:txBody>
      </p:sp>
      <p:sp>
        <p:nvSpPr>
          <p:cNvPr id="17436" name="TextBox 51"/>
          <p:cNvSpPr txBox="1">
            <a:spLocks noChangeArrowheads="1"/>
          </p:cNvSpPr>
          <p:nvPr/>
        </p:nvSpPr>
        <p:spPr bwMode="auto">
          <a:xfrm>
            <a:off x="500063" y="4367213"/>
            <a:ext cx="584200" cy="276225"/>
          </a:xfrm>
          <a:prstGeom prst="rect">
            <a:avLst/>
          </a:prstGeom>
          <a:noFill/>
          <a:ln w="9525">
            <a:noFill/>
            <a:miter lim="800000"/>
            <a:headEnd/>
            <a:tailEnd/>
          </a:ln>
        </p:spPr>
        <p:txBody>
          <a:bodyPr>
            <a:spAutoFit/>
          </a:bodyPr>
          <a:lstStyle/>
          <a:p>
            <a:pPr algn="r"/>
            <a:r>
              <a:rPr lang="en-US" sz="1200">
                <a:solidFill>
                  <a:schemeClr val="tx1"/>
                </a:solidFill>
              </a:rPr>
              <a:t>0.4</a:t>
            </a:r>
          </a:p>
        </p:txBody>
      </p:sp>
      <p:sp>
        <p:nvSpPr>
          <p:cNvPr id="17437" name="TextBox 54"/>
          <p:cNvSpPr txBox="1">
            <a:spLocks noChangeArrowheads="1"/>
          </p:cNvSpPr>
          <p:nvPr/>
        </p:nvSpPr>
        <p:spPr bwMode="auto">
          <a:xfrm>
            <a:off x="500063" y="3790950"/>
            <a:ext cx="584200" cy="277813"/>
          </a:xfrm>
          <a:prstGeom prst="rect">
            <a:avLst/>
          </a:prstGeom>
          <a:noFill/>
          <a:ln w="9525">
            <a:noFill/>
            <a:miter lim="800000"/>
            <a:headEnd/>
            <a:tailEnd/>
          </a:ln>
        </p:spPr>
        <p:txBody>
          <a:bodyPr>
            <a:spAutoFit/>
          </a:bodyPr>
          <a:lstStyle/>
          <a:p>
            <a:pPr algn="r"/>
            <a:r>
              <a:rPr lang="en-US" sz="1200">
                <a:solidFill>
                  <a:schemeClr val="tx1"/>
                </a:solidFill>
              </a:rPr>
              <a:t>0.8</a:t>
            </a:r>
          </a:p>
        </p:txBody>
      </p:sp>
      <p:sp>
        <p:nvSpPr>
          <p:cNvPr id="17438" name="TextBox 56"/>
          <p:cNvSpPr txBox="1">
            <a:spLocks noChangeArrowheads="1"/>
          </p:cNvSpPr>
          <p:nvPr/>
        </p:nvSpPr>
        <p:spPr bwMode="auto">
          <a:xfrm>
            <a:off x="500063" y="3517900"/>
            <a:ext cx="584200" cy="276225"/>
          </a:xfrm>
          <a:prstGeom prst="rect">
            <a:avLst/>
          </a:prstGeom>
          <a:noFill/>
          <a:ln w="9525">
            <a:noFill/>
            <a:miter lim="800000"/>
            <a:headEnd/>
            <a:tailEnd/>
          </a:ln>
        </p:spPr>
        <p:txBody>
          <a:bodyPr>
            <a:spAutoFit/>
          </a:bodyPr>
          <a:lstStyle/>
          <a:p>
            <a:pPr algn="r"/>
            <a:r>
              <a:rPr lang="en-US" sz="1200">
                <a:solidFill>
                  <a:schemeClr val="tx1"/>
                </a:solidFill>
              </a:rPr>
              <a:t>1.0</a:t>
            </a:r>
          </a:p>
        </p:txBody>
      </p:sp>
      <p:cxnSp>
        <p:nvCxnSpPr>
          <p:cNvPr id="17439" name="Straight Connector 70"/>
          <p:cNvCxnSpPr>
            <a:cxnSpLocks noChangeShapeType="1"/>
          </p:cNvCxnSpPr>
          <p:nvPr/>
        </p:nvCxnSpPr>
        <p:spPr bwMode="auto">
          <a:xfrm>
            <a:off x="1038225" y="4227513"/>
            <a:ext cx="63500" cy="0"/>
          </a:xfrm>
          <a:prstGeom prst="line">
            <a:avLst/>
          </a:prstGeom>
          <a:noFill/>
          <a:ln w="28575" algn="ctr">
            <a:solidFill>
              <a:schemeClr val="tx1"/>
            </a:solidFill>
            <a:round/>
            <a:headEnd/>
            <a:tailEnd/>
          </a:ln>
        </p:spPr>
      </p:cxnSp>
      <p:sp>
        <p:nvSpPr>
          <p:cNvPr id="17440" name="TextBox 71"/>
          <p:cNvSpPr txBox="1">
            <a:spLocks noChangeArrowheads="1"/>
          </p:cNvSpPr>
          <p:nvPr/>
        </p:nvSpPr>
        <p:spPr bwMode="auto">
          <a:xfrm>
            <a:off x="500063" y="4086225"/>
            <a:ext cx="584200" cy="277813"/>
          </a:xfrm>
          <a:prstGeom prst="rect">
            <a:avLst/>
          </a:prstGeom>
          <a:noFill/>
          <a:ln w="9525">
            <a:noFill/>
            <a:miter lim="800000"/>
            <a:headEnd/>
            <a:tailEnd/>
          </a:ln>
        </p:spPr>
        <p:txBody>
          <a:bodyPr>
            <a:spAutoFit/>
          </a:bodyPr>
          <a:lstStyle/>
          <a:p>
            <a:pPr algn="r"/>
            <a:r>
              <a:rPr lang="en-US" sz="1200">
                <a:solidFill>
                  <a:schemeClr val="tx1"/>
                </a:solidFill>
              </a:rPr>
              <a:t>0.6</a:t>
            </a:r>
          </a:p>
        </p:txBody>
      </p:sp>
      <p:cxnSp>
        <p:nvCxnSpPr>
          <p:cNvPr id="17441" name="Straight Connector 72"/>
          <p:cNvCxnSpPr>
            <a:cxnSpLocks noChangeShapeType="1"/>
          </p:cNvCxnSpPr>
          <p:nvPr/>
        </p:nvCxnSpPr>
        <p:spPr bwMode="auto">
          <a:xfrm>
            <a:off x="3357563" y="5076825"/>
            <a:ext cx="0" cy="63500"/>
          </a:xfrm>
          <a:prstGeom prst="line">
            <a:avLst/>
          </a:prstGeom>
          <a:noFill/>
          <a:ln w="28575" algn="ctr">
            <a:solidFill>
              <a:schemeClr val="tx1"/>
            </a:solidFill>
            <a:round/>
            <a:headEnd/>
            <a:tailEnd/>
          </a:ln>
        </p:spPr>
      </p:cxnSp>
      <p:sp>
        <p:nvSpPr>
          <p:cNvPr id="17442" name="TextBox 73"/>
          <p:cNvSpPr txBox="1">
            <a:spLocks noChangeArrowheads="1"/>
          </p:cNvSpPr>
          <p:nvPr/>
        </p:nvSpPr>
        <p:spPr bwMode="auto">
          <a:xfrm>
            <a:off x="3097213" y="5095875"/>
            <a:ext cx="520700" cy="277813"/>
          </a:xfrm>
          <a:prstGeom prst="rect">
            <a:avLst/>
          </a:prstGeom>
          <a:noFill/>
          <a:ln w="9525">
            <a:noFill/>
            <a:miter lim="800000"/>
            <a:headEnd/>
            <a:tailEnd/>
          </a:ln>
        </p:spPr>
        <p:txBody>
          <a:bodyPr>
            <a:spAutoFit/>
          </a:bodyPr>
          <a:lstStyle/>
          <a:p>
            <a:pPr algn="ctr"/>
            <a:r>
              <a:rPr lang="en-US" sz="1200">
                <a:solidFill>
                  <a:schemeClr val="tx1"/>
                </a:solidFill>
              </a:rPr>
              <a:t>30</a:t>
            </a:r>
          </a:p>
        </p:txBody>
      </p:sp>
      <p:cxnSp>
        <p:nvCxnSpPr>
          <p:cNvPr id="17443" name="Straight Connector 75"/>
          <p:cNvCxnSpPr>
            <a:cxnSpLocks noChangeShapeType="1"/>
          </p:cNvCxnSpPr>
          <p:nvPr/>
        </p:nvCxnSpPr>
        <p:spPr bwMode="auto">
          <a:xfrm>
            <a:off x="3813175" y="5076825"/>
            <a:ext cx="0" cy="63500"/>
          </a:xfrm>
          <a:prstGeom prst="line">
            <a:avLst/>
          </a:prstGeom>
          <a:noFill/>
          <a:ln w="28575" algn="ctr">
            <a:solidFill>
              <a:schemeClr val="tx1"/>
            </a:solidFill>
            <a:round/>
            <a:headEnd/>
            <a:tailEnd/>
          </a:ln>
        </p:spPr>
      </p:cxnSp>
      <p:sp>
        <p:nvSpPr>
          <p:cNvPr id="17444" name="TextBox 76"/>
          <p:cNvSpPr txBox="1">
            <a:spLocks noChangeArrowheads="1"/>
          </p:cNvSpPr>
          <p:nvPr/>
        </p:nvSpPr>
        <p:spPr bwMode="auto">
          <a:xfrm>
            <a:off x="3429000" y="5095875"/>
            <a:ext cx="769938" cy="277813"/>
          </a:xfrm>
          <a:prstGeom prst="rect">
            <a:avLst/>
          </a:prstGeom>
          <a:noFill/>
          <a:ln w="9525">
            <a:noFill/>
            <a:miter lim="800000"/>
            <a:headEnd/>
            <a:tailEnd/>
          </a:ln>
        </p:spPr>
        <p:txBody>
          <a:bodyPr>
            <a:spAutoFit/>
          </a:bodyPr>
          <a:lstStyle/>
          <a:p>
            <a:pPr algn="ctr"/>
            <a:r>
              <a:rPr lang="en-US" sz="1200">
                <a:solidFill>
                  <a:schemeClr val="tx1"/>
                </a:solidFill>
              </a:rPr>
              <a:t>36</a:t>
            </a:r>
          </a:p>
        </p:txBody>
      </p:sp>
      <p:cxnSp>
        <p:nvCxnSpPr>
          <p:cNvPr id="17445" name="Straight Connector 78"/>
          <p:cNvCxnSpPr>
            <a:cxnSpLocks noChangeShapeType="1"/>
          </p:cNvCxnSpPr>
          <p:nvPr/>
        </p:nvCxnSpPr>
        <p:spPr bwMode="auto">
          <a:xfrm>
            <a:off x="4257675" y="5076825"/>
            <a:ext cx="0" cy="63500"/>
          </a:xfrm>
          <a:prstGeom prst="line">
            <a:avLst/>
          </a:prstGeom>
          <a:noFill/>
          <a:ln w="28575" algn="ctr">
            <a:solidFill>
              <a:schemeClr val="tx1"/>
            </a:solidFill>
            <a:round/>
            <a:headEnd/>
            <a:tailEnd/>
          </a:ln>
        </p:spPr>
      </p:cxnSp>
      <p:sp>
        <p:nvSpPr>
          <p:cNvPr id="17446" name="TextBox 79"/>
          <p:cNvSpPr txBox="1">
            <a:spLocks noChangeArrowheads="1"/>
          </p:cNvSpPr>
          <p:nvPr/>
        </p:nvSpPr>
        <p:spPr bwMode="auto">
          <a:xfrm>
            <a:off x="3997325" y="5095875"/>
            <a:ext cx="520700" cy="277813"/>
          </a:xfrm>
          <a:prstGeom prst="rect">
            <a:avLst/>
          </a:prstGeom>
          <a:noFill/>
          <a:ln w="9525">
            <a:noFill/>
            <a:miter lim="800000"/>
            <a:headEnd/>
            <a:tailEnd/>
          </a:ln>
        </p:spPr>
        <p:txBody>
          <a:bodyPr>
            <a:spAutoFit/>
          </a:bodyPr>
          <a:lstStyle/>
          <a:p>
            <a:pPr algn="ctr"/>
            <a:r>
              <a:rPr lang="en-US" sz="1200">
                <a:solidFill>
                  <a:schemeClr val="tx1"/>
                </a:solidFill>
              </a:rPr>
              <a:t>42</a:t>
            </a:r>
          </a:p>
        </p:txBody>
      </p:sp>
      <p:sp>
        <p:nvSpPr>
          <p:cNvPr id="17447" name="TextBox 81"/>
          <p:cNvSpPr txBox="1">
            <a:spLocks noChangeArrowheads="1"/>
          </p:cNvSpPr>
          <p:nvPr/>
        </p:nvSpPr>
        <p:spPr bwMode="auto">
          <a:xfrm>
            <a:off x="1404938" y="4665663"/>
            <a:ext cx="1485900" cy="425450"/>
          </a:xfrm>
          <a:prstGeom prst="rect">
            <a:avLst/>
          </a:prstGeom>
          <a:noFill/>
          <a:ln w="9525">
            <a:noFill/>
            <a:miter lim="800000"/>
            <a:headEnd/>
            <a:tailEnd/>
          </a:ln>
        </p:spPr>
        <p:txBody>
          <a:bodyPr>
            <a:spAutoFit/>
          </a:bodyPr>
          <a:lstStyle/>
          <a:p>
            <a:pPr>
              <a:lnSpc>
                <a:spcPct val="90000"/>
              </a:lnSpc>
            </a:pPr>
            <a:r>
              <a:rPr lang="en-US" sz="1200">
                <a:solidFill>
                  <a:schemeClr val="tx1"/>
                </a:solidFill>
              </a:rPr>
              <a:t>Placebo</a:t>
            </a:r>
            <a:br>
              <a:rPr lang="en-US" sz="1200">
                <a:solidFill>
                  <a:schemeClr val="tx1"/>
                </a:solidFill>
              </a:rPr>
            </a:br>
            <a:r>
              <a:rPr lang="en-US" sz="1200">
                <a:solidFill>
                  <a:schemeClr val="tx1"/>
                </a:solidFill>
              </a:rPr>
              <a:t>Denosumab</a:t>
            </a:r>
          </a:p>
        </p:txBody>
      </p:sp>
      <p:cxnSp>
        <p:nvCxnSpPr>
          <p:cNvPr id="84" name="Straight Connector 83"/>
          <p:cNvCxnSpPr/>
          <p:nvPr/>
        </p:nvCxnSpPr>
        <p:spPr bwMode="auto">
          <a:xfrm>
            <a:off x="1189038" y="4781550"/>
            <a:ext cx="242887" cy="0"/>
          </a:xfrm>
          <a:prstGeom prst="line">
            <a:avLst/>
          </a:prstGeom>
          <a:noFill/>
          <a:ln w="28575" cap="flat" cmpd="sng" algn="ctr">
            <a:solidFill>
              <a:schemeClr val="accent3"/>
            </a:solidFill>
            <a:prstDash val="solid"/>
            <a:round/>
            <a:headEnd type="none" w="med" len="med"/>
            <a:tailEnd type="none" w="med" len="med"/>
          </a:ln>
          <a:effectLst/>
        </p:spPr>
      </p:cxnSp>
      <p:cxnSp>
        <p:nvCxnSpPr>
          <p:cNvPr id="17449" name="Straight Connector 84"/>
          <p:cNvCxnSpPr>
            <a:cxnSpLocks noChangeShapeType="1"/>
          </p:cNvCxnSpPr>
          <p:nvPr/>
        </p:nvCxnSpPr>
        <p:spPr bwMode="auto">
          <a:xfrm>
            <a:off x="1189038" y="4960938"/>
            <a:ext cx="242887" cy="0"/>
          </a:xfrm>
          <a:prstGeom prst="line">
            <a:avLst/>
          </a:prstGeom>
          <a:noFill/>
          <a:ln w="28575" algn="ctr">
            <a:solidFill>
              <a:schemeClr val="accent2"/>
            </a:solidFill>
            <a:round/>
            <a:headEnd/>
            <a:tailEnd/>
          </a:ln>
        </p:spPr>
      </p:cxnSp>
      <p:cxnSp>
        <p:nvCxnSpPr>
          <p:cNvPr id="17450" name="Straight Connector 123"/>
          <p:cNvCxnSpPr>
            <a:cxnSpLocks noChangeShapeType="1"/>
          </p:cNvCxnSpPr>
          <p:nvPr/>
        </p:nvCxnSpPr>
        <p:spPr bwMode="auto">
          <a:xfrm>
            <a:off x="1038225" y="5075238"/>
            <a:ext cx="63500" cy="0"/>
          </a:xfrm>
          <a:prstGeom prst="line">
            <a:avLst/>
          </a:prstGeom>
          <a:noFill/>
          <a:ln w="28575" algn="ctr">
            <a:solidFill>
              <a:schemeClr val="tx1"/>
            </a:solidFill>
            <a:round/>
            <a:headEnd/>
            <a:tailEnd/>
          </a:ln>
        </p:spPr>
      </p:cxnSp>
      <p:sp>
        <p:nvSpPr>
          <p:cNvPr id="17451" name="TextBox 131"/>
          <p:cNvSpPr txBox="1">
            <a:spLocks noChangeArrowheads="1"/>
          </p:cNvSpPr>
          <p:nvPr/>
        </p:nvSpPr>
        <p:spPr bwMode="auto">
          <a:xfrm>
            <a:off x="1357313" y="4170363"/>
            <a:ext cx="2243137" cy="425450"/>
          </a:xfrm>
          <a:prstGeom prst="rect">
            <a:avLst/>
          </a:prstGeom>
          <a:noFill/>
          <a:ln w="9525">
            <a:noFill/>
            <a:miter lim="800000"/>
            <a:headEnd/>
            <a:tailEnd/>
          </a:ln>
        </p:spPr>
        <p:txBody>
          <a:bodyPr>
            <a:spAutoFit/>
          </a:bodyPr>
          <a:lstStyle/>
          <a:p>
            <a:pPr>
              <a:lnSpc>
                <a:spcPct val="90000"/>
              </a:lnSpc>
            </a:pPr>
            <a:r>
              <a:rPr lang="en-US" sz="1200">
                <a:solidFill>
                  <a:schemeClr val="tx1"/>
                </a:solidFill>
              </a:rPr>
              <a:t>HR: 1.01 (95% CI: 0.85-1.20)</a:t>
            </a:r>
            <a:br>
              <a:rPr lang="en-US" sz="1200">
                <a:solidFill>
                  <a:schemeClr val="tx1"/>
                </a:solidFill>
              </a:rPr>
            </a:br>
            <a:r>
              <a:rPr lang="en-US" sz="1200" i="1">
                <a:solidFill>
                  <a:schemeClr val="tx1"/>
                </a:solidFill>
              </a:rPr>
              <a:t>P</a:t>
            </a:r>
            <a:r>
              <a:rPr lang="en-US" sz="1200">
                <a:solidFill>
                  <a:schemeClr val="tx1"/>
                </a:solidFill>
              </a:rPr>
              <a:t> = .91</a:t>
            </a:r>
          </a:p>
        </p:txBody>
      </p:sp>
      <p:sp>
        <p:nvSpPr>
          <p:cNvPr id="17452" name="TextBox 132"/>
          <p:cNvSpPr txBox="1">
            <a:spLocks noChangeArrowheads="1"/>
          </p:cNvSpPr>
          <p:nvPr/>
        </p:nvSpPr>
        <p:spPr bwMode="auto">
          <a:xfrm>
            <a:off x="1023938" y="3221038"/>
            <a:ext cx="3575050" cy="307975"/>
          </a:xfrm>
          <a:prstGeom prst="rect">
            <a:avLst/>
          </a:prstGeom>
          <a:noFill/>
          <a:ln w="9525">
            <a:noFill/>
            <a:miter lim="800000"/>
            <a:headEnd/>
            <a:tailEnd/>
          </a:ln>
        </p:spPr>
        <p:txBody>
          <a:bodyPr>
            <a:spAutoFit/>
          </a:bodyPr>
          <a:lstStyle/>
          <a:p>
            <a:pPr algn="ctr"/>
            <a:r>
              <a:rPr lang="en-US" sz="1400" b="1">
                <a:solidFill>
                  <a:schemeClr val="tx1"/>
                </a:solidFill>
              </a:rPr>
              <a:t>Overall Survival</a:t>
            </a:r>
          </a:p>
        </p:txBody>
      </p:sp>
      <p:sp>
        <p:nvSpPr>
          <p:cNvPr id="17453" name="TextBox 187"/>
          <p:cNvSpPr txBox="1">
            <a:spLocks noChangeArrowheads="1"/>
          </p:cNvSpPr>
          <p:nvPr/>
        </p:nvSpPr>
        <p:spPr bwMode="auto">
          <a:xfrm>
            <a:off x="5129213" y="4657725"/>
            <a:ext cx="584200" cy="277813"/>
          </a:xfrm>
          <a:prstGeom prst="rect">
            <a:avLst/>
          </a:prstGeom>
          <a:noFill/>
          <a:ln w="9525">
            <a:noFill/>
            <a:miter lim="800000"/>
            <a:headEnd/>
            <a:tailEnd/>
          </a:ln>
        </p:spPr>
        <p:txBody>
          <a:bodyPr>
            <a:spAutoFit/>
          </a:bodyPr>
          <a:lstStyle/>
          <a:p>
            <a:pPr algn="r"/>
            <a:r>
              <a:rPr lang="en-US" sz="1200">
                <a:solidFill>
                  <a:schemeClr val="tx1"/>
                </a:solidFill>
              </a:rPr>
              <a:t>0.2</a:t>
            </a:r>
          </a:p>
        </p:txBody>
      </p:sp>
      <p:cxnSp>
        <p:nvCxnSpPr>
          <p:cNvPr id="17454" name="Straight Connector 189"/>
          <p:cNvCxnSpPr>
            <a:cxnSpLocks noChangeShapeType="1"/>
          </p:cNvCxnSpPr>
          <p:nvPr/>
        </p:nvCxnSpPr>
        <p:spPr bwMode="auto">
          <a:xfrm>
            <a:off x="5729288" y="3640138"/>
            <a:ext cx="0" cy="1438275"/>
          </a:xfrm>
          <a:prstGeom prst="line">
            <a:avLst/>
          </a:prstGeom>
          <a:noFill/>
          <a:ln w="28575" algn="ctr">
            <a:solidFill>
              <a:schemeClr val="tx1"/>
            </a:solidFill>
            <a:round/>
            <a:headEnd/>
            <a:tailEnd/>
          </a:ln>
        </p:spPr>
      </p:cxnSp>
      <p:cxnSp>
        <p:nvCxnSpPr>
          <p:cNvPr id="17455" name="Straight Connector 190"/>
          <p:cNvCxnSpPr>
            <a:cxnSpLocks noChangeShapeType="1"/>
          </p:cNvCxnSpPr>
          <p:nvPr/>
        </p:nvCxnSpPr>
        <p:spPr bwMode="auto">
          <a:xfrm>
            <a:off x="5711825" y="5075238"/>
            <a:ext cx="3154363" cy="0"/>
          </a:xfrm>
          <a:prstGeom prst="line">
            <a:avLst/>
          </a:prstGeom>
          <a:noFill/>
          <a:ln w="28575" algn="ctr">
            <a:solidFill>
              <a:schemeClr val="tx1"/>
            </a:solidFill>
            <a:round/>
            <a:headEnd/>
            <a:tailEnd/>
          </a:ln>
        </p:spPr>
      </p:cxnSp>
      <p:cxnSp>
        <p:nvCxnSpPr>
          <p:cNvPr id="17456" name="Straight Connector 191"/>
          <p:cNvCxnSpPr>
            <a:cxnSpLocks noChangeShapeType="1"/>
          </p:cNvCxnSpPr>
          <p:nvPr/>
        </p:nvCxnSpPr>
        <p:spPr bwMode="auto">
          <a:xfrm>
            <a:off x="6186488" y="5076825"/>
            <a:ext cx="0" cy="63500"/>
          </a:xfrm>
          <a:prstGeom prst="line">
            <a:avLst/>
          </a:prstGeom>
          <a:noFill/>
          <a:ln w="28575" algn="ctr">
            <a:solidFill>
              <a:schemeClr val="tx1"/>
            </a:solidFill>
            <a:round/>
            <a:headEnd/>
            <a:tailEnd/>
          </a:ln>
        </p:spPr>
      </p:cxnSp>
      <p:cxnSp>
        <p:nvCxnSpPr>
          <p:cNvPr id="17457" name="Straight Connector 192"/>
          <p:cNvCxnSpPr>
            <a:cxnSpLocks noChangeShapeType="1"/>
          </p:cNvCxnSpPr>
          <p:nvPr/>
        </p:nvCxnSpPr>
        <p:spPr bwMode="auto">
          <a:xfrm>
            <a:off x="6642100" y="5076825"/>
            <a:ext cx="0" cy="63500"/>
          </a:xfrm>
          <a:prstGeom prst="line">
            <a:avLst/>
          </a:prstGeom>
          <a:noFill/>
          <a:ln w="28575" algn="ctr">
            <a:solidFill>
              <a:schemeClr val="tx1"/>
            </a:solidFill>
            <a:round/>
            <a:headEnd/>
            <a:tailEnd/>
          </a:ln>
        </p:spPr>
      </p:cxnSp>
      <p:cxnSp>
        <p:nvCxnSpPr>
          <p:cNvPr id="17458" name="Straight Connector 193"/>
          <p:cNvCxnSpPr>
            <a:cxnSpLocks noChangeShapeType="1"/>
          </p:cNvCxnSpPr>
          <p:nvPr/>
        </p:nvCxnSpPr>
        <p:spPr bwMode="auto">
          <a:xfrm>
            <a:off x="7092950" y="5076825"/>
            <a:ext cx="0" cy="63500"/>
          </a:xfrm>
          <a:prstGeom prst="line">
            <a:avLst/>
          </a:prstGeom>
          <a:noFill/>
          <a:ln w="28575" algn="ctr">
            <a:solidFill>
              <a:schemeClr val="tx1"/>
            </a:solidFill>
            <a:round/>
            <a:headEnd/>
            <a:tailEnd/>
          </a:ln>
        </p:spPr>
      </p:cxnSp>
      <p:cxnSp>
        <p:nvCxnSpPr>
          <p:cNvPr id="17459" name="Straight Connector 194"/>
          <p:cNvCxnSpPr>
            <a:cxnSpLocks noChangeShapeType="1"/>
          </p:cNvCxnSpPr>
          <p:nvPr/>
        </p:nvCxnSpPr>
        <p:spPr bwMode="auto">
          <a:xfrm>
            <a:off x="7535863" y="5076825"/>
            <a:ext cx="0" cy="63500"/>
          </a:xfrm>
          <a:prstGeom prst="line">
            <a:avLst/>
          </a:prstGeom>
          <a:noFill/>
          <a:ln w="28575" algn="ctr">
            <a:solidFill>
              <a:schemeClr val="tx1"/>
            </a:solidFill>
            <a:round/>
            <a:headEnd/>
            <a:tailEnd/>
          </a:ln>
        </p:spPr>
      </p:cxnSp>
      <p:cxnSp>
        <p:nvCxnSpPr>
          <p:cNvPr id="17460" name="Straight Connector 195"/>
          <p:cNvCxnSpPr>
            <a:cxnSpLocks noChangeShapeType="1"/>
          </p:cNvCxnSpPr>
          <p:nvPr/>
        </p:nvCxnSpPr>
        <p:spPr bwMode="auto">
          <a:xfrm>
            <a:off x="5727700" y="5075238"/>
            <a:ext cx="1588" cy="63500"/>
          </a:xfrm>
          <a:prstGeom prst="line">
            <a:avLst/>
          </a:prstGeom>
          <a:noFill/>
          <a:ln w="28575" algn="ctr">
            <a:solidFill>
              <a:schemeClr val="tx1"/>
            </a:solidFill>
            <a:round/>
            <a:headEnd/>
            <a:tailEnd/>
          </a:ln>
        </p:spPr>
      </p:cxnSp>
      <p:cxnSp>
        <p:nvCxnSpPr>
          <p:cNvPr id="17461" name="Straight Connector 196"/>
          <p:cNvCxnSpPr>
            <a:cxnSpLocks noChangeShapeType="1"/>
          </p:cNvCxnSpPr>
          <p:nvPr/>
        </p:nvCxnSpPr>
        <p:spPr bwMode="auto">
          <a:xfrm>
            <a:off x="5664200" y="4792663"/>
            <a:ext cx="65088" cy="0"/>
          </a:xfrm>
          <a:prstGeom prst="line">
            <a:avLst/>
          </a:prstGeom>
          <a:noFill/>
          <a:ln w="28575" algn="ctr">
            <a:solidFill>
              <a:schemeClr val="tx1"/>
            </a:solidFill>
            <a:round/>
            <a:headEnd/>
            <a:tailEnd/>
          </a:ln>
        </p:spPr>
      </p:cxnSp>
      <p:cxnSp>
        <p:nvCxnSpPr>
          <p:cNvPr id="17462" name="Straight Connector 197"/>
          <p:cNvCxnSpPr>
            <a:cxnSpLocks noChangeShapeType="1"/>
          </p:cNvCxnSpPr>
          <p:nvPr/>
        </p:nvCxnSpPr>
        <p:spPr bwMode="auto">
          <a:xfrm>
            <a:off x="5664200" y="4506913"/>
            <a:ext cx="65088" cy="0"/>
          </a:xfrm>
          <a:prstGeom prst="line">
            <a:avLst/>
          </a:prstGeom>
          <a:noFill/>
          <a:ln w="28575" algn="ctr">
            <a:solidFill>
              <a:schemeClr val="tx1"/>
            </a:solidFill>
            <a:round/>
            <a:headEnd/>
            <a:tailEnd/>
          </a:ln>
        </p:spPr>
      </p:cxnSp>
      <p:cxnSp>
        <p:nvCxnSpPr>
          <p:cNvPr id="17463" name="Straight Connector 198"/>
          <p:cNvCxnSpPr>
            <a:cxnSpLocks noChangeShapeType="1"/>
          </p:cNvCxnSpPr>
          <p:nvPr/>
        </p:nvCxnSpPr>
        <p:spPr bwMode="auto">
          <a:xfrm>
            <a:off x="5664200" y="3932238"/>
            <a:ext cx="65088" cy="0"/>
          </a:xfrm>
          <a:prstGeom prst="line">
            <a:avLst/>
          </a:prstGeom>
          <a:noFill/>
          <a:ln w="28575" algn="ctr">
            <a:solidFill>
              <a:schemeClr val="tx1"/>
            </a:solidFill>
            <a:round/>
            <a:headEnd/>
            <a:tailEnd/>
          </a:ln>
        </p:spPr>
      </p:cxnSp>
      <p:cxnSp>
        <p:nvCxnSpPr>
          <p:cNvPr id="17464" name="Straight Connector 199"/>
          <p:cNvCxnSpPr>
            <a:cxnSpLocks noChangeShapeType="1"/>
          </p:cNvCxnSpPr>
          <p:nvPr/>
        </p:nvCxnSpPr>
        <p:spPr bwMode="auto">
          <a:xfrm>
            <a:off x="5664200" y="3652838"/>
            <a:ext cx="65088" cy="0"/>
          </a:xfrm>
          <a:prstGeom prst="line">
            <a:avLst/>
          </a:prstGeom>
          <a:noFill/>
          <a:ln w="28575" algn="ctr">
            <a:solidFill>
              <a:schemeClr val="tx1"/>
            </a:solidFill>
            <a:round/>
            <a:headEnd/>
            <a:tailEnd/>
          </a:ln>
        </p:spPr>
      </p:cxnSp>
      <p:sp>
        <p:nvSpPr>
          <p:cNvPr id="17465" name="TextBox 200"/>
          <p:cNvSpPr txBox="1">
            <a:spLocks noChangeArrowheads="1"/>
          </p:cNvSpPr>
          <p:nvPr/>
        </p:nvSpPr>
        <p:spPr bwMode="auto">
          <a:xfrm>
            <a:off x="5535613" y="5095875"/>
            <a:ext cx="396875" cy="277813"/>
          </a:xfrm>
          <a:prstGeom prst="rect">
            <a:avLst/>
          </a:prstGeom>
          <a:noFill/>
          <a:ln w="9525">
            <a:noFill/>
            <a:miter lim="800000"/>
            <a:headEnd/>
            <a:tailEnd/>
          </a:ln>
        </p:spPr>
        <p:txBody>
          <a:bodyPr>
            <a:spAutoFit/>
          </a:bodyPr>
          <a:lstStyle/>
          <a:p>
            <a:pPr algn="ctr"/>
            <a:r>
              <a:rPr lang="en-US" sz="1200">
                <a:solidFill>
                  <a:schemeClr val="tx1"/>
                </a:solidFill>
              </a:rPr>
              <a:t>0</a:t>
            </a:r>
          </a:p>
        </p:txBody>
      </p:sp>
      <p:sp>
        <p:nvSpPr>
          <p:cNvPr id="17466" name="TextBox 201"/>
          <p:cNvSpPr txBox="1">
            <a:spLocks noChangeArrowheads="1"/>
          </p:cNvSpPr>
          <p:nvPr/>
        </p:nvSpPr>
        <p:spPr bwMode="auto">
          <a:xfrm>
            <a:off x="5988050" y="5095875"/>
            <a:ext cx="396875" cy="277813"/>
          </a:xfrm>
          <a:prstGeom prst="rect">
            <a:avLst/>
          </a:prstGeom>
          <a:noFill/>
          <a:ln w="9525">
            <a:noFill/>
            <a:miter lim="800000"/>
            <a:headEnd/>
            <a:tailEnd/>
          </a:ln>
        </p:spPr>
        <p:txBody>
          <a:bodyPr>
            <a:spAutoFit/>
          </a:bodyPr>
          <a:lstStyle/>
          <a:p>
            <a:pPr algn="ctr"/>
            <a:r>
              <a:rPr lang="en-US" sz="1200">
                <a:solidFill>
                  <a:schemeClr val="tx1"/>
                </a:solidFill>
              </a:rPr>
              <a:t>6</a:t>
            </a:r>
          </a:p>
        </p:txBody>
      </p:sp>
      <p:sp>
        <p:nvSpPr>
          <p:cNvPr id="17467" name="TextBox 202"/>
          <p:cNvSpPr txBox="1">
            <a:spLocks noChangeArrowheads="1"/>
          </p:cNvSpPr>
          <p:nvPr/>
        </p:nvSpPr>
        <p:spPr bwMode="auto">
          <a:xfrm>
            <a:off x="6380163" y="5095875"/>
            <a:ext cx="522287" cy="277813"/>
          </a:xfrm>
          <a:prstGeom prst="rect">
            <a:avLst/>
          </a:prstGeom>
          <a:noFill/>
          <a:ln w="9525">
            <a:noFill/>
            <a:miter lim="800000"/>
            <a:headEnd/>
            <a:tailEnd/>
          </a:ln>
        </p:spPr>
        <p:txBody>
          <a:bodyPr>
            <a:spAutoFit/>
          </a:bodyPr>
          <a:lstStyle/>
          <a:p>
            <a:pPr algn="ctr"/>
            <a:r>
              <a:rPr lang="en-US" sz="1200">
                <a:solidFill>
                  <a:schemeClr val="tx1"/>
                </a:solidFill>
              </a:rPr>
              <a:t>12</a:t>
            </a:r>
          </a:p>
        </p:txBody>
      </p:sp>
      <p:sp>
        <p:nvSpPr>
          <p:cNvPr id="17468" name="TextBox 203"/>
          <p:cNvSpPr txBox="1">
            <a:spLocks noChangeArrowheads="1"/>
          </p:cNvSpPr>
          <p:nvPr/>
        </p:nvSpPr>
        <p:spPr bwMode="auto">
          <a:xfrm>
            <a:off x="6831013" y="5095875"/>
            <a:ext cx="522287" cy="277813"/>
          </a:xfrm>
          <a:prstGeom prst="rect">
            <a:avLst/>
          </a:prstGeom>
          <a:noFill/>
          <a:ln w="9525">
            <a:noFill/>
            <a:miter lim="800000"/>
            <a:headEnd/>
            <a:tailEnd/>
          </a:ln>
        </p:spPr>
        <p:txBody>
          <a:bodyPr>
            <a:spAutoFit/>
          </a:bodyPr>
          <a:lstStyle/>
          <a:p>
            <a:pPr algn="ctr"/>
            <a:r>
              <a:rPr lang="en-US" sz="1200">
                <a:solidFill>
                  <a:schemeClr val="tx1"/>
                </a:solidFill>
              </a:rPr>
              <a:t>18</a:t>
            </a:r>
          </a:p>
        </p:txBody>
      </p:sp>
      <p:sp>
        <p:nvSpPr>
          <p:cNvPr id="17469" name="TextBox 204"/>
          <p:cNvSpPr txBox="1">
            <a:spLocks noChangeArrowheads="1"/>
          </p:cNvSpPr>
          <p:nvPr/>
        </p:nvSpPr>
        <p:spPr bwMode="auto">
          <a:xfrm>
            <a:off x="7275513" y="5095875"/>
            <a:ext cx="520700" cy="277813"/>
          </a:xfrm>
          <a:prstGeom prst="rect">
            <a:avLst/>
          </a:prstGeom>
          <a:noFill/>
          <a:ln w="9525">
            <a:noFill/>
            <a:miter lim="800000"/>
            <a:headEnd/>
            <a:tailEnd/>
          </a:ln>
        </p:spPr>
        <p:txBody>
          <a:bodyPr>
            <a:spAutoFit/>
          </a:bodyPr>
          <a:lstStyle/>
          <a:p>
            <a:pPr algn="ctr"/>
            <a:r>
              <a:rPr lang="en-US" sz="1200">
                <a:solidFill>
                  <a:schemeClr val="tx1"/>
                </a:solidFill>
              </a:rPr>
              <a:t>24</a:t>
            </a:r>
          </a:p>
        </p:txBody>
      </p:sp>
      <p:sp>
        <p:nvSpPr>
          <p:cNvPr id="17470" name="TextBox 205"/>
          <p:cNvSpPr txBox="1">
            <a:spLocks noChangeArrowheads="1"/>
          </p:cNvSpPr>
          <p:nvPr/>
        </p:nvSpPr>
        <p:spPr bwMode="auto">
          <a:xfrm rot="-5400000">
            <a:off x="4167188" y="4040188"/>
            <a:ext cx="1846262" cy="646112"/>
          </a:xfrm>
          <a:prstGeom prst="rect">
            <a:avLst/>
          </a:prstGeom>
          <a:noFill/>
          <a:ln w="9525">
            <a:noFill/>
            <a:miter lim="800000"/>
            <a:headEnd/>
            <a:tailEnd/>
          </a:ln>
        </p:spPr>
        <p:txBody>
          <a:bodyPr>
            <a:spAutoFit/>
          </a:bodyPr>
          <a:lstStyle/>
          <a:p>
            <a:pPr algn="ctr"/>
            <a:r>
              <a:rPr lang="en-US" sz="1200" b="1">
                <a:solidFill>
                  <a:schemeClr val="tx1"/>
                </a:solidFill>
              </a:rPr>
              <a:t>Proportion of Patients </a:t>
            </a:r>
            <a:br>
              <a:rPr lang="en-US" sz="1200" b="1">
                <a:solidFill>
                  <a:schemeClr val="tx1"/>
                </a:solidFill>
              </a:rPr>
            </a:br>
            <a:r>
              <a:rPr lang="en-US" sz="1200" b="1">
                <a:solidFill>
                  <a:schemeClr val="tx1"/>
                </a:solidFill>
              </a:rPr>
              <a:t>Without Symptomatic Bone Metastases</a:t>
            </a:r>
          </a:p>
        </p:txBody>
      </p:sp>
      <p:sp>
        <p:nvSpPr>
          <p:cNvPr id="17471" name="TextBox 206"/>
          <p:cNvSpPr txBox="1">
            <a:spLocks noChangeArrowheads="1"/>
          </p:cNvSpPr>
          <p:nvPr/>
        </p:nvSpPr>
        <p:spPr bwMode="auto">
          <a:xfrm>
            <a:off x="5129213" y="4937125"/>
            <a:ext cx="584200" cy="276225"/>
          </a:xfrm>
          <a:prstGeom prst="rect">
            <a:avLst/>
          </a:prstGeom>
          <a:noFill/>
          <a:ln w="9525">
            <a:noFill/>
            <a:miter lim="800000"/>
            <a:headEnd/>
            <a:tailEnd/>
          </a:ln>
        </p:spPr>
        <p:txBody>
          <a:bodyPr>
            <a:spAutoFit/>
          </a:bodyPr>
          <a:lstStyle/>
          <a:p>
            <a:pPr algn="r"/>
            <a:r>
              <a:rPr lang="en-US" sz="1200">
                <a:solidFill>
                  <a:schemeClr val="tx1"/>
                </a:solidFill>
              </a:rPr>
              <a:t>0</a:t>
            </a:r>
          </a:p>
        </p:txBody>
      </p:sp>
      <p:sp>
        <p:nvSpPr>
          <p:cNvPr id="17472" name="TextBox 207"/>
          <p:cNvSpPr txBox="1">
            <a:spLocks noChangeArrowheads="1"/>
          </p:cNvSpPr>
          <p:nvPr/>
        </p:nvSpPr>
        <p:spPr bwMode="auto">
          <a:xfrm>
            <a:off x="5129213" y="4367213"/>
            <a:ext cx="584200" cy="276225"/>
          </a:xfrm>
          <a:prstGeom prst="rect">
            <a:avLst/>
          </a:prstGeom>
          <a:noFill/>
          <a:ln w="9525">
            <a:noFill/>
            <a:miter lim="800000"/>
            <a:headEnd/>
            <a:tailEnd/>
          </a:ln>
        </p:spPr>
        <p:txBody>
          <a:bodyPr>
            <a:spAutoFit/>
          </a:bodyPr>
          <a:lstStyle/>
          <a:p>
            <a:pPr algn="r"/>
            <a:r>
              <a:rPr lang="en-US" sz="1200">
                <a:solidFill>
                  <a:schemeClr val="tx1"/>
                </a:solidFill>
              </a:rPr>
              <a:t>0.4</a:t>
            </a:r>
          </a:p>
        </p:txBody>
      </p:sp>
      <p:sp>
        <p:nvSpPr>
          <p:cNvPr id="17473" name="TextBox 208"/>
          <p:cNvSpPr txBox="1">
            <a:spLocks noChangeArrowheads="1"/>
          </p:cNvSpPr>
          <p:nvPr/>
        </p:nvSpPr>
        <p:spPr bwMode="auto">
          <a:xfrm>
            <a:off x="5129213" y="3790950"/>
            <a:ext cx="584200" cy="277813"/>
          </a:xfrm>
          <a:prstGeom prst="rect">
            <a:avLst/>
          </a:prstGeom>
          <a:noFill/>
          <a:ln w="9525">
            <a:noFill/>
            <a:miter lim="800000"/>
            <a:headEnd/>
            <a:tailEnd/>
          </a:ln>
        </p:spPr>
        <p:txBody>
          <a:bodyPr>
            <a:spAutoFit/>
          </a:bodyPr>
          <a:lstStyle/>
          <a:p>
            <a:pPr algn="r"/>
            <a:r>
              <a:rPr lang="en-US" sz="1200">
                <a:solidFill>
                  <a:schemeClr val="tx1"/>
                </a:solidFill>
              </a:rPr>
              <a:t>0.8</a:t>
            </a:r>
          </a:p>
        </p:txBody>
      </p:sp>
      <p:sp>
        <p:nvSpPr>
          <p:cNvPr id="17474" name="TextBox 209"/>
          <p:cNvSpPr txBox="1">
            <a:spLocks noChangeArrowheads="1"/>
          </p:cNvSpPr>
          <p:nvPr/>
        </p:nvSpPr>
        <p:spPr bwMode="auto">
          <a:xfrm>
            <a:off x="5129213" y="3517900"/>
            <a:ext cx="584200" cy="276225"/>
          </a:xfrm>
          <a:prstGeom prst="rect">
            <a:avLst/>
          </a:prstGeom>
          <a:noFill/>
          <a:ln w="9525">
            <a:noFill/>
            <a:miter lim="800000"/>
            <a:headEnd/>
            <a:tailEnd/>
          </a:ln>
        </p:spPr>
        <p:txBody>
          <a:bodyPr>
            <a:spAutoFit/>
          </a:bodyPr>
          <a:lstStyle/>
          <a:p>
            <a:pPr algn="r"/>
            <a:r>
              <a:rPr lang="en-US" sz="1200">
                <a:solidFill>
                  <a:schemeClr val="tx1"/>
                </a:solidFill>
              </a:rPr>
              <a:t>1.0</a:t>
            </a:r>
          </a:p>
        </p:txBody>
      </p:sp>
      <p:cxnSp>
        <p:nvCxnSpPr>
          <p:cNvPr id="17475" name="Straight Connector 216"/>
          <p:cNvCxnSpPr>
            <a:cxnSpLocks noChangeShapeType="1"/>
          </p:cNvCxnSpPr>
          <p:nvPr/>
        </p:nvCxnSpPr>
        <p:spPr bwMode="auto">
          <a:xfrm>
            <a:off x="5664200" y="4227513"/>
            <a:ext cx="65088" cy="0"/>
          </a:xfrm>
          <a:prstGeom prst="line">
            <a:avLst/>
          </a:prstGeom>
          <a:noFill/>
          <a:ln w="28575" algn="ctr">
            <a:solidFill>
              <a:schemeClr val="tx1"/>
            </a:solidFill>
            <a:round/>
            <a:headEnd/>
            <a:tailEnd/>
          </a:ln>
        </p:spPr>
      </p:cxnSp>
      <p:sp>
        <p:nvSpPr>
          <p:cNvPr id="17476" name="TextBox 217"/>
          <p:cNvSpPr txBox="1">
            <a:spLocks noChangeArrowheads="1"/>
          </p:cNvSpPr>
          <p:nvPr/>
        </p:nvSpPr>
        <p:spPr bwMode="auto">
          <a:xfrm>
            <a:off x="5129213" y="4086225"/>
            <a:ext cx="584200" cy="277813"/>
          </a:xfrm>
          <a:prstGeom prst="rect">
            <a:avLst/>
          </a:prstGeom>
          <a:noFill/>
          <a:ln w="9525">
            <a:noFill/>
            <a:miter lim="800000"/>
            <a:headEnd/>
            <a:tailEnd/>
          </a:ln>
        </p:spPr>
        <p:txBody>
          <a:bodyPr>
            <a:spAutoFit/>
          </a:bodyPr>
          <a:lstStyle/>
          <a:p>
            <a:pPr algn="r"/>
            <a:r>
              <a:rPr lang="en-US" sz="1200">
                <a:solidFill>
                  <a:schemeClr val="tx1"/>
                </a:solidFill>
              </a:rPr>
              <a:t>0.6</a:t>
            </a:r>
          </a:p>
        </p:txBody>
      </p:sp>
      <p:cxnSp>
        <p:nvCxnSpPr>
          <p:cNvPr id="17477" name="Straight Connector 218"/>
          <p:cNvCxnSpPr>
            <a:cxnSpLocks noChangeShapeType="1"/>
          </p:cNvCxnSpPr>
          <p:nvPr/>
        </p:nvCxnSpPr>
        <p:spPr bwMode="auto">
          <a:xfrm>
            <a:off x="7985125" y="5076825"/>
            <a:ext cx="0" cy="63500"/>
          </a:xfrm>
          <a:prstGeom prst="line">
            <a:avLst/>
          </a:prstGeom>
          <a:noFill/>
          <a:ln w="28575" algn="ctr">
            <a:solidFill>
              <a:schemeClr val="tx1"/>
            </a:solidFill>
            <a:round/>
            <a:headEnd/>
            <a:tailEnd/>
          </a:ln>
        </p:spPr>
      </p:cxnSp>
      <p:sp>
        <p:nvSpPr>
          <p:cNvPr id="17478" name="TextBox 219"/>
          <p:cNvSpPr txBox="1">
            <a:spLocks noChangeArrowheads="1"/>
          </p:cNvSpPr>
          <p:nvPr/>
        </p:nvSpPr>
        <p:spPr bwMode="auto">
          <a:xfrm>
            <a:off x="7724775" y="5095875"/>
            <a:ext cx="520700" cy="277813"/>
          </a:xfrm>
          <a:prstGeom prst="rect">
            <a:avLst/>
          </a:prstGeom>
          <a:noFill/>
          <a:ln w="9525">
            <a:noFill/>
            <a:miter lim="800000"/>
            <a:headEnd/>
            <a:tailEnd/>
          </a:ln>
        </p:spPr>
        <p:txBody>
          <a:bodyPr>
            <a:spAutoFit/>
          </a:bodyPr>
          <a:lstStyle/>
          <a:p>
            <a:pPr algn="ctr"/>
            <a:r>
              <a:rPr lang="en-US" sz="1200">
                <a:solidFill>
                  <a:schemeClr val="tx1"/>
                </a:solidFill>
              </a:rPr>
              <a:t>30</a:t>
            </a:r>
          </a:p>
        </p:txBody>
      </p:sp>
      <p:cxnSp>
        <p:nvCxnSpPr>
          <p:cNvPr id="17479" name="Straight Connector 221"/>
          <p:cNvCxnSpPr>
            <a:cxnSpLocks noChangeShapeType="1"/>
          </p:cNvCxnSpPr>
          <p:nvPr/>
        </p:nvCxnSpPr>
        <p:spPr bwMode="auto">
          <a:xfrm>
            <a:off x="8440738" y="5076825"/>
            <a:ext cx="0" cy="63500"/>
          </a:xfrm>
          <a:prstGeom prst="line">
            <a:avLst/>
          </a:prstGeom>
          <a:noFill/>
          <a:ln w="28575" algn="ctr">
            <a:solidFill>
              <a:schemeClr val="tx1"/>
            </a:solidFill>
            <a:round/>
            <a:headEnd/>
            <a:tailEnd/>
          </a:ln>
        </p:spPr>
      </p:cxnSp>
      <p:sp>
        <p:nvSpPr>
          <p:cNvPr id="17480" name="TextBox 222"/>
          <p:cNvSpPr txBox="1">
            <a:spLocks noChangeArrowheads="1"/>
          </p:cNvSpPr>
          <p:nvPr/>
        </p:nvSpPr>
        <p:spPr bwMode="auto">
          <a:xfrm>
            <a:off x="8054975" y="5095875"/>
            <a:ext cx="771525" cy="277813"/>
          </a:xfrm>
          <a:prstGeom prst="rect">
            <a:avLst/>
          </a:prstGeom>
          <a:noFill/>
          <a:ln w="9525">
            <a:noFill/>
            <a:miter lim="800000"/>
            <a:headEnd/>
            <a:tailEnd/>
          </a:ln>
        </p:spPr>
        <p:txBody>
          <a:bodyPr>
            <a:spAutoFit/>
          </a:bodyPr>
          <a:lstStyle/>
          <a:p>
            <a:pPr algn="ctr"/>
            <a:r>
              <a:rPr lang="en-US" sz="1200">
                <a:solidFill>
                  <a:schemeClr val="tx1"/>
                </a:solidFill>
              </a:rPr>
              <a:t>36</a:t>
            </a:r>
          </a:p>
        </p:txBody>
      </p:sp>
      <p:sp>
        <p:nvSpPr>
          <p:cNvPr id="17481" name="TextBox 227"/>
          <p:cNvSpPr txBox="1">
            <a:spLocks noChangeArrowheads="1"/>
          </p:cNvSpPr>
          <p:nvPr/>
        </p:nvSpPr>
        <p:spPr bwMode="auto">
          <a:xfrm>
            <a:off x="6008688" y="4710113"/>
            <a:ext cx="1485900" cy="369887"/>
          </a:xfrm>
          <a:prstGeom prst="rect">
            <a:avLst/>
          </a:prstGeom>
          <a:noFill/>
          <a:ln w="9525">
            <a:noFill/>
            <a:miter lim="800000"/>
            <a:headEnd/>
            <a:tailEnd/>
          </a:ln>
        </p:spPr>
        <p:txBody>
          <a:bodyPr>
            <a:spAutoFit/>
          </a:bodyPr>
          <a:lstStyle/>
          <a:p>
            <a:pPr>
              <a:lnSpc>
                <a:spcPct val="90000"/>
              </a:lnSpc>
            </a:pPr>
            <a:r>
              <a:rPr lang="en-US">
                <a:solidFill>
                  <a:schemeClr val="tx1"/>
                </a:solidFill>
              </a:rPr>
              <a:t>Placebo</a:t>
            </a:r>
            <a:br>
              <a:rPr lang="en-US">
                <a:solidFill>
                  <a:schemeClr val="tx1"/>
                </a:solidFill>
              </a:rPr>
            </a:br>
            <a:r>
              <a:rPr lang="en-US">
                <a:solidFill>
                  <a:schemeClr val="tx1"/>
                </a:solidFill>
              </a:rPr>
              <a:t>Denosumab</a:t>
            </a:r>
          </a:p>
        </p:txBody>
      </p:sp>
      <p:cxnSp>
        <p:nvCxnSpPr>
          <p:cNvPr id="229" name="Straight Connector 228"/>
          <p:cNvCxnSpPr/>
          <p:nvPr/>
        </p:nvCxnSpPr>
        <p:spPr bwMode="auto">
          <a:xfrm>
            <a:off x="5794375" y="4810125"/>
            <a:ext cx="241300" cy="0"/>
          </a:xfrm>
          <a:prstGeom prst="line">
            <a:avLst/>
          </a:prstGeom>
          <a:noFill/>
          <a:ln w="28575" cap="flat" cmpd="sng" algn="ctr">
            <a:solidFill>
              <a:schemeClr val="accent3"/>
            </a:solidFill>
            <a:prstDash val="sysDot"/>
            <a:round/>
            <a:headEnd type="none" w="med" len="med"/>
            <a:tailEnd type="none" w="med" len="med"/>
          </a:ln>
          <a:effectLst/>
        </p:spPr>
      </p:cxnSp>
      <p:cxnSp>
        <p:nvCxnSpPr>
          <p:cNvPr id="17483" name="Straight Connector 229"/>
          <p:cNvCxnSpPr>
            <a:cxnSpLocks noChangeShapeType="1"/>
          </p:cNvCxnSpPr>
          <p:nvPr/>
        </p:nvCxnSpPr>
        <p:spPr bwMode="auto">
          <a:xfrm>
            <a:off x="5794375" y="4946650"/>
            <a:ext cx="241300" cy="0"/>
          </a:xfrm>
          <a:prstGeom prst="line">
            <a:avLst/>
          </a:prstGeom>
          <a:noFill/>
          <a:ln w="28575" algn="ctr">
            <a:solidFill>
              <a:schemeClr val="accent2"/>
            </a:solidFill>
            <a:round/>
            <a:headEnd/>
            <a:tailEnd/>
          </a:ln>
        </p:spPr>
      </p:cxnSp>
      <p:cxnSp>
        <p:nvCxnSpPr>
          <p:cNvPr id="17484" name="Straight Connector 231"/>
          <p:cNvCxnSpPr>
            <a:cxnSpLocks noChangeShapeType="1"/>
          </p:cNvCxnSpPr>
          <p:nvPr/>
        </p:nvCxnSpPr>
        <p:spPr bwMode="auto">
          <a:xfrm>
            <a:off x="5664200" y="5075238"/>
            <a:ext cx="65088" cy="0"/>
          </a:xfrm>
          <a:prstGeom prst="line">
            <a:avLst/>
          </a:prstGeom>
          <a:noFill/>
          <a:ln w="28575" algn="ctr">
            <a:solidFill>
              <a:schemeClr val="tx1"/>
            </a:solidFill>
            <a:round/>
            <a:headEnd/>
            <a:tailEnd/>
          </a:ln>
        </p:spPr>
      </p:cxnSp>
      <p:sp>
        <p:nvSpPr>
          <p:cNvPr id="17485" name="TextBox 239"/>
          <p:cNvSpPr txBox="1">
            <a:spLocks noChangeArrowheads="1"/>
          </p:cNvSpPr>
          <p:nvPr/>
        </p:nvSpPr>
        <p:spPr bwMode="auto">
          <a:xfrm>
            <a:off x="6769100" y="3975100"/>
            <a:ext cx="2085975" cy="369888"/>
          </a:xfrm>
          <a:prstGeom prst="rect">
            <a:avLst/>
          </a:prstGeom>
          <a:noFill/>
          <a:ln w="9525">
            <a:noFill/>
            <a:miter lim="800000"/>
            <a:headEnd/>
            <a:tailEnd/>
          </a:ln>
        </p:spPr>
        <p:txBody>
          <a:bodyPr>
            <a:spAutoFit/>
          </a:bodyPr>
          <a:lstStyle/>
          <a:p>
            <a:pPr>
              <a:lnSpc>
                <a:spcPct val="90000"/>
              </a:lnSpc>
            </a:pPr>
            <a:r>
              <a:rPr lang="en-US">
                <a:solidFill>
                  <a:schemeClr val="tx1"/>
                </a:solidFill>
              </a:rPr>
              <a:t>HR: 0.67 (95% CI: 0.49-0.92)</a:t>
            </a:r>
            <a:br>
              <a:rPr lang="en-US">
                <a:solidFill>
                  <a:schemeClr val="tx1"/>
                </a:solidFill>
              </a:rPr>
            </a:br>
            <a:r>
              <a:rPr lang="en-US" i="1">
                <a:solidFill>
                  <a:schemeClr val="tx1"/>
                </a:solidFill>
              </a:rPr>
              <a:t>P</a:t>
            </a:r>
            <a:r>
              <a:rPr lang="en-US">
                <a:solidFill>
                  <a:schemeClr val="tx1"/>
                </a:solidFill>
              </a:rPr>
              <a:t> = .013</a:t>
            </a:r>
          </a:p>
        </p:txBody>
      </p:sp>
      <p:sp>
        <p:nvSpPr>
          <p:cNvPr id="17486" name="TextBox 240"/>
          <p:cNvSpPr txBox="1">
            <a:spLocks noChangeArrowheads="1"/>
          </p:cNvSpPr>
          <p:nvPr/>
        </p:nvSpPr>
        <p:spPr bwMode="auto">
          <a:xfrm>
            <a:off x="5418138" y="3167063"/>
            <a:ext cx="3521075" cy="307975"/>
          </a:xfrm>
          <a:prstGeom prst="rect">
            <a:avLst/>
          </a:prstGeom>
          <a:noFill/>
          <a:ln w="9525">
            <a:noFill/>
            <a:miter lim="800000"/>
            <a:headEnd/>
            <a:tailEnd/>
          </a:ln>
        </p:spPr>
        <p:txBody>
          <a:bodyPr>
            <a:spAutoFit/>
          </a:bodyPr>
          <a:lstStyle/>
          <a:p>
            <a:pPr algn="ctr"/>
            <a:r>
              <a:rPr lang="en-US" sz="1400" b="1">
                <a:solidFill>
                  <a:schemeClr val="tx1"/>
                </a:solidFill>
              </a:rPr>
              <a:t>Time to Symptomatic Bone Metastasis</a:t>
            </a:r>
          </a:p>
        </p:txBody>
      </p:sp>
      <p:sp>
        <p:nvSpPr>
          <p:cNvPr id="17487" name="Right Arrow 241"/>
          <p:cNvSpPr>
            <a:spLocks noChangeArrowheads="1"/>
          </p:cNvSpPr>
          <p:nvPr/>
        </p:nvSpPr>
        <p:spPr bwMode="auto">
          <a:xfrm rot="5400000">
            <a:off x="7285832" y="4142581"/>
            <a:ext cx="242888" cy="587375"/>
          </a:xfrm>
          <a:prstGeom prst="rightArrow">
            <a:avLst>
              <a:gd name="adj1" fmla="val 50000"/>
              <a:gd name="adj2" fmla="val 50000"/>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17488" name="TextBox 243"/>
          <p:cNvSpPr txBox="1">
            <a:spLocks noChangeArrowheads="1"/>
          </p:cNvSpPr>
          <p:nvPr/>
        </p:nvSpPr>
        <p:spPr bwMode="auto">
          <a:xfrm>
            <a:off x="7578725" y="4216400"/>
            <a:ext cx="1236663" cy="246063"/>
          </a:xfrm>
          <a:prstGeom prst="rect">
            <a:avLst/>
          </a:prstGeom>
          <a:noFill/>
          <a:ln w="9525">
            <a:noFill/>
            <a:miter lim="800000"/>
            <a:headEnd/>
            <a:tailEnd/>
          </a:ln>
        </p:spPr>
        <p:txBody>
          <a:bodyPr>
            <a:spAutoFit/>
          </a:bodyPr>
          <a:lstStyle/>
          <a:p>
            <a:r>
              <a:rPr lang="en-US">
                <a:solidFill>
                  <a:schemeClr val="tx1"/>
                </a:solidFill>
              </a:rPr>
              <a:t>Risk Reduction</a:t>
            </a:r>
          </a:p>
        </p:txBody>
      </p:sp>
      <p:sp>
        <p:nvSpPr>
          <p:cNvPr id="17489" name="TextBox 244"/>
          <p:cNvSpPr txBox="1">
            <a:spLocks noChangeArrowheads="1"/>
          </p:cNvSpPr>
          <p:nvPr/>
        </p:nvSpPr>
        <p:spPr bwMode="auto">
          <a:xfrm>
            <a:off x="6778625" y="4572000"/>
            <a:ext cx="1177925" cy="508000"/>
          </a:xfrm>
          <a:prstGeom prst="rect">
            <a:avLst/>
          </a:prstGeom>
          <a:noFill/>
          <a:ln w="9525">
            <a:noFill/>
            <a:miter lim="800000"/>
            <a:headEnd/>
            <a:tailEnd/>
          </a:ln>
        </p:spPr>
        <p:txBody>
          <a:bodyPr>
            <a:spAutoFit/>
          </a:bodyPr>
          <a:lstStyle/>
          <a:p>
            <a:pPr algn="ctr">
              <a:lnSpc>
                <a:spcPct val="90000"/>
              </a:lnSpc>
            </a:pPr>
            <a:r>
              <a:rPr lang="en-US">
                <a:solidFill>
                  <a:schemeClr val="tx1"/>
                </a:solidFill>
              </a:rPr>
              <a:t>Events, n (%)</a:t>
            </a:r>
            <a:r>
              <a:rPr lang="en-US" u="sng">
                <a:solidFill>
                  <a:schemeClr val="tx1"/>
                </a:solidFill>
              </a:rPr>
              <a:t/>
            </a:r>
            <a:br>
              <a:rPr lang="en-US" u="sng">
                <a:solidFill>
                  <a:schemeClr val="tx1"/>
                </a:solidFill>
              </a:rPr>
            </a:br>
            <a:r>
              <a:rPr lang="en-US">
                <a:solidFill>
                  <a:schemeClr val="tx1"/>
                </a:solidFill>
              </a:rPr>
              <a:t>96 (13)</a:t>
            </a:r>
            <a:br>
              <a:rPr lang="en-US">
                <a:solidFill>
                  <a:schemeClr val="tx1"/>
                </a:solidFill>
              </a:rPr>
            </a:br>
            <a:r>
              <a:rPr lang="en-US">
                <a:solidFill>
                  <a:schemeClr val="tx1"/>
                </a:solidFill>
              </a:rPr>
              <a:t>69 (10)</a:t>
            </a:r>
          </a:p>
        </p:txBody>
      </p:sp>
      <p:sp>
        <p:nvSpPr>
          <p:cNvPr id="17490" name="Freeform 245"/>
          <p:cNvSpPr>
            <a:spLocks/>
          </p:cNvSpPr>
          <p:nvPr/>
        </p:nvSpPr>
        <p:spPr bwMode="auto">
          <a:xfrm>
            <a:off x="5734050" y="3659188"/>
            <a:ext cx="2919413" cy="209550"/>
          </a:xfrm>
          <a:custGeom>
            <a:avLst/>
            <a:gdLst>
              <a:gd name="T0" fmla="*/ 0 w 2919413"/>
              <a:gd name="T1" fmla="*/ 0 h 209550"/>
              <a:gd name="T2" fmla="*/ 254794 w 2919413"/>
              <a:gd name="T3" fmla="*/ 0 h 209550"/>
              <a:gd name="T4" fmla="*/ 307181 w 2919413"/>
              <a:gd name="T5" fmla="*/ 26194 h 209550"/>
              <a:gd name="T6" fmla="*/ 435769 w 2919413"/>
              <a:gd name="T7" fmla="*/ 28575 h 209550"/>
              <a:gd name="T8" fmla="*/ 545306 w 2919413"/>
              <a:gd name="T9" fmla="*/ 42863 h 209550"/>
              <a:gd name="T10" fmla="*/ 571500 w 2919413"/>
              <a:gd name="T11" fmla="*/ 69057 h 209550"/>
              <a:gd name="T12" fmla="*/ 788194 w 2919413"/>
              <a:gd name="T13" fmla="*/ 69057 h 209550"/>
              <a:gd name="T14" fmla="*/ 838200 w 2919413"/>
              <a:gd name="T15" fmla="*/ 95250 h 209550"/>
              <a:gd name="T16" fmla="*/ 990600 w 2919413"/>
              <a:gd name="T17" fmla="*/ 95250 h 209550"/>
              <a:gd name="T18" fmla="*/ 1095396 w 2919413"/>
              <a:gd name="T19" fmla="*/ 107157 h 209550"/>
              <a:gd name="T20" fmla="*/ 1128734 w 2919413"/>
              <a:gd name="T21" fmla="*/ 130969 h 209550"/>
              <a:gd name="T22" fmla="*/ 1362096 w 2919413"/>
              <a:gd name="T23" fmla="*/ 135732 h 209550"/>
              <a:gd name="T24" fmla="*/ 1404959 w 2919413"/>
              <a:gd name="T25" fmla="*/ 150019 h 209550"/>
              <a:gd name="T26" fmla="*/ 1447821 w 2919413"/>
              <a:gd name="T27" fmla="*/ 164307 h 209550"/>
              <a:gd name="T28" fmla="*/ 1654990 w 2919413"/>
              <a:gd name="T29" fmla="*/ 164307 h 209550"/>
              <a:gd name="T30" fmla="*/ 1676421 w 2919413"/>
              <a:gd name="T31" fmla="*/ 180975 h 209550"/>
              <a:gd name="T32" fmla="*/ 1912165 w 2919413"/>
              <a:gd name="T33" fmla="*/ 185738 h 209550"/>
              <a:gd name="T34" fmla="*/ 2002652 w 2919413"/>
              <a:gd name="T35" fmla="*/ 190500 h 209550"/>
              <a:gd name="T36" fmla="*/ 2059802 w 2919413"/>
              <a:gd name="T37" fmla="*/ 192882 h 209550"/>
              <a:gd name="T38" fmla="*/ 2212181 w 2919413"/>
              <a:gd name="T39" fmla="*/ 197644 h 209550"/>
              <a:gd name="T40" fmla="*/ 2507457 w 2919413"/>
              <a:gd name="T41" fmla="*/ 197644 h 209550"/>
              <a:gd name="T42" fmla="*/ 2516981 w 2919413"/>
              <a:gd name="T43" fmla="*/ 209550 h 209550"/>
              <a:gd name="T44" fmla="*/ 2919413 w 2919413"/>
              <a:gd name="T45" fmla="*/ 209550 h 20955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919413"/>
              <a:gd name="T70" fmla="*/ 0 h 209550"/>
              <a:gd name="T71" fmla="*/ 2919413 w 2919413"/>
              <a:gd name="T72" fmla="*/ 209550 h 20955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919413" h="209550">
                <a:moveTo>
                  <a:pt x="0" y="0"/>
                </a:moveTo>
                <a:lnTo>
                  <a:pt x="254794" y="0"/>
                </a:lnTo>
                <a:lnTo>
                  <a:pt x="307181" y="26194"/>
                </a:lnTo>
                <a:lnTo>
                  <a:pt x="435769" y="28575"/>
                </a:lnTo>
                <a:lnTo>
                  <a:pt x="545306" y="42863"/>
                </a:lnTo>
                <a:lnTo>
                  <a:pt x="571500" y="69057"/>
                </a:lnTo>
                <a:lnTo>
                  <a:pt x="788194" y="69057"/>
                </a:lnTo>
                <a:lnTo>
                  <a:pt x="838200" y="95250"/>
                </a:lnTo>
                <a:lnTo>
                  <a:pt x="990600" y="95250"/>
                </a:lnTo>
                <a:lnTo>
                  <a:pt x="1095375" y="107157"/>
                </a:lnTo>
                <a:lnTo>
                  <a:pt x="1128713" y="130969"/>
                </a:lnTo>
                <a:lnTo>
                  <a:pt x="1362075" y="135732"/>
                </a:lnTo>
                <a:lnTo>
                  <a:pt x="1404938" y="150019"/>
                </a:lnTo>
                <a:lnTo>
                  <a:pt x="1447800" y="164307"/>
                </a:lnTo>
                <a:lnTo>
                  <a:pt x="1654969" y="164307"/>
                </a:lnTo>
                <a:lnTo>
                  <a:pt x="1676400" y="180975"/>
                </a:lnTo>
                <a:lnTo>
                  <a:pt x="1912144" y="185738"/>
                </a:lnTo>
                <a:lnTo>
                  <a:pt x="2002631" y="190500"/>
                </a:lnTo>
                <a:lnTo>
                  <a:pt x="2059781" y="192882"/>
                </a:lnTo>
                <a:lnTo>
                  <a:pt x="2212181" y="197644"/>
                </a:lnTo>
                <a:lnTo>
                  <a:pt x="2507456" y="197644"/>
                </a:lnTo>
                <a:lnTo>
                  <a:pt x="2516981" y="209550"/>
                </a:lnTo>
                <a:lnTo>
                  <a:pt x="2919413" y="209550"/>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
        <p:nvSpPr>
          <p:cNvPr id="247" name="Freeform 246"/>
          <p:cNvSpPr/>
          <p:nvPr/>
        </p:nvSpPr>
        <p:spPr bwMode="auto">
          <a:xfrm>
            <a:off x="5729288" y="3657600"/>
            <a:ext cx="2927350" cy="357188"/>
          </a:xfrm>
          <a:custGeom>
            <a:avLst/>
            <a:gdLst>
              <a:gd name="connsiteX0" fmla="*/ 0 w 2926556"/>
              <a:gd name="connsiteY0" fmla="*/ 0 h 357188"/>
              <a:gd name="connsiteX1" fmla="*/ 242887 w 2926556"/>
              <a:gd name="connsiteY1" fmla="*/ 0 h 357188"/>
              <a:gd name="connsiteX2" fmla="*/ 342900 w 2926556"/>
              <a:gd name="connsiteY2" fmla="*/ 61913 h 357188"/>
              <a:gd name="connsiteX3" fmla="*/ 547687 w 2926556"/>
              <a:gd name="connsiteY3" fmla="*/ 69056 h 357188"/>
              <a:gd name="connsiteX4" fmla="*/ 573881 w 2926556"/>
              <a:gd name="connsiteY4" fmla="*/ 90488 h 357188"/>
              <a:gd name="connsiteX5" fmla="*/ 785812 w 2926556"/>
              <a:gd name="connsiteY5" fmla="*/ 90488 h 357188"/>
              <a:gd name="connsiteX6" fmla="*/ 842962 w 2926556"/>
              <a:gd name="connsiteY6" fmla="*/ 119063 h 357188"/>
              <a:gd name="connsiteX7" fmla="*/ 866775 w 2926556"/>
              <a:gd name="connsiteY7" fmla="*/ 147638 h 357188"/>
              <a:gd name="connsiteX8" fmla="*/ 1088231 w 2926556"/>
              <a:gd name="connsiteY8" fmla="*/ 152400 h 357188"/>
              <a:gd name="connsiteX9" fmla="*/ 1109662 w 2926556"/>
              <a:gd name="connsiteY9" fmla="*/ 166688 h 357188"/>
              <a:gd name="connsiteX10" fmla="*/ 1195387 w 2926556"/>
              <a:gd name="connsiteY10" fmla="*/ 171450 h 357188"/>
              <a:gd name="connsiteX11" fmla="*/ 1247775 w 2926556"/>
              <a:gd name="connsiteY11" fmla="*/ 180975 h 357188"/>
              <a:gd name="connsiteX12" fmla="*/ 1376362 w 2926556"/>
              <a:gd name="connsiteY12" fmla="*/ 190500 h 357188"/>
              <a:gd name="connsiteX13" fmla="*/ 1419225 w 2926556"/>
              <a:gd name="connsiteY13" fmla="*/ 223838 h 357188"/>
              <a:gd name="connsiteX14" fmla="*/ 1645443 w 2926556"/>
              <a:gd name="connsiteY14" fmla="*/ 223838 h 357188"/>
              <a:gd name="connsiteX15" fmla="*/ 1690687 w 2926556"/>
              <a:gd name="connsiteY15" fmla="*/ 242888 h 357188"/>
              <a:gd name="connsiteX16" fmla="*/ 1800225 w 2926556"/>
              <a:gd name="connsiteY16" fmla="*/ 247650 h 357188"/>
              <a:gd name="connsiteX17" fmla="*/ 1945481 w 2926556"/>
              <a:gd name="connsiteY17" fmla="*/ 254794 h 357188"/>
              <a:gd name="connsiteX18" fmla="*/ 2031206 w 2926556"/>
              <a:gd name="connsiteY18" fmla="*/ 257175 h 357188"/>
              <a:gd name="connsiteX19" fmla="*/ 2216943 w 2926556"/>
              <a:gd name="connsiteY19" fmla="*/ 257175 h 357188"/>
              <a:gd name="connsiteX20" fmla="*/ 2321718 w 2926556"/>
              <a:gd name="connsiteY20" fmla="*/ 285750 h 357188"/>
              <a:gd name="connsiteX21" fmla="*/ 2469356 w 2926556"/>
              <a:gd name="connsiteY21" fmla="*/ 288131 h 357188"/>
              <a:gd name="connsiteX22" fmla="*/ 2509837 w 2926556"/>
              <a:gd name="connsiteY22" fmla="*/ 309563 h 357188"/>
              <a:gd name="connsiteX23" fmla="*/ 2731293 w 2926556"/>
              <a:gd name="connsiteY23" fmla="*/ 309563 h 357188"/>
              <a:gd name="connsiteX24" fmla="*/ 2776537 w 2926556"/>
              <a:gd name="connsiteY24" fmla="*/ 335756 h 357188"/>
              <a:gd name="connsiteX25" fmla="*/ 2871787 w 2926556"/>
              <a:gd name="connsiteY25" fmla="*/ 335756 h 357188"/>
              <a:gd name="connsiteX26" fmla="*/ 2926556 w 2926556"/>
              <a:gd name="connsiteY26" fmla="*/ 357188 h 357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926556" h="357188">
                <a:moveTo>
                  <a:pt x="0" y="0"/>
                </a:moveTo>
                <a:lnTo>
                  <a:pt x="242887" y="0"/>
                </a:lnTo>
                <a:lnTo>
                  <a:pt x="342900" y="61913"/>
                </a:lnTo>
                <a:lnTo>
                  <a:pt x="547687" y="69056"/>
                </a:lnTo>
                <a:lnTo>
                  <a:pt x="573881" y="90488"/>
                </a:lnTo>
                <a:lnTo>
                  <a:pt x="785812" y="90488"/>
                </a:lnTo>
                <a:lnTo>
                  <a:pt x="842962" y="119063"/>
                </a:lnTo>
                <a:lnTo>
                  <a:pt x="866775" y="147638"/>
                </a:lnTo>
                <a:lnTo>
                  <a:pt x="1088231" y="152400"/>
                </a:lnTo>
                <a:lnTo>
                  <a:pt x="1109662" y="166688"/>
                </a:lnTo>
                <a:lnTo>
                  <a:pt x="1195387" y="171450"/>
                </a:lnTo>
                <a:lnTo>
                  <a:pt x="1247775" y="180975"/>
                </a:lnTo>
                <a:lnTo>
                  <a:pt x="1376362" y="190500"/>
                </a:lnTo>
                <a:lnTo>
                  <a:pt x="1419225" y="223838"/>
                </a:lnTo>
                <a:lnTo>
                  <a:pt x="1645443" y="223838"/>
                </a:lnTo>
                <a:lnTo>
                  <a:pt x="1690687" y="242888"/>
                </a:lnTo>
                <a:lnTo>
                  <a:pt x="1800225" y="247650"/>
                </a:lnTo>
                <a:lnTo>
                  <a:pt x="1945481" y="254794"/>
                </a:lnTo>
                <a:lnTo>
                  <a:pt x="2031206" y="257175"/>
                </a:lnTo>
                <a:lnTo>
                  <a:pt x="2216943" y="257175"/>
                </a:lnTo>
                <a:lnTo>
                  <a:pt x="2321718" y="285750"/>
                </a:lnTo>
                <a:lnTo>
                  <a:pt x="2469356" y="288131"/>
                </a:lnTo>
                <a:lnTo>
                  <a:pt x="2509837" y="309563"/>
                </a:lnTo>
                <a:lnTo>
                  <a:pt x="2731293" y="309563"/>
                </a:lnTo>
                <a:lnTo>
                  <a:pt x="2776537" y="335756"/>
                </a:lnTo>
                <a:lnTo>
                  <a:pt x="2871787" y="335756"/>
                </a:lnTo>
                <a:lnTo>
                  <a:pt x="2926556" y="357188"/>
                </a:lnTo>
              </a:path>
            </a:pathLst>
          </a:custGeom>
          <a:noFill/>
          <a:ln w="28575" cap="flat" cmpd="sng" algn="ctr">
            <a:solidFill>
              <a:schemeClr val="accent3"/>
            </a:solidFill>
            <a:prstDash val="sysDot"/>
            <a:round/>
            <a:headEnd type="none" w="med" len="med"/>
            <a:tailEnd type="none" w="med" len="med"/>
          </a:ln>
          <a:effectLst/>
        </p:spPr>
        <p:txBody>
          <a:bodyPr anchor="ctr"/>
          <a:lstStyle/>
          <a:p>
            <a:pPr algn="ctr">
              <a:defRPr/>
            </a:pPr>
            <a:endParaRPr lang="en-US" dirty="0">
              <a:solidFill>
                <a:schemeClr val="tx1"/>
              </a:solidFill>
              <a:latin typeface="Arial" pitchFamily="34" charset="0"/>
            </a:endParaRPr>
          </a:p>
        </p:txBody>
      </p:sp>
      <p:sp>
        <p:nvSpPr>
          <p:cNvPr id="17492" name="Freeform 248"/>
          <p:cNvSpPr>
            <a:spLocks/>
          </p:cNvSpPr>
          <p:nvPr/>
        </p:nvSpPr>
        <p:spPr bwMode="auto">
          <a:xfrm>
            <a:off x="1104900" y="3657600"/>
            <a:ext cx="3386138" cy="754063"/>
          </a:xfrm>
          <a:custGeom>
            <a:avLst/>
            <a:gdLst>
              <a:gd name="T0" fmla="*/ 0 w 3386138"/>
              <a:gd name="T1" fmla="*/ 0 h 754856"/>
              <a:gd name="T2" fmla="*/ 164306 w 3386138"/>
              <a:gd name="T3" fmla="*/ 0 h 754856"/>
              <a:gd name="T4" fmla="*/ 242888 w 3386138"/>
              <a:gd name="T5" fmla="*/ 20968 h 754856"/>
              <a:gd name="T6" fmla="*/ 416719 w 3386138"/>
              <a:gd name="T7" fmla="*/ 25626 h 754856"/>
              <a:gd name="T8" fmla="*/ 538163 w 3386138"/>
              <a:gd name="T9" fmla="*/ 39598 h 754856"/>
              <a:gd name="T10" fmla="*/ 633413 w 3386138"/>
              <a:gd name="T11" fmla="*/ 58233 h 754856"/>
              <a:gd name="T12" fmla="*/ 695325 w 3386138"/>
              <a:gd name="T13" fmla="*/ 58233 h 754856"/>
              <a:gd name="T14" fmla="*/ 792956 w 3386138"/>
              <a:gd name="T15" fmla="*/ 81525 h 754856"/>
              <a:gd name="T16" fmla="*/ 895350 w 3386138"/>
              <a:gd name="T17" fmla="*/ 102488 h 754856"/>
              <a:gd name="T18" fmla="*/ 933450 w 3386138"/>
              <a:gd name="T19" fmla="*/ 111804 h 754856"/>
              <a:gd name="T20" fmla="*/ 1007269 w 3386138"/>
              <a:gd name="T21" fmla="*/ 114134 h 754856"/>
              <a:gd name="T22" fmla="*/ 1076325 w 3386138"/>
              <a:gd name="T23" fmla="*/ 137427 h 754856"/>
              <a:gd name="T24" fmla="*/ 1126331 w 3386138"/>
              <a:gd name="T25" fmla="*/ 142085 h 754856"/>
              <a:gd name="T26" fmla="*/ 1195388 w 3386138"/>
              <a:gd name="T27" fmla="*/ 163049 h 754856"/>
              <a:gd name="T28" fmla="*/ 1247775 w 3386138"/>
              <a:gd name="T29" fmla="*/ 179353 h 754856"/>
              <a:gd name="T30" fmla="*/ 1338263 w 3386138"/>
              <a:gd name="T31" fmla="*/ 188670 h 754856"/>
              <a:gd name="T32" fmla="*/ 1438275 w 3386138"/>
              <a:gd name="T33" fmla="*/ 211963 h 754856"/>
              <a:gd name="T34" fmla="*/ 1471613 w 3386138"/>
              <a:gd name="T35" fmla="*/ 225938 h 754856"/>
              <a:gd name="T36" fmla="*/ 1524000 w 3386138"/>
              <a:gd name="T37" fmla="*/ 235255 h 754856"/>
              <a:gd name="T38" fmla="*/ 1638300 w 3386138"/>
              <a:gd name="T39" fmla="*/ 267866 h 754856"/>
              <a:gd name="T40" fmla="*/ 1721644 w 3386138"/>
              <a:gd name="T41" fmla="*/ 293486 h 754856"/>
              <a:gd name="T42" fmla="*/ 1840706 w 3386138"/>
              <a:gd name="T43" fmla="*/ 328427 h 754856"/>
              <a:gd name="T44" fmla="*/ 1938338 w 3386138"/>
              <a:gd name="T45" fmla="*/ 361037 h 754856"/>
              <a:gd name="T46" fmla="*/ 1990725 w 3386138"/>
              <a:gd name="T47" fmla="*/ 381999 h 754856"/>
              <a:gd name="T48" fmla="*/ 2047875 w 3386138"/>
              <a:gd name="T49" fmla="*/ 393646 h 754856"/>
              <a:gd name="T50" fmla="*/ 2095500 w 3386138"/>
              <a:gd name="T51" fmla="*/ 402962 h 754856"/>
              <a:gd name="T52" fmla="*/ 2188368 w 3386138"/>
              <a:gd name="T53" fmla="*/ 407622 h 754856"/>
              <a:gd name="T54" fmla="*/ 2240756 w 3386138"/>
              <a:gd name="T55" fmla="*/ 414611 h 754856"/>
              <a:gd name="T56" fmla="*/ 2347912 w 3386138"/>
              <a:gd name="T57" fmla="*/ 451878 h 754856"/>
              <a:gd name="T58" fmla="*/ 2428874 w 3386138"/>
              <a:gd name="T59" fmla="*/ 468181 h 754856"/>
              <a:gd name="T60" fmla="*/ 2507456 w 3386138"/>
              <a:gd name="T61" fmla="*/ 491474 h 754856"/>
              <a:gd name="T62" fmla="*/ 2514600 w 3386138"/>
              <a:gd name="T63" fmla="*/ 505449 h 754856"/>
              <a:gd name="T64" fmla="*/ 2562224 w 3386138"/>
              <a:gd name="T65" fmla="*/ 505449 h 754856"/>
              <a:gd name="T66" fmla="*/ 2602706 w 3386138"/>
              <a:gd name="T67" fmla="*/ 526415 h 754856"/>
              <a:gd name="T68" fmla="*/ 2624138 w 3386138"/>
              <a:gd name="T69" fmla="*/ 528745 h 754856"/>
              <a:gd name="T70" fmla="*/ 2659856 w 3386138"/>
              <a:gd name="T71" fmla="*/ 540391 h 754856"/>
              <a:gd name="T72" fmla="*/ 2697956 w 3386138"/>
              <a:gd name="T73" fmla="*/ 545050 h 754856"/>
              <a:gd name="T74" fmla="*/ 2764630 w 3386138"/>
              <a:gd name="T75" fmla="*/ 552037 h 754856"/>
              <a:gd name="T76" fmla="*/ 2814638 w 3386138"/>
              <a:gd name="T77" fmla="*/ 570670 h 754856"/>
              <a:gd name="T78" fmla="*/ 2843212 w 3386138"/>
              <a:gd name="T79" fmla="*/ 579987 h 754856"/>
              <a:gd name="T80" fmla="*/ 2888456 w 3386138"/>
              <a:gd name="T81" fmla="*/ 582318 h 754856"/>
              <a:gd name="T82" fmla="*/ 2964656 w 3386138"/>
              <a:gd name="T83" fmla="*/ 610269 h 754856"/>
              <a:gd name="T84" fmla="*/ 2988468 w 3386138"/>
              <a:gd name="T85" fmla="*/ 610269 h 754856"/>
              <a:gd name="T86" fmla="*/ 3038474 w 3386138"/>
              <a:gd name="T87" fmla="*/ 642878 h 754856"/>
              <a:gd name="T88" fmla="*/ 3128962 w 3386138"/>
              <a:gd name="T89" fmla="*/ 645208 h 754856"/>
              <a:gd name="T90" fmla="*/ 3178968 w 3386138"/>
              <a:gd name="T91" fmla="*/ 663841 h 754856"/>
              <a:gd name="T92" fmla="*/ 3276600 w 3386138"/>
              <a:gd name="T93" fmla="*/ 666172 h 754856"/>
              <a:gd name="T94" fmla="*/ 3298030 w 3386138"/>
              <a:gd name="T95" fmla="*/ 691792 h 754856"/>
              <a:gd name="T96" fmla="*/ 3348038 w 3386138"/>
              <a:gd name="T97" fmla="*/ 696452 h 754856"/>
              <a:gd name="T98" fmla="*/ 3386138 w 3386138"/>
              <a:gd name="T99" fmla="*/ 738377 h 75485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386138"/>
              <a:gd name="T151" fmla="*/ 0 h 754856"/>
              <a:gd name="T152" fmla="*/ 3386138 w 3386138"/>
              <a:gd name="T153" fmla="*/ 754856 h 75485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386138" h="754856">
                <a:moveTo>
                  <a:pt x="0" y="0"/>
                </a:moveTo>
                <a:lnTo>
                  <a:pt x="164306" y="0"/>
                </a:lnTo>
                <a:lnTo>
                  <a:pt x="242888" y="21431"/>
                </a:lnTo>
                <a:lnTo>
                  <a:pt x="416719" y="26194"/>
                </a:lnTo>
                <a:lnTo>
                  <a:pt x="538163" y="40481"/>
                </a:lnTo>
                <a:lnTo>
                  <a:pt x="633413" y="59531"/>
                </a:lnTo>
                <a:lnTo>
                  <a:pt x="695325" y="59531"/>
                </a:lnTo>
                <a:lnTo>
                  <a:pt x="792956" y="83344"/>
                </a:lnTo>
                <a:lnTo>
                  <a:pt x="895350" y="104775"/>
                </a:lnTo>
                <a:lnTo>
                  <a:pt x="933450" y="114300"/>
                </a:lnTo>
                <a:lnTo>
                  <a:pt x="1007269" y="116681"/>
                </a:lnTo>
                <a:lnTo>
                  <a:pt x="1076325" y="140494"/>
                </a:lnTo>
                <a:lnTo>
                  <a:pt x="1126331" y="145256"/>
                </a:lnTo>
                <a:lnTo>
                  <a:pt x="1195388" y="166688"/>
                </a:lnTo>
                <a:lnTo>
                  <a:pt x="1247775" y="183356"/>
                </a:lnTo>
                <a:lnTo>
                  <a:pt x="1338263" y="192881"/>
                </a:lnTo>
                <a:lnTo>
                  <a:pt x="1438275" y="216694"/>
                </a:lnTo>
                <a:lnTo>
                  <a:pt x="1471613" y="230981"/>
                </a:lnTo>
                <a:lnTo>
                  <a:pt x="1524000" y="240506"/>
                </a:lnTo>
                <a:lnTo>
                  <a:pt x="1638300" y="273844"/>
                </a:lnTo>
                <a:lnTo>
                  <a:pt x="1721644" y="300038"/>
                </a:lnTo>
                <a:lnTo>
                  <a:pt x="1840706" y="335756"/>
                </a:lnTo>
                <a:lnTo>
                  <a:pt x="1938338" y="369094"/>
                </a:lnTo>
                <a:lnTo>
                  <a:pt x="1990725" y="390525"/>
                </a:lnTo>
                <a:lnTo>
                  <a:pt x="2047875" y="402431"/>
                </a:lnTo>
                <a:lnTo>
                  <a:pt x="2095500" y="411956"/>
                </a:lnTo>
                <a:lnTo>
                  <a:pt x="2188369" y="416719"/>
                </a:lnTo>
                <a:lnTo>
                  <a:pt x="2240756" y="423863"/>
                </a:lnTo>
                <a:lnTo>
                  <a:pt x="2347913" y="461963"/>
                </a:lnTo>
                <a:lnTo>
                  <a:pt x="2428875" y="478631"/>
                </a:lnTo>
                <a:lnTo>
                  <a:pt x="2507456" y="502444"/>
                </a:lnTo>
                <a:lnTo>
                  <a:pt x="2514600" y="516731"/>
                </a:lnTo>
                <a:lnTo>
                  <a:pt x="2562225" y="516731"/>
                </a:lnTo>
                <a:lnTo>
                  <a:pt x="2602706" y="538163"/>
                </a:lnTo>
                <a:lnTo>
                  <a:pt x="2624138" y="540544"/>
                </a:lnTo>
                <a:lnTo>
                  <a:pt x="2659856" y="552450"/>
                </a:lnTo>
                <a:lnTo>
                  <a:pt x="2697956" y="557213"/>
                </a:lnTo>
                <a:lnTo>
                  <a:pt x="2764631" y="564356"/>
                </a:lnTo>
                <a:lnTo>
                  <a:pt x="2814638" y="583406"/>
                </a:lnTo>
                <a:lnTo>
                  <a:pt x="2843213" y="592931"/>
                </a:lnTo>
                <a:lnTo>
                  <a:pt x="2888456" y="595313"/>
                </a:lnTo>
                <a:lnTo>
                  <a:pt x="2964656" y="623888"/>
                </a:lnTo>
                <a:lnTo>
                  <a:pt x="2988469" y="623888"/>
                </a:lnTo>
                <a:lnTo>
                  <a:pt x="3038475" y="657225"/>
                </a:lnTo>
                <a:lnTo>
                  <a:pt x="3128963" y="659606"/>
                </a:lnTo>
                <a:lnTo>
                  <a:pt x="3178969" y="678656"/>
                </a:lnTo>
                <a:lnTo>
                  <a:pt x="3276600" y="681038"/>
                </a:lnTo>
                <a:lnTo>
                  <a:pt x="3298031" y="707231"/>
                </a:lnTo>
                <a:lnTo>
                  <a:pt x="3348038" y="711994"/>
                </a:lnTo>
                <a:lnTo>
                  <a:pt x="3386138" y="754856"/>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
        <p:nvSpPr>
          <p:cNvPr id="243" name="TextBox 242"/>
          <p:cNvSpPr txBox="1"/>
          <p:nvPr/>
        </p:nvSpPr>
        <p:spPr>
          <a:xfrm>
            <a:off x="7161213" y="4283075"/>
            <a:ext cx="508000" cy="246063"/>
          </a:xfrm>
          <a:prstGeom prst="rect">
            <a:avLst/>
          </a:prstGeom>
          <a:noFill/>
          <a:ln>
            <a:noFill/>
          </a:ln>
        </p:spPr>
        <p:txBody>
          <a:bodyPr>
            <a:spAutoFit/>
          </a:bodyPr>
          <a:lstStyle/>
          <a:p>
            <a:pPr algn="ctr">
              <a:defRPr/>
            </a:pPr>
            <a:r>
              <a:rPr lang="en-US" dirty="0">
                <a:solidFill>
                  <a:schemeClr val="bg2">
                    <a:lumMod val="10000"/>
                  </a:schemeClr>
                </a:solidFill>
                <a:latin typeface="Arial" pitchFamily="34" charset="0"/>
              </a:rPr>
              <a:t>33%</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82588" y="676275"/>
            <a:ext cx="8464550" cy="1103313"/>
          </a:xfrm>
        </p:spPr>
        <p:txBody>
          <a:bodyPr/>
          <a:lstStyle/>
          <a:p>
            <a:pPr eaLnBrk="1" hangingPunct="1"/>
            <a:r>
              <a:rPr lang="en-US" smtClean="0"/>
              <a:t>CRT vs IMRT vs Proton Therapy for Localized Prostate Cancer</a:t>
            </a:r>
            <a:endParaRPr lang="en-US" baseline="30000" smtClean="0"/>
          </a:p>
        </p:txBody>
      </p:sp>
      <p:sp>
        <p:nvSpPr>
          <p:cNvPr id="18435" name="Content Placeholder 1"/>
          <p:cNvSpPr>
            <a:spLocks noGrp="1"/>
          </p:cNvSpPr>
          <p:nvPr>
            <p:ph idx="1"/>
          </p:nvPr>
        </p:nvSpPr>
        <p:spPr>
          <a:xfrm>
            <a:off x="385763" y="1828800"/>
            <a:ext cx="8455025" cy="4430713"/>
          </a:xfrm>
        </p:spPr>
        <p:txBody>
          <a:bodyPr/>
          <a:lstStyle/>
          <a:p>
            <a:r>
              <a:rPr lang="en-US" sz="2200" smtClean="0"/>
              <a:t>Comparison of morbidity and disease control between conformal radiation therapy, intensity modulated RT, and proton therapy</a:t>
            </a:r>
          </a:p>
          <a:p>
            <a:pPr lvl="1"/>
            <a:r>
              <a:rPr lang="en-US" sz="2000" smtClean="0"/>
              <a:t>SEER-Medicare data for men diagnosed with localized prostate cancer after 2002</a:t>
            </a:r>
          </a:p>
          <a:p>
            <a:pPr lvl="1"/>
            <a:r>
              <a:rPr lang="en-US" sz="2000" smtClean="0"/>
              <a:t>CPT codes used to identify men receiving external beam radiation as initial primary therapy </a:t>
            </a:r>
          </a:p>
          <a:p>
            <a:pPr lvl="1"/>
            <a:r>
              <a:rPr lang="en-US" sz="2000" smtClean="0"/>
              <a:t>Comorbidity scores calculated by NCI Combined Index</a:t>
            </a:r>
          </a:p>
          <a:p>
            <a:pPr lvl="1"/>
            <a:r>
              <a:rPr lang="en-US" sz="2000" smtClean="0"/>
              <a:t>Evaluation of morbidities, posttreatment interventions, and salvage therapies as surrogate for disease control</a:t>
            </a:r>
          </a:p>
          <a:p>
            <a:pPr lvl="1"/>
            <a:r>
              <a:rPr lang="en-US" sz="2000" smtClean="0"/>
              <a:t>Propensity Score Adjustment used to minimize bias</a:t>
            </a:r>
          </a:p>
        </p:txBody>
      </p:sp>
      <p:sp>
        <p:nvSpPr>
          <p:cNvPr id="18436"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Sheets NC, et al. ASCO GU 2012. Abstract 3.</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382588" y="676275"/>
            <a:ext cx="8464550" cy="1103313"/>
          </a:xfrm>
        </p:spPr>
        <p:txBody>
          <a:bodyPr/>
          <a:lstStyle/>
          <a:p>
            <a:pPr eaLnBrk="1" hangingPunct="1"/>
            <a:r>
              <a:rPr lang="en-US" smtClean="0"/>
              <a:t>Comparative Effectiveness of CRT, IMRT, PT For Localized Prostate Cancer: Results</a:t>
            </a:r>
            <a:endParaRPr lang="en-US" baseline="30000" smtClean="0"/>
          </a:p>
        </p:txBody>
      </p:sp>
      <p:sp>
        <p:nvSpPr>
          <p:cNvPr id="19459" name="Content Placeholder 1"/>
          <p:cNvSpPr>
            <a:spLocks noGrp="1"/>
          </p:cNvSpPr>
          <p:nvPr>
            <p:ph idx="1"/>
          </p:nvPr>
        </p:nvSpPr>
        <p:spPr>
          <a:xfrm>
            <a:off x="384175" y="1828800"/>
            <a:ext cx="4187825" cy="4362450"/>
          </a:xfrm>
        </p:spPr>
        <p:txBody>
          <a:bodyPr/>
          <a:lstStyle/>
          <a:p>
            <a:r>
              <a:rPr lang="en-US" sz="2000" smtClean="0"/>
              <a:t>IMRT (n = 6666) vs CRT </a:t>
            </a:r>
            <a:br>
              <a:rPr lang="en-US" sz="2000" smtClean="0"/>
            </a:br>
            <a:r>
              <a:rPr lang="en-US" sz="2000" smtClean="0"/>
              <a:t>(n = 6310)</a:t>
            </a:r>
          </a:p>
          <a:p>
            <a:pPr lvl="1"/>
            <a:r>
              <a:rPr lang="en-US" sz="1800" smtClean="0"/>
              <a:t>Median follow-up: 4.5 yrs</a:t>
            </a:r>
          </a:p>
          <a:p>
            <a:pPr lvl="1"/>
            <a:r>
              <a:rPr lang="en-US" sz="1800" smtClean="0"/>
              <a:t>IMRT associated with lower incidence of bowel morbidity </a:t>
            </a:r>
            <a:br>
              <a:rPr lang="en-US" sz="1800" smtClean="0"/>
            </a:br>
            <a:r>
              <a:rPr lang="en-US" sz="1800" smtClean="0"/>
              <a:t>(</a:t>
            </a:r>
            <a:r>
              <a:rPr lang="en-US" sz="1800" i="1" smtClean="0"/>
              <a:t>P</a:t>
            </a:r>
            <a:r>
              <a:rPr lang="en-US" sz="1800" smtClean="0"/>
              <a:t> &lt; .001) and hip fracture </a:t>
            </a:r>
            <a:br>
              <a:rPr lang="en-US" sz="1800" smtClean="0"/>
            </a:br>
            <a:r>
              <a:rPr lang="en-US" sz="1800" smtClean="0"/>
              <a:t>(</a:t>
            </a:r>
            <a:r>
              <a:rPr lang="en-US" sz="1800" i="1" smtClean="0"/>
              <a:t>P</a:t>
            </a:r>
            <a:r>
              <a:rPr lang="en-US" sz="1800" smtClean="0"/>
              <a:t> = .006)</a:t>
            </a:r>
          </a:p>
          <a:p>
            <a:pPr lvl="1"/>
            <a:r>
              <a:rPr lang="en-US" sz="1800" smtClean="0"/>
              <a:t>IMRT associated with higher incidence of erectile dysfunction</a:t>
            </a:r>
            <a:br>
              <a:rPr lang="en-US" sz="1800" smtClean="0"/>
            </a:br>
            <a:r>
              <a:rPr lang="en-US" sz="1800" smtClean="0"/>
              <a:t>(</a:t>
            </a:r>
            <a:r>
              <a:rPr lang="en-US" sz="1800" i="1" smtClean="0"/>
              <a:t>P</a:t>
            </a:r>
            <a:r>
              <a:rPr lang="en-US" sz="1800" smtClean="0"/>
              <a:t> = .006) </a:t>
            </a:r>
          </a:p>
          <a:p>
            <a:pPr lvl="1"/>
            <a:r>
              <a:rPr lang="en-US" sz="1800" smtClean="0"/>
              <a:t>IMRT: reduced need for subsequent cancer therapy after radiation (</a:t>
            </a:r>
            <a:r>
              <a:rPr lang="en-US" sz="1800" i="1" smtClean="0"/>
              <a:t>P</a:t>
            </a:r>
            <a:r>
              <a:rPr lang="en-US" sz="1800" smtClean="0"/>
              <a:t> &lt; .001)</a:t>
            </a:r>
          </a:p>
        </p:txBody>
      </p:sp>
      <p:sp>
        <p:nvSpPr>
          <p:cNvPr id="19460"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Sheets NC, et al. ASCO GU 2012. Abstract 3.</a:t>
            </a:r>
          </a:p>
        </p:txBody>
      </p:sp>
      <p:sp>
        <p:nvSpPr>
          <p:cNvPr id="19461" name="Content Placeholder 1"/>
          <p:cNvSpPr txBox="1">
            <a:spLocks/>
          </p:cNvSpPr>
          <p:nvPr/>
        </p:nvSpPr>
        <p:spPr bwMode="auto">
          <a:xfrm>
            <a:off x="4700588" y="1828800"/>
            <a:ext cx="4154487" cy="3649663"/>
          </a:xfrm>
          <a:prstGeom prst="rect">
            <a:avLst/>
          </a:prstGeom>
          <a:noFill/>
          <a:ln w="9525">
            <a:noFill/>
            <a:miter lim="800000"/>
            <a:headEnd/>
            <a:tailEnd/>
          </a:ln>
        </p:spPr>
        <p:txBody>
          <a:bodyPr/>
          <a:lstStyle/>
          <a:p>
            <a:pPr marL="342900" indent="-342900" eaLnBrk="0" hangingPunct="0">
              <a:lnSpc>
                <a:spcPct val="90000"/>
              </a:lnSpc>
              <a:spcBef>
                <a:spcPts val="1000"/>
              </a:spcBef>
              <a:spcAft>
                <a:spcPts val="700"/>
              </a:spcAft>
              <a:buClr>
                <a:srgbClr val="8B3D9A"/>
              </a:buClr>
              <a:buFont typeface="Wingdings" pitchFamily="2" charset="2"/>
              <a:buChar char="§"/>
            </a:pPr>
            <a:r>
              <a:rPr lang="en-US" sz="2000">
                <a:solidFill>
                  <a:srgbClr val="FEFDDE"/>
                </a:solidFill>
              </a:rPr>
              <a:t>IMRT (n = 684) vs PT (n = 684) </a:t>
            </a:r>
          </a:p>
          <a:p>
            <a:pPr marL="742950" lvl="1" indent="-285750" eaLnBrk="0" hangingPunct="0">
              <a:lnSpc>
                <a:spcPct val="90000"/>
              </a:lnSpc>
              <a:spcBef>
                <a:spcPts val="1000"/>
              </a:spcBef>
              <a:spcAft>
                <a:spcPts val="700"/>
              </a:spcAft>
              <a:buClr>
                <a:srgbClr val="8B3D9A"/>
              </a:buClr>
              <a:buFont typeface="Arial" charset="0"/>
              <a:buChar char="–"/>
            </a:pPr>
            <a:r>
              <a:rPr lang="en-US" sz="1800">
                <a:solidFill>
                  <a:srgbClr val="FEFDDE"/>
                </a:solidFill>
              </a:rPr>
              <a:t>IMRT: lower incidence of bowel morbidity (</a:t>
            </a:r>
            <a:r>
              <a:rPr lang="en-US" sz="1800" i="1">
                <a:solidFill>
                  <a:srgbClr val="FEFDDE"/>
                </a:solidFill>
              </a:rPr>
              <a:t>P</a:t>
            </a:r>
            <a:r>
              <a:rPr lang="en-US" sz="1800">
                <a:solidFill>
                  <a:srgbClr val="FEFDDE"/>
                </a:solidFill>
              </a:rPr>
              <a:t> &lt; .001)</a:t>
            </a:r>
          </a:p>
          <a:p>
            <a:pPr marL="742950" lvl="1" indent="-285750" eaLnBrk="0" hangingPunct="0">
              <a:lnSpc>
                <a:spcPct val="90000"/>
              </a:lnSpc>
              <a:spcBef>
                <a:spcPts val="1000"/>
              </a:spcBef>
              <a:spcAft>
                <a:spcPts val="700"/>
              </a:spcAft>
              <a:buClr>
                <a:srgbClr val="8B3D9A"/>
              </a:buClr>
              <a:buFont typeface="Arial" charset="0"/>
              <a:buChar char="–"/>
            </a:pPr>
            <a:r>
              <a:rPr lang="en-US" sz="1800">
                <a:solidFill>
                  <a:srgbClr val="FEFDDE"/>
                </a:solidFill>
              </a:rPr>
              <a:t>All other morbidity outcomes similar between cohorts</a:t>
            </a:r>
          </a:p>
          <a:p>
            <a:pPr marL="742950" lvl="1" indent="-285750" eaLnBrk="0" hangingPunct="0">
              <a:lnSpc>
                <a:spcPct val="90000"/>
              </a:lnSpc>
              <a:spcBef>
                <a:spcPts val="1000"/>
              </a:spcBef>
              <a:spcAft>
                <a:spcPts val="700"/>
              </a:spcAft>
              <a:buClr>
                <a:srgbClr val="8B3D9A"/>
              </a:buClr>
              <a:buFont typeface="Arial" charset="0"/>
              <a:buChar char="–"/>
            </a:pPr>
            <a:r>
              <a:rPr lang="en-US" sz="1800">
                <a:solidFill>
                  <a:srgbClr val="FEFDDE"/>
                </a:solidFill>
              </a:rPr>
              <a:t>No difference in need for subsequent cancer control </a:t>
            </a:r>
            <a:br>
              <a:rPr lang="en-US" sz="1800">
                <a:solidFill>
                  <a:srgbClr val="FEFDDE"/>
                </a:solidFill>
              </a:rPr>
            </a:br>
            <a:r>
              <a:rPr lang="en-US" sz="1800">
                <a:solidFill>
                  <a:srgbClr val="FEFDDE"/>
                </a:solidFill>
              </a:rPr>
              <a:t>after radiation therapy</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Parker C, et al. ASCO GU 2012. Abstract 8.</a:t>
            </a:r>
          </a:p>
        </p:txBody>
      </p:sp>
      <p:cxnSp>
        <p:nvCxnSpPr>
          <p:cNvPr id="20483" name="Straight Arrow Connector 14"/>
          <p:cNvCxnSpPr>
            <a:cxnSpLocks noChangeShapeType="1"/>
          </p:cNvCxnSpPr>
          <p:nvPr/>
        </p:nvCxnSpPr>
        <p:spPr bwMode="auto">
          <a:xfrm flipV="1">
            <a:off x="3335338" y="2782888"/>
            <a:ext cx="754062" cy="361950"/>
          </a:xfrm>
          <a:prstGeom prst="straightConnector1">
            <a:avLst/>
          </a:prstGeom>
          <a:noFill/>
          <a:ln w="28575" algn="ctr">
            <a:solidFill>
              <a:schemeClr val="tx1"/>
            </a:solidFill>
            <a:round/>
            <a:headEnd/>
            <a:tailEnd type="triangle" w="med" len="med"/>
          </a:ln>
        </p:spPr>
      </p:cxnSp>
      <p:sp>
        <p:nvSpPr>
          <p:cNvPr id="20484" name="Rectangle 7"/>
          <p:cNvSpPr>
            <a:spLocks noChangeArrowheads="1"/>
          </p:cNvSpPr>
          <p:nvPr/>
        </p:nvSpPr>
        <p:spPr bwMode="auto">
          <a:xfrm>
            <a:off x="509588" y="2511425"/>
            <a:ext cx="2670175" cy="2489200"/>
          </a:xfrm>
          <a:prstGeom prst="rect">
            <a:avLst/>
          </a:prstGeom>
          <a:noFill/>
          <a:ln w="9525">
            <a:noFill/>
            <a:miter lim="800000"/>
            <a:headEnd/>
            <a:tailEnd/>
          </a:ln>
        </p:spPr>
        <p:txBody>
          <a:bodyPr>
            <a:spAutoFit/>
          </a:bodyPr>
          <a:lstStyle/>
          <a:p>
            <a:pPr algn="ctr" defTabSz="889000">
              <a:lnSpc>
                <a:spcPct val="90000"/>
              </a:lnSpc>
              <a:spcAft>
                <a:spcPts val="600"/>
              </a:spcAft>
            </a:pPr>
            <a:r>
              <a:rPr lang="en-US" sz="1800">
                <a:solidFill>
                  <a:schemeClr val="tx1"/>
                </a:solidFill>
              </a:rPr>
              <a:t>Patients with symptomatic CRPC and ≥ 2 bone metastases with no known visceral metastases, either post-docetaxel or unfit for docetaxel</a:t>
            </a:r>
          </a:p>
          <a:p>
            <a:pPr algn="ctr" defTabSz="889000">
              <a:lnSpc>
                <a:spcPct val="90000"/>
              </a:lnSpc>
              <a:spcAft>
                <a:spcPts val="600"/>
              </a:spcAft>
            </a:pPr>
            <a:endParaRPr lang="en-US" sz="1800">
              <a:solidFill>
                <a:schemeClr val="tx1"/>
              </a:solidFill>
            </a:endParaRPr>
          </a:p>
          <a:p>
            <a:pPr algn="ctr" defTabSz="889000">
              <a:lnSpc>
                <a:spcPct val="90000"/>
              </a:lnSpc>
              <a:spcAft>
                <a:spcPts val="600"/>
              </a:spcAft>
            </a:pPr>
            <a:r>
              <a:rPr lang="en-US" sz="1800">
                <a:solidFill>
                  <a:schemeClr val="tx1"/>
                </a:solidFill>
              </a:rPr>
              <a:t>(N = 921)</a:t>
            </a:r>
          </a:p>
        </p:txBody>
      </p:sp>
      <p:sp>
        <p:nvSpPr>
          <p:cNvPr id="29" name="Content Placeholder 5"/>
          <p:cNvSpPr txBox="1">
            <a:spLocks/>
          </p:cNvSpPr>
          <p:nvPr/>
        </p:nvSpPr>
        <p:spPr>
          <a:xfrm>
            <a:off x="384175" y="5305425"/>
            <a:ext cx="8596313" cy="1060450"/>
          </a:xfrm>
          <a:prstGeom prst="rect">
            <a:avLst/>
          </a:prstGeom>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defRPr/>
            </a:pPr>
            <a:r>
              <a:rPr lang="en-US" sz="1800" dirty="0" smtClean="0">
                <a:solidFill>
                  <a:schemeClr val="tx2">
                    <a:lumMod val="20000"/>
                    <a:lumOff val="80000"/>
                  </a:schemeClr>
                </a:solidFill>
              </a:rPr>
              <a:t>Primary endpoint: OS</a:t>
            </a:r>
          </a:p>
          <a:p>
            <a:pPr eaLnBrk="1" hangingPunct="1">
              <a:defRPr/>
            </a:pPr>
            <a:r>
              <a:rPr lang="en-US" sz="1800" dirty="0" smtClean="0">
                <a:solidFill>
                  <a:schemeClr val="tx2">
                    <a:lumMod val="20000"/>
                    <a:lumOff val="80000"/>
                  </a:schemeClr>
                </a:solidFill>
              </a:rPr>
              <a:t>Secondary endpoints: time to first SRE, time to total ALP progression, total ALP response, ALP normalization, time to PSA progression, safety, QoL</a:t>
            </a:r>
          </a:p>
        </p:txBody>
      </p:sp>
      <p:sp>
        <p:nvSpPr>
          <p:cNvPr id="20486" name="TextBox 17"/>
          <p:cNvSpPr txBox="1">
            <a:spLocks noChangeArrowheads="1"/>
          </p:cNvSpPr>
          <p:nvPr/>
        </p:nvSpPr>
        <p:spPr bwMode="auto">
          <a:xfrm>
            <a:off x="4260850" y="3438525"/>
            <a:ext cx="3959225" cy="585788"/>
          </a:xfrm>
          <a:prstGeom prst="rect">
            <a:avLst/>
          </a:prstGeom>
          <a:noFill/>
          <a:ln w="9525">
            <a:noFill/>
            <a:miter lim="800000"/>
            <a:headEnd/>
            <a:tailEnd/>
          </a:ln>
        </p:spPr>
        <p:txBody>
          <a:bodyPr>
            <a:spAutoFit/>
          </a:bodyPr>
          <a:lstStyle/>
          <a:p>
            <a:r>
              <a:rPr lang="en-US" sz="1600" i="1">
                <a:solidFill>
                  <a:schemeClr val="tx1"/>
                </a:solidFill>
              </a:rPr>
              <a:t>Stratified by total ALP, previous docetaxel, and bisphosphonate use</a:t>
            </a:r>
          </a:p>
        </p:txBody>
      </p:sp>
      <p:sp>
        <p:nvSpPr>
          <p:cNvPr id="15" name="Rectangle 49"/>
          <p:cNvSpPr>
            <a:spLocks noChangeArrowheads="1"/>
          </p:cNvSpPr>
          <p:nvPr/>
        </p:nvSpPr>
        <p:spPr bwMode="auto">
          <a:xfrm>
            <a:off x="4260850" y="2322513"/>
            <a:ext cx="3827463" cy="1116012"/>
          </a:xfrm>
          <a:prstGeom prst="rect">
            <a:avLst/>
          </a:prstGeom>
          <a:solidFill>
            <a:schemeClr val="accent2"/>
          </a:solidFill>
          <a:ln>
            <a:noFill/>
          </a:ln>
          <a:extLst/>
        </p:spPr>
        <p:txBody>
          <a:bodyPr wrap="none" anchor="ctr" anchorCtr="1"/>
          <a:lstStyle/>
          <a:p>
            <a:pPr algn="ctr" defTabSz="889000">
              <a:spcAft>
                <a:spcPts val="0"/>
              </a:spcAft>
              <a:defRPr/>
            </a:pPr>
            <a:r>
              <a:rPr lang="en-US" sz="1800" b="1" dirty="0">
                <a:solidFill>
                  <a:schemeClr val="bg2">
                    <a:lumMod val="10000"/>
                  </a:schemeClr>
                </a:solidFill>
                <a:latin typeface="Arial" pitchFamily="34" charset="0"/>
              </a:rPr>
              <a:t>Radium-223 </a:t>
            </a:r>
          </a:p>
          <a:p>
            <a:pPr algn="ctr" defTabSz="889000">
              <a:spcAft>
                <a:spcPts val="0"/>
              </a:spcAft>
              <a:defRPr/>
            </a:pPr>
            <a:r>
              <a:rPr lang="en-US" sz="1800" dirty="0">
                <a:solidFill>
                  <a:schemeClr val="bg2">
                    <a:lumMod val="10000"/>
                  </a:schemeClr>
                </a:solidFill>
                <a:latin typeface="Arial" pitchFamily="34" charset="0"/>
              </a:rPr>
              <a:t>(50 kBq/kg) </a:t>
            </a:r>
          </a:p>
          <a:p>
            <a:pPr algn="ctr" defTabSz="889000">
              <a:spcAft>
                <a:spcPts val="0"/>
              </a:spcAft>
              <a:defRPr/>
            </a:pPr>
            <a:r>
              <a:rPr lang="en-US" sz="1800" dirty="0">
                <a:solidFill>
                  <a:schemeClr val="bg2">
                    <a:lumMod val="10000"/>
                  </a:schemeClr>
                </a:solidFill>
                <a:latin typeface="Arial" pitchFamily="34" charset="0"/>
              </a:rPr>
              <a:t>+ </a:t>
            </a:r>
            <a:br>
              <a:rPr lang="en-US" sz="1800" dirty="0">
                <a:solidFill>
                  <a:schemeClr val="bg2">
                    <a:lumMod val="10000"/>
                  </a:schemeClr>
                </a:solidFill>
                <a:latin typeface="Arial" pitchFamily="34" charset="0"/>
              </a:rPr>
            </a:br>
            <a:r>
              <a:rPr lang="en-US" sz="1800" dirty="0">
                <a:solidFill>
                  <a:schemeClr val="bg2">
                    <a:lumMod val="10000"/>
                  </a:schemeClr>
                </a:solidFill>
                <a:latin typeface="Arial" pitchFamily="34" charset="0"/>
              </a:rPr>
              <a:t>Best standard of care</a:t>
            </a:r>
          </a:p>
        </p:txBody>
      </p:sp>
      <p:sp>
        <p:nvSpPr>
          <p:cNvPr id="16" name="Rectangle 49"/>
          <p:cNvSpPr>
            <a:spLocks noChangeArrowheads="1"/>
          </p:cNvSpPr>
          <p:nvPr/>
        </p:nvSpPr>
        <p:spPr bwMode="auto">
          <a:xfrm>
            <a:off x="4260850" y="4084638"/>
            <a:ext cx="3827463" cy="1044575"/>
          </a:xfrm>
          <a:prstGeom prst="rect">
            <a:avLst/>
          </a:prstGeom>
          <a:solidFill>
            <a:schemeClr val="accent3"/>
          </a:solidFill>
          <a:ln>
            <a:noFill/>
          </a:ln>
          <a:extLst/>
        </p:spPr>
        <p:txBody>
          <a:bodyPr wrap="none" anchor="ctr" anchorCtr="1"/>
          <a:lstStyle/>
          <a:p>
            <a:pPr algn="ctr" defTabSz="889000">
              <a:spcAft>
                <a:spcPts val="0"/>
              </a:spcAft>
              <a:defRPr/>
            </a:pPr>
            <a:r>
              <a:rPr lang="en-US" sz="1800" b="1" dirty="0">
                <a:solidFill>
                  <a:schemeClr val="bg2">
                    <a:lumMod val="10000"/>
                  </a:schemeClr>
                </a:solidFill>
                <a:latin typeface="Arial" pitchFamily="34" charset="0"/>
              </a:rPr>
              <a:t>Placebo </a:t>
            </a:r>
            <a:r>
              <a:rPr lang="en-US" sz="1800" dirty="0">
                <a:solidFill>
                  <a:schemeClr val="bg2">
                    <a:lumMod val="10000"/>
                  </a:schemeClr>
                </a:solidFill>
                <a:latin typeface="Arial" pitchFamily="34" charset="0"/>
              </a:rPr>
              <a:t>(saline)</a:t>
            </a:r>
          </a:p>
          <a:p>
            <a:pPr algn="ctr" defTabSz="889000">
              <a:spcAft>
                <a:spcPts val="0"/>
              </a:spcAft>
              <a:defRPr/>
            </a:pPr>
            <a:r>
              <a:rPr lang="en-US" sz="1800" dirty="0">
                <a:solidFill>
                  <a:schemeClr val="bg2">
                    <a:lumMod val="10000"/>
                  </a:schemeClr>
                </a:solidFill>
                <a:latin typeface="Arial" pitchFamily="34" charset="0"/>
              </a:rPr>
              <a:t>+ </a:t>
            </a:r>
          </a:p>
          <a:p>
            <a:pPr algn="ctr" defTabSz="889000">
              <a:spcAft>
                <a:spcPts val="0"/>
              </a:spcAft>
              <a:defRPr/>
            </a:pPr>
            <a:r>
              <a:rPr lang="en-US" sz="1800" dirty="0">
                <a:solidFill>
                  <a:schemeClr val="bg2">
                    <a:lumMod val="10000"/>
                  </a:schemeClr>
                </a:solidFill>
                <a:latin typeface="Arial" pitchFamily="34" charset="0"/>
              </a:rPr>
              <a:t>Best standard of care</a:t>
            </a:r>
          </a:p>
        </p:txBody>
      </p:sp>
      <p:cxnSp>
        <p:nvCxnSpPr>
          <p:cNvPr id="20489" name="Straight Arrow Connector 14"/>
          <p:cNvCxnSpPr>
            <a:cxnSpLocks noChangeShapeType="1"/>
          </p:cNvCxnSpPr>
          <p:nvPr/>
        </p:nvCxnSpPr>
        <p:spPr bwMode="auto">
          <a:xfrm>
            <a:off x="3225800" y="4189413"/>
            <a:ext cx="863600" cy="347662"/>
          </a:xfrm>
          <a:prstGeom prst="straightConnector1">
            <a:avLst/>
          </a:prstGeom>
          <a:noFill/>
          <a:ln w="28575" algn="ctr">
            <a:solidFill>
              <a:schemeClr val="tx1"/>
            </a:solidFill>
            <a:round/>
            <a:headEnd/>
            <a:tailEnd type="triangle" w="med" len="med"/>
          </a:ln>
        </p:spPr>
      </p:cxnSp>
      <p:cxnSp>
        <p:nvCxnSpPr>
          <p:cNvPr id="20490" name="Straight Arrow Connector 14"/>
          <p:cNvCxnSpPr>
            <a:cxnSpLocks noChangeShapeType="1"/>
          </p:cNvCxnSpPr>
          <p:nvPr/>
        </p:nvCxnSpPr>
        <p:spPr bwMode="auto">
          <a:xfrm flipH="1">
            <a:off x="3557588" y="2293938"/>
            <a:ext cx="0" cy="531812"/>
          </a:xfrm>
          <a:prstGeom prst="straightConnector1">
            <a:avLst/>
          </a:prstGeom>
          <a:noFill/>
          <a:ln w="28575" algn="ctr">
            <a:solidFill>
              <a:schemeClr val="tx1"/>
            </a:solidFill>
            <a:round/>
            <a:headEnd/>
            <a:tailEnd type="triangle" w="med" len="med"/>
          </a:ln>
        </p:spPr>
      </p:cxnSp>
      <p:sp>
        <p:nvSpPr>
          <p:cNvPr id="20491" name="TextBox 23"/>
          <p:cNvSpPr txBox="1">
            <a:spLocks noChangeArrowheads="1"/>
          </p:cNvSpPr>
          <p:nvPr/>
        </p:nvSpPr>
        <p:spPr bwMode="auto">
          <a:xfrm>
            <a:off x="2584450" y="1839913"/>
            <a:ext cx="1676400" cy="339725"/>
          </a:xfrm>
          <a:prstGeom prst="rect">
            <a:avLst/>
          </a:prstGeom>
          <a:noFill/>
          <a:ln w="9525">
            <a:noFill/>
            <a:miter lim="800000"/>
            <a:headEnd/>
            <a:tailEnd/>
          </a:ln>
        </p:spPr>
        <p:txBody>
          <a:bodyPr wrap="none">
            <a:spAutoFit/>
          </a:bodyPr>
          <a:lstStyle/>
          <a:p>
            <a:r>
              <a:rPr lang="en-US" sz="1600" i="1">
                <a:solidFill>
                  <a:schemeClr val="tx1"/>
                </a:solidFill>
              </a:rPr>
              <a:t>Randomized 2:1</a:t>
            </a:r>
          </a:p>
        </p:txBody>
      </p:sp>
      <p:sp>
        <p:nvSpPr>
          <p:cNvPr id="20492" name="TextBox 11"/>
          <p:cNvSpPr txBox="1">
            <a:spLocks noChangeArrowheads="1"/>
          </p:cNvSpPr>
          <p:nvPr/>
        </p:nvSpPr>
        <p:spPr bwMode="auto">
          <a:xfrm>
            <a:off x="4641850" y="2025650"/>
            <a:ext cx="3195638" cy="307975"/>
          </a:xfrm>
          <a:prstGeom prst="rect">
            <a:avLst/>
          </a:prstGeom>
          <a:noFill/>
          <a:ln w="9525">
            <a:noFill/>
            <a:miter lim="800000"/>
            <a:headEnd/>
            <a:tailEnd/>
          </a:ln>
        </p:spPr>
        <p:txBody>
          <a:bodyPr wrap="none">
            <a:spAutoFit/>
          </a:bodyPr>
          <a:lstStyle/>
          <a:p>
            <a:r>
              <a:rPr lang="en-US" sz="1400" b="1" i="1">
                <a:solidFill>
                  <a:schemeClr val="tx1"/>
                </a:solidFill>
              </a:rPr>
              <a:t>Up to 6 treatments at 4-wk intervals</a:t>
            </a:r>
          </a:p>
        </p:txBody>
      </p:sp>
      <p:sp>
        <p:nvSpPr>
          <p:cNvPr id="20493" name="Title 13"/>
          <p:cNvSpPr>
            <a:spLocks noGrp="1"/>
          </p:cNvSpPr>
          <p:nvPr>
            <p:ph type="title"/>
          </p:nvPr>
        </p:nvSpPr>
        <p:spPr/>
        <p:txBody>
          <a:bodyPr/>
          <a:lstStyle/>
          <a:p>
            <a:r>
              <a:rPr lang="en-US" smtClean="0"/>
              <a:t>ALSYMPCA: Phase III Trial of Radium-223 in Symptomatic Prostate Cancer</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smtClean="0"/>
              <a:t>ALSYMPCA: OS With Radium-223</a:t>
            </a:r>
            <a:endParaRPr lang="en-US" smtClean="0">
              <a:cs typeface="Calibri" pitchFamily="34" charset="0"/>
            </a:endParaRPr>
          </a:p>
        </p:txBody>
      </p:sp>
      <p:sp>
        <p:nvSpPr>
          <p:cNvPr id="21507"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Parker C, et al. ASCO GU 2012. Abstract 8.</a:t>
            </a:r>
          </a:p>
        </p:txBody>
      </p:sp>
      <p:sp>
        <p:nvSpPr>
          <p:cNvPr id="10" name="Content Placeholder 5"/>
          <p:cNvSpPr txBox="1">
            <a:spLocks/>
          </p:cNvSpPr>
          <p:nvPr/>
        </p:nvSpPr>
        <p:spPr>
          <a:xfrm>
            <a:off x="384175" y="1828800"/>
            <a:ext cx="4187825" cy="3219450"/>
          </a:xfrm>
          <a:prstGeom prst="rect">
            <a:avLst/>
          </a:prstGeom>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defRPr/>
            </a:pPr>
            <a:r>
              <a:rPr lang="en-US" dirty="0" smtClean="0"/>
              <a:t>OS improved significantly with radium-223 vs placebo</a:t>
            </a:r>
          </a:p>
          <a:p>
            <a:pPr eaLnBrk="1" hangingPunct="1">
              <a:defRPr/>
            </a:pPr>
            <a:r>
              <a:rPr lang="en-US" dirty="0" smtClean="0"/>
              <a:t>Median OS</a:t>
            </a:r>
          </a:p>
          <a:p>
            <a:pPr lvl="1" eaLnBrk="1" hangingPunct="1">
              <a:defRPr/>
            </a:pPr>
            <a:r>
              <a:rPr lang="en-US" dirty="0" smtClean="0"/>
              <a:t>Radium-223: 14.0 mos</a:t>
            </a:r>
          </a:p>
          <a:p>
            <a:pPr lvl="1" eaLnBrk="1" hangingPunct="1">
              <a:defRPr/>
            </a:pPr>
            <a:r>
              <a:rPr lang="en-US" dirty="0" smtClean="0"/>
              <a:t>Placebo: 11.2 mos</a:t>
            </a:r>
            <a:endParaRPr lang="en-US" dirty="0"/>
          </a:p>
          <a:p>
            <a:pPr marL="457200" lvl="1" indent="0" eaLnBrk="1" hangingPunct="1">
              <a:buFont typeface="Arial" pitchFamily="34" charset="0"/>
              <a:buNone/>
              <a:defRPr/>
            </a:pPr>
            <a:r>
              <a:rPr lang="en-US" sz="1800" dirty="0" smtClean="0"/>
              <a:t> </a:t>
            </a:r>
          </a:p>
          <a:p>
            <a:pPr marL="457200" lvl="1" indent="0" eaLnBrk="1" hangingPunct="1">
              <a:buFont typeface="Arial" pitchFamily="34" charset="0"/>
              <a:buNone/>
              <a:defRPr/>
            </a:pPr>
            <a:endParaRPr lang="en-US" sz="1800" dirty="0" smtClean="0"/>
          </a:p>
        </p:txBody>
      </p:sp>
      <p:sp>
        <p:nvSpPr>
          <p:cNvPr id="21509" name="TextBox 5"/>
          <p:cNvSpPr txBox="1">
            <a:spLocks noChangeArrowheads="1"/>
          </p:cNvSpPr>
          <p:nvPr/>
        </p:nvSpPr>
        <p:spPr bwMode="auto">
          <a:xfrm>
            <a:off x="4633913" y="4349750"/>
            <a:ext cx="584200" cy="276225"/>
          </a:xfrm>
          <a:prstGeom prst="rect">
            <a:avLst/>
          </a:prstGeom>
          <a:noFill/>
          <a:ln w="9525">
            <a:noFill/>
            <a:miter lim="800000"/>
            <a:headEnd/>
            <a:tailEnd/>
          </a:ln>
        </p:spPr>
        <p:txBody>
          <a:bodyPr>
            <a:spAutoFit/>
          </a:bodyPr>
          <a:lstStyle/>
          <a:p>
            <a:pPr algn="r"/>
            <a:r>
              <a:rPr lang="en-US" sz="1200">
                <a:solidFill>
                  <a:schemeClr val="tx1"/>
                </a:solidFill>
              </a:rPr>
              <a:t>20</a:t>
            </a:r>
          </a:p>
        </p:txBody>
      </p:sp>
      <p:sp>
        <p:nvSpPr>
          <p:cNvPr id="21510" name="TextBox 6"/>
          <p:cNvSpPr txBox="1">
            <a:spLocks noChangeArrowheads="1"/>
          </p:cNvSpPr>
          <p:nvPr/>
        </p:nvSpPr>
        <p:spPr bwMode="auto">
          <a:xfrm>
            <a:off x="6046788" y="5084763"/>
            <a:ext cx="1646237" cy="277812"/>
          </a:xfrm>
          <a:prstGeom prst="rect">
            <a:avLst/>
          </a:prstGeom>
          <a:noFill/>
          <a:ln w="9525">
            <a:noFill/>
            <a:miter lim="800000"/>
            <a:headEnd/>
            <a:tailEnd/>
          </a:ln>
        </p:spPr>
        <p:txBody>
          <a:bodyPr>
            <a:spAutoFit/>
          </a:bodyPr>
          <a:lstStyle/>
          <a:p>
            <a:pPr algn="ctr"/>
            <a:r>
              <a:rPr lang="en-US" sz="1200" b="1">
                <a:solidFill>
                  <a:schemeClr val="tx1"/>
                </a:solidFill>
              </a:rPr>
              <a:t>Mo</a:t>
            </a:r>
          </a:p>
        </p:txBody>
      </p:sp>
      <p:cxnSp>
        <p:nvCxnSpPr>
          <p:cNvPr id="21511" name="Straight Connector 7"/>
          <p:cNvCxnSpPr>
            <a:cxnSpLocks noChangeShapeType="1"/>
          </p:cNvCxnSpPr>
          <p:nvPr/>
        </p:nvCxnSpPr>
        <p:spPr bwMode="auto">
          <a:xfrm flipH="1">
            <a:off x="5240338" y="3059113"/>
            <a:ext cx="0" cy="1800225"/>
          </a:xfrm>
          <a:prstGeom prst="line">
            <a:avLst/>
          </a:prstGeom>
          <a:noFill/>
          <a:ln w="28575" algn="ctr">
            <a:solidFill>
              <a:schemeClr val="tx1"/>
            </a:solidFill>
            <a:round/>
            <a:headEnd/>
            <a:tailEnd/>
          </a:ln>
        </p:spPr>
      </p:cxnSp>
      <p:cxnSp>
        <p:nvCxnSpPr>
          <p:cNvPr id="21512" name="Straight Connector 8"/>
          <p:cNvCxnSpPr>
            <a:cxnSpLocks noChangeShapeType="1"/>
          </p:cNvCxnSpPr>
          <p:nvPr/>
        </p:nvCxnSpPr>
        <p:spPr bwMode="auto">
          <a:xfrm flipV="1">
            <a:off x="5218113" y="4857750"/>
            <a:ext cx="3636962" cy="0"/>
          </a:xfrm>
          <a:prstGeom prst="line">
            <a:avLst/>
          </a:prstGeom>
          <a:noFill/>
          <a:ln w="28575" algn="ctr">
            <a:solidFill>
              <a:schemeClr val="tx1"/>
            </a:solidFill>
            <a:round/>
            <a:headEnd/>
            <a:tailEnd/>
          </a:ln>
        </p:spPr>
      </p:cxnSp>
      <p:cxnSp>
        <p:nvCxnSpPr>
          <p:cNvPr id="21513" name="Straight Connector 10"/>
          <p:cNvCxnSpPr>
            <a:cxnSpLocks noChangeShapeType="1"/>
          </p:cNvCxnSpPr>
          <p:nvPr/>
        </p:nvCxnSpPr>
        <p:spPr bwMode="auto">
          <a:xfrm>
            <a:off x="5654675" y="4857750"/>
            <a:ext cx="0" cy="63500"/>
          </a:xfrm>
          <a:prstGeom prst="line">
            <a:avLst/>
          </a:prstGeom>
          <a:noFill/>
          <a:ln w="28575" algn="ctr">
            <a:solidFill>
              <a:schemeClr val="tx1"/>
            </a:solidFill>
            <a:round/>
            <a:headEnd/>
            <a:tailEnd/>
          </a:ln>
        </p:spPr>
      </p:cxnSp>
      <p:cxnSp>
        <p:nvCxnSpPr>
          <p:cNvPr id="21514" name="Straight Connector 11"/>
          <p:cNvCxnSpPr>
            <a:cxnSpLocks noChangeShapeType="1"/>
          </p:cNvCxnSpPr>
          <p:nvPr/>
        </p:nvCxnSpPr>
        <p:spPr bwMode="auto">
          <a:xfrm>
            <a:off x="6029325" y="4857750"/>
            <a:ext cx="0" cy="63500"/>
          </a:xfrm>
          <a:prstGeom prst="line">
            <a:avLst/>
          </a:prstGeom>
          <a:noFill/>
          <a:ln w="28575" algn="ctr">
            <a:solidFill>
              <a:schemeClr val="tx1"/>
            </a:solidFill>
            <a:round/>
            <a:headEnd/>
            <a:tailEnd/>
          </a:ln>
        </p:spPr>
      </p:cxnSp>
      <p:cxnSp>
        <p:nvCxnSpPr>
          <p:cNvPr id="21515" name="Straight Connector 12"/>
          <p:cNvCxnSpPr>
            <a:cxnSpLocks noChangeShapeType="1"/>
          </p:cNvCxnSpPr>
          <p:nvPr/>
        </p:nvCxnSpPr>
        <p:spPr bwMode="auto">
          <a:xfrm>
            <a:off x="6407150" y="4857750"/>
            <a:ext cx="0" cy="63500"/>
          </a:xfrm>
          <a:prstGeom prst="line">
            <a:avLst/>
          </a:prstGeom>
          <a:noFill/>
          <a:ln w="28575" algn="ctr">
            <a:solidFill>
              <a:schemeClr val="tx1"/>
            </a:solidFill>
            <a:round/>
            <a:headEnd/>
            <a:tailEnd/>
          </a:ln>
        </p:spPr>
      </p:cxnSp>
      <p:cxnSp>
        <p:nvCxnSpPr>
          <p:cNvPr id="21516" name="Straight Connector 13"/>
          <p:cNvCxnSpPr>
            <a:cxnSpLocks noChangeShapeType="1"/>
          </p:cNvCxnSpPr>
          <p:nvPr/>
        </p:nvCxnSpPr>
        <p:spPr bwMode="auto">
          <a:xfrm>
            <a:off x="6789738" y="4857750"/>
            <a:ext cx="0" cy="63500"/>
          </a:xfrm>
          <a:prstGeom prst="line">
            <a:avLst/>
          </a:prstGeom>
          <a:noFill/>
          <a:ln w="28575" algn="ctr">
            <a:solidFill>
              <a:schemeClr val="tx1"/>
            </a:solidFill>
            <a:round/>
            <a:headEnd/>
            <a:tailEnd/>
          </a:ln>
        </p:spPr>
      </p:cxnSp>
      <p:cxnSp>
        <p:nvCxnSpPr>
          <p:cNvPr id="21517" name="Straight Connector 14"/>
          <p:cNvCxnSpPr>
            <a:cxnSpLocks noChangeShapeType="1"/>
          </p:cNvCxnSpPr>
          <p:nvPr/>
        </p:nvCxnSpPr>
        <p:spPr bwMode="auto">
          <a:xfrm>
            <a:off x="5240338" y="4856163"/>
            <a:ext cx="0" cy="63500"/>
          </a:xfrm>
          <a:prstGeom prst="line">
            <a:avLst/>
          </a:prstGeom>
          <a:noFill/>
          <a:ln w="28575" algn="ctr">
            <a:solidFill>
              <a:schemeClr val="tx1"/>
            </a:solidFill>
            <a:round/>
            <a:headEnd/>
            <a:tailEnd/>
          </a:ln>
        </p:spPr>
      </p:cxnSp>
      <p:cxnSp>
        <p:nvCxnSpPr>
          <p:cNvPr id="21518" name="Straight Connector 15"/>
          <p:cNvCxnSpPr>
            <a:cxnSpLocks noChangeShapeType="1"/>
          </p:cNvCxnSpPr>
          <p:nvPr/>
        </p:nvCxnSpPr>
        <p:spPr bwMode="auto">
          <a:xfrm>
            <a:off x="5172075" y="4483100"/>
            <a:ext cx="63500" cy="0"/>
          </a:xfrm>
          <a:prstGeom prst="line">
            <a:avLst/>
          </a:prstGeom>
          <a:noFill/>
          <a:ln w="28575" algn="ctr">
            <a:solidFill>
              <a:schemeClr val="tx1"/>
            </a:solidFill>
            <a:round/>
            <a:headEnd/>
            <a:tailEnd/>
          </a:ln>
        </p:spPr>
      </p:cxnSp>
      <p:cxnSp>
        <p:nvCxnSpPr>
          <p:cNvPr id="21519" name="Straight Connector 18"/>
          <p:cNvCxnSpPr>
            <a:cxnSpLocks noChangeShapeType="1"/>
          </p:cNvCxnSpPr>
          <p:nvPr/>
        </p:nvCxnSpPr>
        <p:spPr bwMode="auto">
          <a:xfrm>
            <a:off x="5172075" y="3071813"/>
            <a:ext cx="63500" cy="0"/>
          </a:xfrm>
          <a:prstGeom prst="line">
            <a:avLst/>
          </a:prstGeom>
          <a:noFill/>
          <a:ln w="28575" algn="ctr">
            <a:solidFill>
              <a:schemeClr val="tx1"/>
            </a:solidFill>
            <a:round/>
            <a:headEnd/>
            <a:tailEnd/>
          </a:ln>
        </p:spPr>
      </p:cxnSp>
      <p:sp>
        <p:nvSpPr>
          <p:cNvPr id="21520" name="TextBox 19"/>
          <p:cNvSpPr txBox="1">
            <a:spLocks noChangeArrowheads="1"/>
          </p:cNvSpPr>
          <p:nvPr/>
        </p:nvSpPr>
        <p:spPr bwMode="auto">
          <a:xfrm>
            <a:off x="5043488" y="4876800"/>
            <a:ext cx="395287" cy="277813"/>
          </a:xfrm>
          <a:prstGeom prst="rect">
            <a:avLst/>
          </a:prstGeom>
          <a:noFill/>
          <a:ln w="9525">
            <a:noFill/>
            <a:miter lim="800000"/>
            <a:headEnd/>
            <a:tailEnd/>
          </a:ln>
        </p:spPr>
        <p:txBody>
          <a:bodyPr>
            <a:spAutoFit/>
          </a:bodyPr>
          <a:lstStyle/>
          <a:p>
            <a:pPr algn="ctr"/>
            <a:r>
              <a:rPr lang="en-US" sz="1200">
                <a:solidFill>
                  <a:schemeClr val="tx1"/>
                </a:solidFill>
              </a:rPr>
              <a:t>0</a:t>
            </a:r>
          </a:p>
        </p:txBody>
      </p:sp>
      <p:sp>
        <p:nvSpPr>
          <p:cNvPr id="21521" name="TextBox 20"/>
          <p:cNvSpPr txBox="1">
            <a:spLocks noChangeArrowheads="1"/>
          </p:cNvSpPr>
          <p:nvPr/>
        </p:nvSpPr>
        <p:spPr bwMode="auto">
          <a:xfrm>
            <a:off x="5456238" y="4876800"/>
            <a:ext cx="396875" cy="277813"/>
          </a:xfrm>
          <a:prstGeom prst="rect">
            <a:avLst/>
          </a:prstGeom>
          <a:noFill/>
          <a:ln w="9525">
            <a:noFill/>
            <a:miter lim="800000"/>
            <a:headEnd/>
            <a:tailEnd/>
          </a:ln>
        </p:spPr>
        <p:txBody>
          <a:bodyPr>
            <a:spAutoFit/>
          </a:bodyPr>
          <a:lstStyle/>
          <a:p>
            <a:pPr algn="ctr"/>
            <a:r>
              <a:rPr lang="en-US" sz="1200">
                <a:solidFill>
                  <a:schemeClr val="tx1"/>
                </a:solidFill>
              </a:rPr>
              <a:t>6</a:t>
            </a:r>
          </a:p>
        </p:txBody>
      </p:sp>
      <p:sp>
        <p:nvSpPr>
          <p:cNvPr id="21522" name="TextBox 21"/>
          <p:cNvSpPr txBox="1">
            <a:spLocks noChangeArrowheads="1"/>
          </p:cNvSpPr>
          <p:nvPr/>
        </p:nvSpPr>
        <p:spPr bwMode="auto">
          <a:xfrm>
            <a:off x="5772150" y="4876800"/>
            <a:ext cx="522288" cy="277813"/>
          </a:xfrm>
          <a:prstGeom prst="rect">
            <a:avLst/>
          </a:prstGeom>
          <a:noFill/>
          <a:ln w="9525">
            <a:noFill/>
            <a:miter lim="800000"/>
            <a:headEnd/>
            <a:tailEnd/>
          </a:ln>
        </p:spPr>
        <p:txBody>
          <a:bodyPr>
            <a:spAutoFit/>
          </a:bodyPr>
          <a:lstStyle/>
          <a:p>
            <a:pPr algn="ctr"/>
            <a:r>
              <a:rPr lang="en-US" sz="1200">
                <a:solidFill>
                  <a:schemeClr val="tx1"/>
                </a:solidFill>
              </a:rPr>
              <a:t>12</a:t>
            </a:r>
          </a:p>
        </p:txBody>
      </p:sp>
      <p:sp>
        <p:nvSpPr>
          <p:cNvPr id="21523" name="TextBox 22"/>
          <p:cNvSpPr txBox="1">
            <a:spLocks noChangeArrowheads="1"/>
          </p:cNvSpPr>
          <p:nvPr/>
        </p:nvSpPr>
        <p:spPr bwMode="auto">
          <a:xfrm>
            <a:off x="6146800" y="4876800"/>
            <a:ext cx="522288" cy="277813"/>
          </a:xfrm>
          <a:prstGeom prst="rect">
            <a:avLst/>
          </a:prstGeom>
          <a:noFill/>
          <a:ln w="9525">
            <a:noFill/>
            <a:miter lim="800000"/>
            <a:headEnd/>
            <a:tailEnd/>
          </a:ln>
        </p:spPr>
        <p:txBody>
          <a:bodyPr>
            <a:spAutoFit/>
          </a:bodyPr>
          <a:lstStyle/>
          <a:p>
            <a:pPr algn="ctr"/>
            <a:r>
              <a:rPr lang="en-US" sz="1200">
                <a:solidFill>
                  <a:schemeClr val="tx1"/>
                </a:solidFill>
              </a:rPr>
              <a:t>18</a:t>
            </a:r>
          </a:p>
        </p:txBody>
      </p:sp>
      <p:sp>
        <p:nvSpPr>
          <p:cNvPr id="21524" name="TextBox 23"/>
          <p:cNvSpPr txBox="1">
            <a:spLocks noChangeArrowheads="1"/>
          </p:cNvSpPr>
          <p:nvPr/>
        </p:nvSpPr>
        <p:spPr bwMode="auto">
          <a:xfrm>
            <a:off x="6527800" y="4876800"/>
            <a:ext cx="522288" cy="277813"/>
          </a:xfrm>
          <a:prstGeom prst="rect">
            <a:avLst/>
          </a:prstGeom>
          <a:noFill/>
          <a:ln w="9525">
            <a:noFill/>
            <a:miter lim="800000"/>
            <a:headEnd/>
            <a:tailEnd/>
          </a:ln>
        </p:spPr>
        <p:txBody>
          <a:bodyPr>
            <a:spAutoFit/>
          </a:bodyPr>
          <a:lstStyle/>
          <a:p>
            <a:pPr algn="ctr"/>
            <a:r>
              <a:rPr lang="en-US" sz="1200">
                <a:solidFill>
                  <a:schemeClr val="tx1"/>
                </a:solidFill>
              </a:rPr>
              <a:t>24</a:t>
            </a:r>
          </a:p>
        </p:txBody>
      </p:sp>
      <p:sp>
        <p:nvSpPr>
          <p:cNvPr id="21525" name="TextBox 24"/>
          <p:cNvSpPr txBox="1">
            <a:spLocks noChangeArrowheads="1"/>
          </p:cNvSpPr>
          <p:nvPr/>
        </p:nvSpPr>
        <p:spPr bwMode="auto">
          <a:xfrm rot="-5400000">
            <a:off x="3748087" y="3841751"/>
            <a:ext cx="1846263" cy="277812"/>
          </a:xfrm>
          <a:prstGeom prst="rect">
            <a:avLst/>
          </a:prstGeom>
          <a:noFill/>
          <a:ln w="9525">
            <a:noFill/>
            <a:miter lim="800000"/>
            <a:headEnd/>
            <a:tailEnd/>
          </a:ln>
        </p:spPr>
        <p:txBody>
          <a:bodyPr>
            <a:spAutoFit/>
          </a:bodyPr>
          <a:lstStyle/>
          <a:p>
            <a:pPr algn="ctr"/>
            <a:r>
              <a:rPr lang="en-US" sz="1200" b="1">
                <a:solidFill>
                  <a:schemeClr val="tx1"/>
                </a:solidFill>
              </a:rPr>
              <a:t>Patients (%)</a:t>
            </a:r>
          </a:p>
        </p:txBody>
      </p:sp>
      <p:sp>
        <p:nvSpPr>
          <p:cNvPr id="21526" name="TextBox 25"/>
          <p:cNvSpPr txBox="1">
            <a:spLocks noChangeArrowheads="1"/>
          </p:cNvSpPr>
          <p:nvPr/>
        </p:nvSpPr>
        <p:spPr bwMode="auto">
          <a:xfrm>
            <a:off x="4633913" y="4718050"/>
            <a:ext cx="584200" cy="276225"/>
          </a:xfrm>
          <a:prstGeom prst="rect">
            <a:avLst/>
          </a:prstGeom>
          <a:noFill/>
          <a:ln w="9525">
            <a:noFill/>
            <a:miter lim="800000"/>
            <a:headEnd/>
            <a:tailEnd/>
          </a:ln>
        </p:spPr>
        <p:txBody>
          <a:bodyPr>
            <a:spAutoFit/>
          </a:bodyPr>
          <a:lstStyle/>
          <a:p>
            <a:pPr algn="r"/>
            <a:r>
              <a:rPr lang="en-US" sz="1200">
                <a:solidFill>
                  <a:schemeClr val="tx1"/>
                </a:solidFill>
              </a:rPr>
              <a:t>0</a:t>
            </a:r>
          </a:p>
        </p:txBody>
      </p:sp>
      <p:sp>
        <p:nvSpPr>
          <p:cNvPr id="21527" name="TextBox 28"/>
          <p:cNvSpPr txBox="1">
            <a:spLocks noChangeArrowheads="1"/>
          </p:cNvSpPr>
          <p:nvPr/>
        </p:nvSpPr>
        <p:spPr bwMode="auto">
          <a:xfrm>
            <a:off x="4633913" y="2936875"/>
            <a:ext cx="584200" cy="276225"/>
          </a:xfrm>
          <a:prstGeom prst="rect">
            <a:avLst/>
          </a:prstGeom>
          <a:noFill/>
          <a:ln w="9525">
            <a:noFill/>
            <a:miter lim="800000"/>
            <a:headEnd/>
            <a:tailEnd/>
          </a:ln>
        </p:spPr>
        <p:txBody>
          <a:bodyPr>
            <a:spAutoFit/>
          </a:bodyPr>
          <a:lstStyle/>
          <a:p>
            <a:pPr algn="r"/>
            <a:r>
              <a:rPr lang="en-US" sz="1200">
                <a:solidFill>
                  <a:schemeClr val="tx1"/>
                </a:solidFill>
              </a:rPr>
              <a:t>100</a:t>
            </a:r>
          </a:p>
        </p:txBody>
      </p:sp>
      <p:sp>
        <p:nvSpPr>
          <p:cNvPr id="21528" name="TextBox 29"/>
          <p:cNvSpPr txBox="1">
            <a:spLocks noChangeArrowheads="1"/>
          </p:cNvSpPr>
          <p:nvPr/>
        </p:nvSpPr>
        <p:spPr bwMode="auto">
          <a:xfrm>
            <a:off x="4254500" y="5334000"/>
            <a:ext cx="911225" cy="400050"/>
          </a:xfrm>
          <a:prstGeom prst="rect">
            <a:avLst/>
          </a:prstGeom>
          <a:noFill/>
          <a:ln w="9525">
            <a:noFill/>
            <a:miter lim="800000"/>
            <a:headEnd/>
            <a:tailEnd/>
          </a:ln>
        </p:spPr>
        <p:txBody>
          <a:bodyPr>
            <a:spAutoFit/>
          </a:bodyPr>
          <a:lstStyle/>
          <a:p>
            <a:r>
              <a:rPr lang="en-US">
                <a:solidFill>
                  <a:schemeClr val="tx1"/>
                </a:solidFill>
              </a:rPr>
              <a:t>Radium-233</a:t>
            </a:r>
            <a:br>
              <a:rPr lang="en-US">
                <a:solidFill>
                  <a:schemeClr val="tx1"/>
                </a:solidFill>
              </a:rPr>
            </a:br>
            <a:r>
              <a:rPr lang="en-US">
                <a:solidFill>
                  <a:schemeClr val="tx1"/>
                </a:solidFill>
              </a:rPr>
              <a:t>Placebo</a:t>
            </a:r>
          </a:p>
        </p:txBody>
      </p:sp>
      <p:sp>
        <p:nvSpPr>
          <p:cNvPr id="21529" name="TextBox 30"/>
          <p:cNvSpPr txBox="1">
            <a:spLocks noChangeArrowheads="1"/>
          </p:cNvSpPr>
          <p:nvPr/>
        </p:nvSpPr>
        <p:spPr bwMode="auto">
          <a:xfrm>
            <a:off x="5087938" y="5334000"/>
            <a:ext cx="415925" cy="400050"/>
          </a:xfrm>
          <a:prstGeom prst="rect">
            <a:avLst/>
          </a:prstGeom>
          <a:noFill/>
          <a:ln w="9525">
            <a:noFill/>
            <a:miter lim="800000"/>
            <a:headEnd/>
            <a:tailEnd/>
          </a:ln>
        </p:spPr>
        <p:txBody>
          <a:bodyPr>
            <a:spAutoFit/>
          </a:bodyPr>
          <a:lstStyle/>
          <a:p>
            <a:pPr algn="ctr"/>
            <a:r>
              <a:rPr lang="en-US">
                <a:solidFill>
                  <a:schemeClr val="tx1"/>
                </a:solidFill>
              </a:rPr>
              <a:t>541</a:t>
            </a:r>
            <a:br>
              <a:rPr lang="en-US">
                <a:solidFill>
                  <a:schemeClr val="tx1"/>
                </a:solidFill>
              </a:rPr>
            </a:br>
            <a:r>
              <a:rPr lang="en-US">
                <a:solidFill>
                  <a:schemeClr val="tx1"/>
                </a:solidFill>
              </a:rPr>
              <a:t>268</a:t>
            </a:r>
          </a:p>
        </p:txBody>
      </p:sp>
      <p:sp>
        <p:nvSpPr>
          <p:cNvPr id="21530" name="TextBox 31"/>
          <p:cNvSpPr txBox="1">
            <a:spLocks noChangeArrowheads="1"/>
          </p:cNvSpPr>
          <p:nvPr/>
        </p:nvSpPr>
        <p:spPr bwMode="auto">
          <a:xfrm>
            <a:off x="5492750" y="5334000"/>
            <a:ext cx="409575" cy="400050"/>
          </a:xfrm>
          <a:prstGeom prst="rect">
            <a:avLst/>
          </a:prstGeom>
          <a:noFill/>
          <a:ln w="9525">
            <a:noFill/>
            <a:miter lim="800000"/>
            <a:headEnd/>
            <a:tailEnd/>
          </a:ln>
        </p:spPr>
        <p:txBody>
          <a:bodyPr>
            <a:spAutoFit/>
          </a:bodyPr>
          <a:lstStyle/>
          <a:p>
            <a:pPr algn="ctr"/>
            <a:r>
              <a:rPr lang="en-US">
                <a:solidFill>
                  <a:schemeClr val="tx1"/>
                </a:solidFill>
              </a:rPr>
              <a:t>450</a:t>
            </a:r>
            <a:br>
              <a:rPr lang="en-US">
                <a:solidFill>
                  <a:schemeClr val="tx1"/>
                </a:solidFill>
              </a:rPr>
            </a:br>
            <a:r>
              <a:rPr lang="en-US">
                <a:solidFill>
                  <a:schemeClr val="tx1"/>
                </a:solidFill>
              </a:rPr>
              <a:t>218</a:t>
            </a:r>
          </a:p>
        </p:txBody>
      </p:sp>
      <p:sp>
        <p:nvSpPr>
          <p:cNvPr id="21531" name="TextBox 32"/>
          <p:cNvSpPr txBox="1">
            <a:spLocks noChangeArrowheads="1"/>
          </p:cNvSpPr>
          <p:nvPr/>
        </p:nvSpPr>
        <p:spPr bwMode="auto">
          <a:xfrm>
            <a:off x="5868988" y="5334000"/>
            <a:ext cx="395287" cy="400050"/>
          </a:xfrm>
          <a:prstGeom prst="rect">
            <a:avLst/>
          </a:prstGeom>
          <a:noFill/>
          <a:ln w="9525">
            <a:noFill/>
            <a:miter lim="800000"/>
            <a:headEnd/>
            <a:tailEnd/>
          </a:ln>
        </p:spPr>
        <p:txBody>
          <a:bodyPr>
            <a:spAutoFit/>
          </a:bodyPr>
          <a:lstStyle/>
          <a:p>
            <a:pPr algn="ctr"/>
            <a:r>
              <a:rPr lang="en-US">
                <a:solidFill>
                  <a:schemeClr val="tx1"/>
                </a:solidFill>
              </a:rPr>
              <a:t>330</a:t>
            </a:r>
            <a:br>
              <a:rPr lang="en-US">
                <a:solidFill>
                  <a:schemeClr val="tx1"/>
                </a:solidFill>
              </a:rPr>
            </a:br>
            <a:r>
              <a:rPr lang="en-US">
                <a:solidFill>
                  <a:schemeClr val="tx1"/>
                </a:solidFill>
              </a:rPr>
              <a:t>147</a:t>
            </a:r>
          </a:p>
        </p:txBody>
      </p:sp>
      <p:sp>
        <p:nvSpPr>
          <p:cNvPr id="21532" name="TextBox 33"/>
          <p:cNvSpPr txBox="1">
            <a:spLocks noChangeArrowheads="1"/>
          </p:cNvSpPr>
          <p:nvPr/>
        </p:nvSpPr>
        <p:spPr bwMode="auto">
          <a:xfrm>
            <a:off x="6237288" y="5334000"/>
            <a:ext cx="417512" cy="400050"/>
          </a:xfrm>
          <a:prstGeom prst="rect">
            <a:avLst/>
          </a:prstGeom>
          <a:noFill/>
          <a:ln w="9525">
            <a:noFill/>
            <a:miter lim="800000"/>
            <a:headEnd/>
            <a:tailEnd/>
          </a:ln>
        </p:spPr>
        <p:txBody>
          <a:bodyPr>
            <a:spAutoFit/>
          </a:bodyPr>
          <a:lstStyle/>
          <a:p>
            <a:pPr algn="ctr"/>
            <a:r>
              <a:rPr lang="en-US">
                <a:solidFill>
                  <a:schemeClr val="tx1"/>
                </a:solidFill>
              </a:rPr>
              <a:t>213</a:t>
            </a:r>
            <a:br>
              <a:rPr lang="en-US">
                <a:solidFill>
                  <a:schemeClr val="tx1"/>
                </a:solidFill>
              </a:rPr>
            </a:br>
            <a:r>
              <a:rPr lang="en-US">
                <a:solidFill>
                  <a:schemeClr val="tx1"/>
                </a:solidFill>
              </a:rPr>
              <a:t>89</a:t>
            </a:r>
          </a:p>
        </p:txBody>
      </p:sp>
      <p:sp>
        <p:nvSpPr>
          <p:cNvPr id="21533" name="TextBox 34"/>
          <p:cNvSpPr txBox="1">
            <a:spLocks noChangeArrowheads="1"/>
          </p:cNvSpPr>
          <p:nvPr/>
        </p:nvSpPr>
        <p:spPr bwMode="auto">
          <a:xfrm>
            <a:off x="6545263" y="5334000"/>
            <a:ext cx="482600" cy="400050"/>
          </a:xfrm>
          <a:prstGeom prst="rect">
            <a:avLst/>
          </a:prstGeom>
          <a:noFill/>
          <a:ln w="9525">
            <a:noFill/>
            <a:miter lim="800000"/>
            <a:headEnd/>
            <a:tailEnd/>
          </a:ln>
        </p:spPr>
        <p:txBody>
          <a:bodyPr>
            <a:spAutoFit/>
          </a:bodyPr>
          <a:lstStyle/>
          <a:p>
            <a:pPr algn="ctr"/>
            <a:r>
              <a:rPr lang="en-US">
                <a:solidFill>
                  <a:schemeClr val="tx1"/>
                </a:solidFill>
              </a:rPr>
              <a:t>120</a:t>
            </a:r>
            <a:br>
              <a:rPr lang="en-US">
                <a:solidFill>
                  <a:schemeClr val="tx1"/>
                </a:solidFill>
              </a:rPr>
            </a:br>
            <a:r>
              <a:rPr lang="en-US">
                <a:solidFill>
                  <a:schemeClr val="tx1"/>
                </a:solidFill>
              </a:rPr>
              <a:t>49</a:t>
            </a:r>
          </a:p>
        </p:txBody>
      </p:sp>
      <p:cxnSp>
        <p:nvCxnSpPr>
          <p:cNvPr id="21534" name="Straight Connector 35"/>
          <p:cNvCxnSpPr>
            <a:cxnSpLocks noChangeShapeType="1"/>
          </p:cNvCxnSpPr>
          <p:nvPr/>
        </p:nvCxnSpPr>
        <p:spPr bwMode="auto">
          <a:xfrm>
            <a:off x="5172075" y="3427413"/>
            <a:ext cx="63500" cy="0"/>
          </a:xfrm>
          <a:prstGeom prst="line">
            <a:avLst/>
          </a:prstGeom>
          <a:noFill/>
          <a:ln w="28575" algn="ctr">
            <a:solidFill>
              <a:schemeClr val="tx1"/>
            </a:solidFill>
            <a:round/>
            <a:headEnd/>
            <a:tailEnd/>
          </a:ln>
        </p:spPr>
      </p:cxnSp>
      <p:sp>
        <p:nvSpPr>
          <p:cNvPr id="21535" name="TextBox 36"/>
          <p:cNvSpPr txBox="1">
            <a:spLocks noChangeArrowheads="1"/>
          </p:cNvSpPr>
          <p:nvPr/>
        </p:nvSpPr>
        <p:spPr bwMode="auto">
          <a:xfrm>
            <a:off x="4633913" y="3286125"/>
            <a:ext cx="584200" cy="277813"/>
          </a:xfrm>
          <a:prstGeom prst="rect">
            <a:avLst/>
          </a:prstGeom>
          <a:noFill/>
          <a:ln w="9525">
            <a:noFill/>
            <a:miter lim="800000"/>
            <a:headEnd/>
            <a:tailEnd/>
          </a:ln>
        </p:spPr>
        <p:txBody>
          <a:bodyPr>
            <a:spAutoFit/>
          </a:bodyPr>
          <a:lstStyle/>
          <a:p>
            <a:pPr algn="r"/>
            <a:r>
              <a:rPr lang="en-US" sz="1200">
                <a:solidFill>
                  <a:schemeClr val="tx1"/>
                </a:solidFill>
              </a:rPr>
              <a:t>80</a:t>
            </a:r>
          </a:p>
        </p:txBody>
      </p:sp>
      <p:cxnSp>
        <p:nvCxnSpPr>
          <p:cNvPr id="21536" name="Straight Connector 37"/>
          <p:cNvCxnSpPr>
            <a:cxnSpLocks noChangeShapeType="1"/>
          </p:cNvCxnSpPr>
          <p:nvPr/>
        </p:nvCxnSpPr>
        <p:spPr bwMode="auto">
          <a:xfrm>
            <a:off x="7172325" y="4857750"/>
            <a:ext cx="0" cy="63500"/>
          </a:xfrm>
          <a:prstGeom prst="line">
            <a:avLst/>
          </a:prstGeom>
          <a:noFill/>
          <a:ln w="28575" algn="ctr">
            <a:solidFill>
              <a:schemeClr val="tx1"/>
            </a:solidFill>
            <a:round/>
            <a:headEnd/>
            <a:tailEnd/>
          </a:ln>
        </p:spPr>
      </p:cxnSp>
      <p:sp>
        <p:nvSpPr>
          <p:cNvPr id="21537" name="TextBox 38"/>
          <p:cNvSpPr txBox="1">
            <a:spLocks noChangeArrowheads="1"/>
          </p:cNvSpPr>
          <p:nvPr/>
        </p:nvSpPr>
        <p:spPr bwMode="auto">
          <a:xfrm>
            <a:off x="6911975" y="4876800"/>
            <a:ext cx="520700" cy="277813"/>
          </a:xfrm>
          <a:prstGeom prst="rect">
            <a:avLst/>
          </a:prstGeom>
          <a:noFill/>
          <a:ln w="9525">
            <a:noFill/>
            <a:miter lim="800000"/>
            <a:headEnd/>
            <a:tailEnd/>
          </a:ln>
        </p:spPr>
        <p:txBody>
          <a:bodyPr>
            <a:spAutoFit/>
          </a:bodyPr>
          <a:lstStyle/>
          <a:p>
            <a:pPr algn="ctr"/>
            <a:r>
              <a:rPr lang="en-US" sz="1200">
                <a:solidFill>
                  <a:schemeClr val="tx1"/>
                </a:solidFill>
              </a:rPr>
              <a:t>30</a:t>
            </a:r>
          </a:p>
        </p:txBody>
      </p:sp>
      <p:sp>
        <p:nvSpPr>
          <p:cNvPr id="21538" name="TextBox 39"/>
          <p:cNvSpPr txBox="1">
            <a:spLocks noChangeArrowheads="1"/>
          </p:cNvSpPr>
          <p:nvPr/>
        </p:nvSpPr>
        <p:spPr bwMode="auto">
          <a:xfrm>
            <a:off x="7013575" y="5334000"/>
            <a:ext cx="365125" cy="400050"/>
          </a:xfrm>
          <a:prstGeom prst="rect">
            <a:avLst/>
          </a:prstGeom>
          <a:noFill/>
          <a:ln w="9525">
            <a:noFill/>
            <a:miter lim="800000"/>
            <a:headEnd/>
            <a:tailEnd/>
          </a:ln>
        </p:spPr>
        <p:txBody>
          <a:bodyPr>
            <a:spAutoFit/>
          </a:bodyPr>
          <a:lstStyle/>
          <a:p>
            <a:pPr algn="ctr"/>
            <a:r>
              <a:rPr lang="en-US">
                <a:solidFill>
                  <a:schemeClr val="tx1"/>
                </a:solidFill>
              </a:rPr>
              <a:t>72</a:t>
            </a:r>
            <a:br>
              <a:rPr lang="en-US">
                <a:solidFill>
                  <a:schemeClr val="tx1"/>
                </a:solidFill>
              </a:rPr>
            </a:br>
            <a:r>
              <a:rPr lang="en-US">
                <a:solidFill>
                  <a:schemeClr val="tx1"/>
                </a:solidFill>
              </a:rPr>
              <a:t>28</a:t>
            </a:r>
          </a:p>
        </p:txBody>
      </p:sp>
      <p:cxnSp>
        <p:nvCxnSpPr>
          <p:cNvPr id="21539" name="Straight Connector 40"/>
          <p:cNvCxnSpPr>
            <a:cxnSpLocks noChangeShapeType="1"/>
          </p:cNvCxnSpPr>
          <p:nvPr/>
        </p:nvCxnSpPr>
        <p:spPr bwMode="auto">
          <a:xfrm>
            <a:off x="7548563" y="4857750"/>
            <a:ext cx="0" cy="63500"/>
          </a:xfrm>
          <a:prstGeom prst="line">
            <a:avLst/>
          </a:prstGeom>
          <a:noFill/>
          <a:ln w="28575" algn="ctr">
            <a:solidFill>
              <a:schemeClr val="tx1"/>
            </a:solidFill>
            <a:round/>
            <a:headEnd/>
            <a:tailEnd/>
          </a:ln>
        </p:spPr>
      </p:cxnSp>
      <p:sp>
        <p:nvSpPr>
          <p:cNvPr id="21540" name="TextBox 41"/>
          <p:cNvSpPr txBox="1">
            <a:spLocks noChangeArrowheads="1"/>
          </p:cNvSpPr>
          <p:nvPr/>
        </p:nvSpPr>
        <p:spPr bwMode="auto">
          <a:xfrm>
            <a:off x="7162800" y="4876800"/>
            <a:ext cx="771525" cy="277813"/>
          </a:xfrm>
          <a:prstGeom prst="rect">
            <a:avLst/>
          </a:prstGeom>
          <a:noFill/>
          <a:ln w="9525">
            <a:noFill/>
            <a:miter lim="800000"/>
            <a:headEnd/>
            <a:tailEnd/>
          </a:ln>
        </p:spPr>
        <p:txBody>
          <a:bodyPr>
            <a:spAutoFit/>
          </a:bodyPr>
          <a:lstStyle/>
          <a:p>
            <a:pPr algn="ctr"/>
            <a:r>
              <a:rPr lang="en-US" sz="1200">
                <a:solidFill>
                  <a:schemeClr val="tx1"/>
                </a:solidFill>
              </a:rPr>
              <a:t>36</a:t>
            </a:r>
          </a:p>
        </p:txBody>
      </p:sp>
      <p:sp>
        <p:nvSpPr>
          <p:cNvPr id="21541" name="TextBox 42"/>
          <p:cNvSpPr txBox="1">
            <a:spLocks noChangeArrowheads="1"/>
          </p:cNvSpPr>
          <p:nvPr/>
        </p:nvSpPr>
        <p:spPr bwMode="auto">
          <a:xfrm>
            <a:off x="7389813" y="5334000"/>
            <a:ext cx="360362" cy="400050"/>
          </a:xfrm>
          <a:prstGeom prst="rect">
            <a:avLst/>
          </a:prstGeom>
          <a:noFill/>
          <a:ln w="9525">
            <a:noFill/>
            <a:miter lim="800000"/>
            <a:headEnd/>
            <a:tailEnd/>
          </a:ln>
        </p:spPr>
        <p:txBody>
          <a:bodyPr>
            <a:spAutoFit/>
          </a:bodyPr>
          <a:lstStyle/>
          <a:p>
            <a:pPr algn="ctr"/>
            <a:r>
              <a:rPr lang="en-US">
                <a:solidFill>
                  <a:schemeClr val="tx1"/>
                </a:solidFill>
              </a:rPr>
              <a:t>30</a:t>
            </a:r>
            <a:br>
              <a:rPr lang="en-US">
                <a:solidFill>
                  <a:schemeClr val="tx1"/>
                </a:solidFill>
              </a:rPr>
            </a:br>
            <a:r>
              <a:rPr lang="en-US">
                <a:solidFill>
                  <a:schemeClr val="tx1"/>
                </a:solidFill>
              </a:rPr>
              <a:t>15</a:t>
            </a:r>
          </a:p>
        </p:txBody>
      </p:sp>
      <p:cxnSp>
        <p:nvCxnSpPr>
          <p:cNvPr id="21542" name="Straight Connector 43"/>
          <p:cNvCxnSpPr>
            <a:cxnSpLocks noChangeShapeType="1"/>
          </p:cNvCxnSpPr>
          <p:nvPr/>
        </p:nvCxnSpPr>
        <p:spPr bwMode="auto">
          <a:xfrm>
            <a:off x="8675688" y="4857750"/>
            <a:ext cx="0" cy="63500"/>
          </a:xfrm>
          <a:prstGeom prst="line">
            <a:avLst/>
          </a:prstGeom>
          <a:noFill/>
          <a:ln w="28575" algn="ctr">
            <a:solidFill>
              <a:schemeClr val="tx1"/>
            </a:solidFill>
            <a:round/>
            <a:headEnd/>
            <a:tailEnd/>
          </a:ln>
        </p:spPr>
      </p:cxnSp>
      <p:sp>
        <p:nvSpPr>
          <p:cNvPr id="21543" name="TextBox 44"/>
          <p:cNvSpPr txBox="1">
            <a:spLocks noChangeArrowheads="1"/>
          </p:cNvSpPr>
          <p:nvPr/>
        </p:nvSpPr>
        <p:spPr bwMode="auto">
          <a:xfrm>
            <a:off x="8415338" y="4876800"/>
            <a:ext cx="522287" cy="277813"/>
          </a:xfrm>
          <a:prstGeom prst="rect">
            <a:avLst/>
          </a:prstGeom>
          <a:noFill/>
          <a:ln w="9525">
            <a:noFill/>
            <a:miter lim="800000"/>
            <a:headEnd/>
            <a:tailEnd/>
          </a:ln>
        </p:spPr>
        <p:txBody>
          <a:bodyPr>
            <a:spAutoFit/>
          </a:bodyPr>
          <a:lstStyle/>
          <a:p>
            <a:pPr algn="ctr"/>
            <a:r>
              <a:rPr lang="en-US" sz="1200">
                <a:solidFill>
                  <a:schemeClr val="tx1"/>
                </a:solidFill>
              </a:rPr>
              <a:t>42</a:t>
            </a:r>
          </a:p>
        </p:txBody>
      </p:sp>
      <p:sp>
        <p:nvSpPr>
          <p:cNvPr id="21544" name="TextBox 45"/>
          <p:cNvSpPr txBox="1">
            <a:spLocks noChangeArrowheads="1"/>
          </p:cNvSpPr>
          <p:nvPr/>
        </p:nvSpPr>
        <p:spPr bwMode="auto">
          <a:xfrm>
            <a:off x="8516938" y="5334000"/>
            <a:ext cx="317500" cy="400050"/>
          </a:xfrm>
          <a:prstGeom prst="rect">
            <a:avLst/>
          </a:prstGeom>
          <a:noFill/>
          <a:ln w="9525">
            <a:noFill/>
            <a:miter lim="800000"/>
            <a:headEnd/>
            <a:tailEnd/>
          </a:ln>
        </p:spPr>
        <p:txBody>
          <a:bodyPr>
            <a:spAutoFit/>
          </a:bodyPr>
          <a:lstStyle/>
          <a:p>
            <a:pPr algn="ctr"/>
            <a:r>
              <a:rPr lang="en-US">
                <a:solidFill>
                  <a:schemeClr val="tx1"/>
                </a:solidFill>
              </a:rPr>
              <a:t>0</a:t>
            </a:r>
            <a:br>
              <a:rPr lang="en-US">
                <a:solidFill>
                  <a:schemeClr val="tx1"/>
                </a:solidFill>
              </a:rPr>
            </a:br>
            <a:r>
              <a:rPr lang="en-US">
                <a:solidFill>
                  <a:schemeClr val="tx1"/>
                </a:solidFill>
              </a:rPr>
              <a:t>0</a:t>
            </a:r>
          </a:p>
        </p:txBody>
      </p:sp>
      <p:sp>
        <p:nvSpPr>
          <p:cNvPr id="21545" name="TextBox 46"/>
          <p:cNvSpPr txBox="1">
            <a:spLocks noChangeArrowheads="1"/>
          </p:cNvSpPr>
          <p:nvPr/>
        </p:nvSpPr>
        <p:spPr bwMode="auto">
          <a:xfrm>
            <a:off x="6049963" y="4370388"/>
            <a:ext cx="1871662" cy="425450"/>
          </a:xfrm>
          <a:prstGeom prst="rect">
            <a:avLst/>
          </a:prstGeom>
          <a:noFill/>
          <a:ln w="9525">
            <a:noFill/>
            <a:miter lim="800000"/>
            <a:headEnd/>
            <a:tailEnd/>
          </a:ln>
        </p:spPr>
        <p:txBody>
          <a:bodyPr>
            <a:spAutoFit/>
          </a:bodyPr>
          <a:lstStyle/>
          <a:p>
            <a:pPr>
              <a:lnSpc>
                <a:spcPct val="90000"/>
              </a:lnSpc>
            </a:pPr>
            <a:r>
              <a:rPr lang="en-US" sz="1200">
                <a:solidFill>
                  <a:schemeClr val="tx1"/>
                </a:solidFill>
              </a:rPr>
              <a:t>Placebo: n = 268</a:t>
            </a:r>
            <a:br>
              <a:rPr lang="en-US" sz="1200">
                <a:solidFill>
                  <a:schemeClr val="tx1"/>
                </a:solidFill>
              </a:rPr>
            </a:br>
            <a:r>
              <a:rPr lang="en-US" sz="1200">
                <a:solidFill>
                  <a:schemeClr val="tx1"/>
                </a:solidFill>
              </a:rPr>
              <a:t>Median OS: 11.2 mos</a:t>
            </a:r>
          </a:p>
        </p:txBody>
      </p:sp>
      <p:cxnSp>
        <p:nvCxnSpPr>
          <p:cNvPr id="21546" name="Straight Connector 50"/>
          <p:cNvCxnSpPr>
            <a:cxnSpLocks noChangeShapeType="1"/>
          </p:cNvCxnSpPr>
          <p:nvPr/>
        </p:nvCxnSpPr>
        <p:spPr bwMode="auto">
          <a:xfrm>
            <a:off x="5172075" y="4857750"/>
            <a:ext cx="63500" cy="0"/>
          </a:xfrm>
          <a:prstGeom prst="line">
            <a:avLst/>
          </a:prstGeom>
          <a:noFill/>
          <a:ln w="28575" algn="ctr">
            <a:solidFill>
              <a:schemeClr val="tx1"/>
            </a:solidFill>
            <a:round/>
            <a:headEnd/>
            <a:tailEnd/>
          </a:ln>
        </p:spPr>
      </p:cxnSp>
      <p:cxnSp>
        <p:nvCxnSpPr>
          <p:cNvPr id="21547" name="Straight Connector 59"/>
          <p:cNvCxnSpPr>
            <a:cxnSpLocks noChangeShapeType="1"/>
          </p:cNvCxnSpPr>
          <p:nvPr/>
        </p:nvCxnSpPr>
        <p:spPr bwMode="auto">
          <a:xfrm>
            <a:off x="5172075" y="3773488"/>
            <a:ext cx="63500" cy="0"/>
          </a:xfrm>
          <a:prstGeom prst="line">
            <a:avLst/>
          </a:prstGeom>
          <a:noFill/>
          <a:ln w="28575" algn="ctr">
            <a:solidFill>
              <a:schemeClr val="tx1"/>
            </a:solidFill>
            <a:round/>
            <a:headEnd/>
            <a:tailEnd/>
          </a:ln>
        </p:spPr>
      </p:cxnSp>
      <p:sp>
        <p:nvSpPr>
          <p:cNvPr id="21548" name="TextBox 60"/>
          <p:cNvSpPr txBox="1">
            <a:spLocks noChangeArrowheads="1"/>
          </p:cNvSpPr>
          <p:nvPr/>
        </p:nvSpPr>
        <p:spPr bwMode="auto">
          <a:xfrm>
            <a:off x="4633913" y="3632200"/>
            <a:ext cx="584200" cy="277813"/>
          </a:xfrm>
          <a:prstGeom prst="rect">
            <a:avLst/>
          </a:prstGeom>
          <a:noFill/>
          <a:ln w="9525">
            <a:noFill/>
            <a:miter lim="800000"/>
            <a:headEnd/>
            <a:tailEnd/>
          </a:ln>
        </p:spPr>
        <p:txBody>
          <a:bodyPr>
            <a:spAutoFit/>
          </a:bodyPr>
          <a:lstStyle/>
          <a:p>
            <a:pPr algn="r"/>
            <a:r>
              <a:rPr lang="en-US" sz="1200">
                <a:solidFill>
                  <a:schemeClr val="tx1"/>
                </a:solidFill>
              </a:rPr>
              <a:t>60</a:t>
            </a:r>
          </a:p>
        </p:txBody>
      </p:sp>
      <p:cxnSp>
        <p:nvCxnSpPr>
          <p:cNvPr id="21549" name="Straight Connector 63"/>
          <p:cNvCxnSpPr>
            <a:cxnSpLocks noChangeShapeType="1"/>
          </p:cNvCxnSpPr>
          <p:nvPr/>
        </p:nvCxnSpPr>
        <p:spPr bwMode="auto">
          <a:xfrm>
            <a:off x="5172075" y="4124325"/>
            <a:ext cx="63500" cy="0"/>
          </a:xfrm>
          <a:prstGeom prst="line">
            <a:avLst/>
          </a:prstGeom>
          <a:noFill/>
          <a:ln w="28575" algn="ctr">
            <a:solidFill>
              <a:schemeClr val="tx1"/>
            </a:solidFill>
            <a:round/>
            <a:headEnd/>
            <a:tailEnd/>
          </a:ln>
        </p:spPr>
      </p:cxnSp>
      <p:sp>
        <p:nvSpPr>
          <p:cNvPr id="21550" name="TextBox 64"/>
          <p:cNvSpPr txBox="1">
            <a:spLocks noChangeArrowheads="1"/>
          </p:cNvSpPr>
          <p:nvPr/>
        </p:nvSpPr>
        <p:spPr bwMode="auto">
          <a:xfrm>
            <a:off x="4633913" y="3984625"/>
            <a:ext cx="584200" cy="276225"/>
          </a:xfrm>
          <a:prstGeom prst="rect">
            <a:avLst/>
          </a:prstGeom>
          <a:noFill/>
          <a:ln w="9525">
            <a:noFill/>
            <a:miter lim="800000"/>
            <a:headEnd/>
            <a:tailEnd/>
          </a:ln>
        </p:spPr>
        <p:txBody>
          <a:bodyPr>
            <a:spAutoFit/>
          </a:bodyPr>
          <a:lstStyle/>
          <a:p>
            <a:pPr algn="r"/>
            <a:r>
              <a:rPr lang="en-US" sz="1200">
                <a:solidFill>
                  <a:schemeClr val="tx1"/>
                </a:solidFill>
              </a:rPr>
              <a:t>40</a:t>
            </a:r>
          </a:p>
        </p:txBody>
      </p:sp>
      <p:cxnSp>
        <p:nvCxnSpPr>
          <p:cNvPr id="21551" name="Straight Connector 70"/>
          <p:cNvCxnSpPr>
            <a:cxnSpLocks noChangeShapeType="1"/>
          </p:cNvCxnSpPr>
          <p:nvPr/>
        </p:nvCxnSpPr>
        <p:spPr bwMode="auto">
          <a:xfrm>
            <a:off x="7931150" y="4857750"/>
            <a:ext cx="0" cy="63500"/>
          </a:xfrm>
          <a:prstGeom prst="line">
            <a:avLst/>
          </a:prstGeom>
          <a:noFill/>
          <a:ln w="28575" algn="ctr">
            <a:solidFill>
              <a:schemeClr val="tx1"/>
            </a:solidFill>
            <a:round/>
            <a:headEnd/>
            <a:tailEnd/>
          </a:ln>
        </p:spPr>
      </p:cxnSp>
      <p:sp>
        <p:nvSpPr>
          <p:cNvPr id="21552" name="TextBox 71"/>
          <p:cNvSpPr txBox="1">
            <a:spLocks noChangeArrowheads="1"/>
          </p:cNvSpPr>
          <p:nvPr/>
        </p:nvSpPr>
        <p:spPr bwMode="auto">
          <a:xfrm>
            <a:off x="7545388" y="4876800"/>
            <a:ext cx="769937" cy="277813"/>
          </a:xfrm>
          <a:prstGeom prst="rect">
            <a:avLst/>
          </a:prstGeom>
          <a:noFill/>
          <a:ln w="9525">
            <a:noFill/>
            <a:miter lim="800000"/>
            <a:headEnd/>
            <a:tailEnd/>
          </a:ln>
        </p:spPr>
        <p:txBody>
          <a:bodyPr>
            <a:spAutoFit/>
          </a:bodyPr>
          <a:lstStyle/>
          <a:p>
            <a:pPr algn="ctr"/>
            <a:r>
              <a:rPr lang="en-US" sz="1200">
                <a:solidFill>
                  <a:schemeClr val="tx1"/>
                </a:solidFill>
              </a:rPr>
              <a:t>36</a:t>
            </a:r>
          </a:p>
        </p:txBody>
      </p:sp>
      <p:sp>
        <p:nvSpPr>
          <p:cNvPr id="21553" name="TextBox 72"/>
          <p:cNvSpPr txBox="1">
            <a:spLocks noChangeArrowheads="1"/>
          </p:cNvSpPr>
          <p:nvPr/>
        </p:nvSpPr>
        <p:spPr bwMode="auto">
          <a:xfrm>
            <a:off x="7772400" y="5334000"/>
            <a:ext cx="357188" cy="400050"/>
          </a:xfrm>
          <a:prstGeom prst="rect">
            <a:avLst/>
          </a:prstGeom>
          <a:noFill/>
          <a:ln w="9525">
            <a:noFill/>
            <a:miter lim="800000"/>
            <a:headEnd/>
            <a:tailEnd/>
          </a:ln>
        </p:spPr>
        <p:txBody>
          <a:bodyPr>
            <a:spAutoFit/>
          </a:bodyPr>
          <a:lstStyle/>
          <a:p>
            <a:pPr algn="ctr"/>
            <a:r>
              <a:rPr lang="en-US">
                <a:solidFill>
                  <a:schemeClr val="tx1"/>
                </a:solidFill>
              </a:rPr>
              <a:t>15</a:t>
            </a:r>
            <a:br>
              <a:rPr lang="en-US">
                <a:solidFill>
                  <a:schemeClr val="tx1"/>
                </a:solidFill>
              </a:rPr>
            </a:br>
            <a:r>
              <a:rPr lang="en-US">
                <a:solidFill>
                  <a:schemeClr val="tx1"/>
                </a:solidFill>
              </a:rPr>
              <a:t>7</a:t>
            </a:r>
          </a:p>
        </p:txBody>
      </p:sp>
      <p:cxnSp>
        <p:nvCxnSpPr>
          <p:cNvPr id="21554" name="Straight Connector 73"/>
          <p:cNvCxnSpPr>
            <a:cxnSpLocks noChangeShapeType="1"/>
          </p:cNvCxnSpPr>
          <p:nvPr/>
        </p:nvCxnSpPr>
        <p:spPr bwMode="auto">
          <a:xfrm>
            <a:off x="8312150" y="4857750"/>
            <a:ext cx="0" cy="63500"/>
          </a:xfrm>
          <a:prstGeom prst="line">
            <a:avLst/>
          </a:prstGeom>
          <a:noFill/>
          <a:ln w="28575" algn="ctr">
            <a:solidFill>
              <a:schemeClr val="tx1"/>
            </a:solidFill>
            <a:round/>
            <a:headEnd/>
            <a:tailEnd/>
          </a:ln>
        </p:spPr>
      </p:cxnSp>
      <p:sp>
        <p:nvSpPr>
          <p:cNvPr id="21555" name="TextBox 74"/>
          <p:cNvSpPr txBox="1">
            <a:spLocks noChangeArrowheads="1"/>
          </p:cNvSpPr>
          <p:nvPr/>
        </p:nvSpPr>
        <p:spPr bwMode="auto">
          <a:xfrm>
            <a:off x="7926388" y="4876800"/>
            <a:ext cx="771525" cy="277813"/>
          </a:xfrm>
          <a:prstGeom prst="rect">
            <a:avLst/>
          </a:prstGeom>
          <a:noFill/>
          <a:ln w="9525">
            <a:noFill/>
            <a:miter lim="800000"/>
            <a:headEnd/>
            <a:tailEnd/>
          </a:ln>
        </p:spPr>
        <p:txBody>
          <a:bodyPr>
            <a:spAutoFit/>
          </a:bodyPr>
          <a:lstStyle/>
          <a:p>
            <a:pPr algn="ctr"/>
            <a:r>
              <a:rPr lang="en-US" sz="1200">
                <a:solidFill>
                  <a:schemeClr val="tx1"/>
                </a:solidFill>
              </a:rPr>
              <a:t>36</a:t>
            </a:r>
          </a:p>
        </p:txBody>
      </p:sp>
      <p:sp>
        <p:nvSpPr>
          <p:cNvPr id="21556" name="TextBox 75"/>
          <p:cNvSpPr txBox="1">
            <a:spLocks noChangeArrowheads="1"/>
          </p:cNvSpPr>
          <p:nvPr/>
        </p:nvSpPr>
        <p:spPr bwMode="auto">
          <a:xfrm>
            <a:off x="8172450" y="5334000"/>
            <a:ext cx="317500" cy="400050"/>
          </a:xfrm>
          <a:prstGeom prst="rect">
            <a:avLst/>
          </a:prstGeom>
          <a:noFill/>
          <a:ln w="9525">
            <a:noFill/>
            <a:miter lim="800000"/>
            <a:headEnd/>
            <a:tailEnd/>
          </a:ln>
        </p:spPr>
        <p:txBody>
          <a:bodyPr>
            <a:spAutoFit/>
          </a:bodyPr>
          <a:lstStyle/>
          <a:p>
            <a:pPr algn="ctr"/>
            <a:r>
              <a:rPr lang="en-US">
                <a:solidFill>
                  <a:schemeClr val="tx1"/>
                </a:solidFill>
              </a:rPr>
              <a:t>3</a:t>
            </a:r>
            <a:br>
              <a:rPr lang="en-US">
                <a:solidFill>
                  <a:schemeClr val="tx1"/>
                </a:solidFill>
              </a:rPr>
            </a:br>
            <a:r>
              <a:rPr lang="en-US">
                <a:solidFill>
                  <a:schemeClr val="tx1"/>
                </a:solidFill>
              </a:rPr>
              <a:t>3</a:t>
            </a:r>
          </a:p>
        </p:txBody>
      </p:sp>
      <p:sp>
        <p:nvSpPr>
          <p:cNvPr id="21557" name="TextBox 76"/>
          <p:cNvSpPr txBox="1">
            <a:spLocks noChangeArrowheads="1"/>
          </p:cNvSpPr>
          <p:nvPr/>
        </p:nvSpPr>
        <p:spPr bwMode="auto">
          <a:xfrm>
            <a:off x="7129463" y="3632200"/>
            <a:ext cx="1901825" cy="425450"/>
          </a:xfrm>
          <a:prstGeom prst="rect">
            <a:avLst/>
          </a:prstGeom>
          <a:noFill/>
          <a:ln w="9525">
            <a:noFill/>
            <a:miter lim="800000"/>
            <a:headEnd/>
            <a:tailEnd/>
          </a:ln>
        </p:spPr>
        <p:txBody>
          <a:bodyPr>
            <a:spAutoFit/>
          </a:bodyPr>
          <a:lstStyle/>
          <a:p>
            <a:pPr>
              <a:lnSpc>
                <a:spcPct val="90000"/>
              </a:lnSpc>
            </a:pPr>
            <a:r>
              <a:rPr lang="en-US" sz="1200">
                <a:solidFill>
                  <a:schemeClr val="tx1"/>
                </a:solidFill>
              </a:rPr>
              <a:t>Radium-223: n = 541</a:t>
            </a:r>
            <a:br>
              <a:rPr lang="en-US" sz="1200">
                <a:solidFill>
                  <a:schemeClr val="tx1"/>
                </a:solidFill>
              </a:rPr>
            </a:br>
            <a:r>
              <a:rPr lang="en-US" sz="1200">
                <a:solidFill>
                  <a:schemeClr val="tx1"/>
                </a:solidFill>
              </a:rPr>
              <a:t>Median OS: 14.0 mos</a:t>
            </a:r>
          </a:p>
        </p:txBody>
      </p:sp>
      <p:sp>
        <p:nvSpPr>
          <p:cNvPr id="21558" name="TextBox 77"/>
          <p:cNvSpPr txBox="1">
            <a:spLocks noChangeArrowheads="1"/>
          </p:cNvSpPr>
          <p:nvPr/>
        </p:nvSpPr>
        <p:spPr bwMode="auto">
          <a:xfrm>
            <a:off x="6454775" y="3051175"/>
            <a:ext cx="2316163" cy="425450"/>
          </a:xfrm>
          <a:prstGeom prst="rect">
            <a:avLst/>
          </a:prstGeom>
          <a:noFill/>
          <a:ln w="9525">
            <a:solidFill>
              <a:schemeClr val="tx2"/>
            </a:solidFill>
            <a:miter lim="800000"/>
            <a:headEnd/>
            <a:tailEnd/>
          </a:ln>
        </p:spPr>
        <p:txBody>
          <a:bodyPr>
            <a:spAutoFit/>
          </a:bodyPr>
          <a:lstStyle/>
          <a:p>
            <a:pPr>
              <a:lnSpc>
                <a:spcPct val="90000"/>
              </a:lnSpc>
            </a:pPr>
            <a:r>
              <a:rPr lang="en-US" sz="1200">
                <a:solidFill>
                  <a:schemeClr val="tx1"/>
                </a:solidFill>
              </a:rPr>
              <a:t>HR: 0.695 (95% CI: 0.552-0.875; </a:t>
            </a:r>
            <a:r>
              <a:rPr lang="en-US" sz="1200" i="1">
                <a:solidFill>
                  <a:schemeClr val="tx1"/>
                </a:solidFill>
              </a:rPr>
              <a:t>P</a:t>
            </a:r>
            <a:r>
              <a:rPr lang="en-US" sz="1200">
                <a:solidFill>
                  <a:schemeClr val="tx1"/>
                </a:solidFill>
              </a:rPr>
              <a:t> = .00185)</a:t>
            </a:r>
          </a:p>
        </p:txBody>
      </p:sp>
      <p:sp>
        <p:nvSpPr>
          <p:cNvPr id="79" name="Freeform 78"/>
          <p:cNvSpPr/>
          <p:nvPr/>
        </p:nvSpPr>
        <p:spPr bwMode="auto">
          <a:xfrm>
            <a:off x="5248275" y="3068638"/>
            <a:ext cx="3205163" cy="1200150"/>
          </a:xfrm>
          <a:custGeom>
            <a:avLst/>
            <a:gdLst>
              <a:gd name="connsiteX0" fmla="*/ 0 w 3205163"/>
              <a:gd name="connsiteY0" fmla="*/ 0 h 1200150"/>
              <a:gd name="connsiteX1" fmla="*/ 180975 w 3205163"/>
              <a:gd name="connsiteY1" fmla="*/ 0 h 1200150"/>
              <a:gd name="connsiteX2" fmla="*/ 288131 w 3205163"/>
              <a:gd name="connsiteY2" fmla="*/ 28575 h 1200150"/>
              <a:gd name="connsiteX3" fmla="*/ 402431 w 3205163"/>
              <a:gd name="connsiteY3" fmla="*/ 100013 h 1200150"/>
              <a:gd name="connsiteX4" fmla="*/ 502444 w 3205163"/>
              <a:gd name="connsiteY4" fmla="*/ 116682 h 1200150"/>
              <a:gd name="connsiteX5" fmla="*/ 676275 w 3205163"/>
              <a:gd name="connsiteY5" fmla="*/ 190500 h 1200150"/>
              <a:gd name="connsiteX6" fmla="*/ 878681 w 3205163"/>
              <a:gd name="connsiteY6" fmla="*/ 350044 h 1200150"/>
              <a:gd name="connsiteX7" fmla="*/ 912019 w 3205163"/>
              <a:gd name="connsiteY7" fmla="*/ 354807 h 1200150"/>
              <a:gd name="connsiteX8" fmla="*/ 1119188 w 3205163"/>
              <a:gd name="connsiteY8" fmla="*/ 531019 h 1200150"/>
              <a:gd name="connsiteX9" fmla="*/ 1176338 w 3205163"/>
              <a:gd name="connsiteY9" fmla="*/ 531019 h 1200150"/>
              <a:gd name="connsiteX10" fmla="*/ 1223963 w 3205163"/>
              <a:gd name="connsiteY10" fmla="*/ 576263 h 1200150"/>
              <a:gd name="connsiteX11" fmla="*/ 1243013 w 3205163"/>
              <a:gd name="connsiteY11" fmla="*/ 600075 h 1200150"/>
              <a:gd name="connsiteX12" fmla="*/ 1276350 w 3205163"/>
              <a:gd name="connsiteY12" fmla="*/ 600075 h 1200150"/>
              <a:gd name="connsiteX13" fmla="*/ 1371600 w 3205163"/>
              <a:gd name="connsiteY13" fmla="*/ 671513 h 1200150"/>
              <a:gd name="connsiteX14" fmla="*/ 1473994 w 3205163"/>
              <a:gd name="connsiteY14" fmla="*/ 669132 h 1200150"/>
              <a:gd name="connsiteX15" fmla="*/ 1600200 w 3205163"/>
              <a:gd name="connsiteY15" fmla="*/ 795338 h 1200150"/>
              <a:gd name="connsiteX16" fmla="*/ 1638300 w 3205163"/>
              <a:gd name="connsiteY16" fmla="*/ 821532 h 1200150"/>
              <a:gd name="connsiteX17" fmla="*/ 1674019 w 3205163"/>
              <a:gd name="connsiteY17" fmla="*/ 821532 h 1200150"/>
              <a:gd name="connsiteX18" fmla="*/ 1693069 w 3205163"/>
              <a:gd name="connsiteY18" fmla="*/ 845344 h 1200150"/>
              <a:gd name="connsiteX19" fmla="*/ 1788319 w 3205163"/>
              <a:gd name="connsiteY19" fmla="*/ 845344 h 1200150"/>
              <a:gd name="connsiteX20" fmla="*/ 1816894 w 3205163"/>
              <a:gd name="connsiteY20" fmla="*/ 885825 h 1200150"/>
              <a:gd name="connsiteX21" fmla="*/ 1840706 w 3205163"/>
              <a:gd name="connsiteY21" fmla="*/ 907257 h 1200150"/>
              <a:gd name="connsiteX22" fmla="*/ 1876425 w 3205163"/>
              <a:gd name="connsiteY22" fmla="*/ 923925 h 1200150"/>
              <a:gd name="connsiteX23" fmla="*/ 1945481 w 3205163"/>
              <a:gd name="connsiteY23" fmla="*/ 947738 h 1200150"/>
              <a:gd name="connsiteX24" fmla="*/ 1985963 w 3205163"/>
              <a:gd name="connsiteY24" fmla="*/ 969169 h 1200150"/>
              <a:gd name="connsiteX25" fmla="*/ 2045494 w 3205163"/>
              <a:gd name="connsiteY25" fmla="*/ 997744 h 1200150"/>
              <a:gd name="connsiteX26" fmla="*/ 2100263 w 3205163"/>
              <a:gd name="connsiteY26" fmla="*/ 1028700 h 1200150"/>
              <a:gd name="connsiteX27" fmla="*/ 2147888 w 3205163"/>
              <a:gd name="connsiteY27" fmla="*/ 1078707 h 1200150"/>
              <a:gd name="connsiteX28" fmla="*/ 2202656 w 3205163"/>
              <a:gd name="connsiteY28" fmla="*/ 1140619 h 1200150"/>
              <a:gd name="connsiteX29" fmla="*/ 2290763 w 3205163"/>
              <a:gd name="connsiteY29" fmla="*/ 1140619 h 1200150"/>
              <a:gd name="connsiteX30" fmla="*/ 2290763 w 3205163"/>
              <a:gd name="connsiteY30" fmla="*/ 1162050 h 1200150"/>
              <a:gd name="connsiteX31" fmla="*/ 2326481 w 3205163"/>
              <a:gd name="connsiteY31" fmla="*/ 1162050 h 1200150"/>
              <a:gd name="connsiteX32" fmla="*/ 2326481 w 3205163"/>
              <a:gd name="connsiteY32" fmla="*/ 1200150 h 1200150"/>
              <a:gd name="connsiteX33" fmla="*/ 3205163 w 3205163"/>
              <a:gd name="connsiteY33" fmla="*/ 1200150 h 1200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05163" h="1200150">
                <a:moveTo>
                  <a:pt x="0" y="0"/>
                </a:moveTo>
                <a:lnTo>
                  <a:pt x="180975" y="0"/>
                </a:lnTo>
                <a:lnTo>
                  <a:pt x="288131" y="28575"/>
                </a:lnTo>
                <a:lnTo>
                  <a:pt x="402431" y="100013"/>
                </a:lnTo>
                <a:lnTo>
                  <a:pt x="502444" y="116682"/>
                </a:lnTo>
                <a:lnTo>
                  <a:pt x="676275" y="190500"/>
                </a:lnTo>
                <a:lnTo>
                  <a:pt x="878681" y="350044"/>
                </a:lnTo>
                <a:lnTo>
                  <a:pt x="912019" y="354807"/>
                </a:lnTo>
                <a:lnTo>
                  <a:pt x="1119188" y="531019"/>
                </a:lnTo>
                <a:lnTo>
                  <a:pt x="1176338" y="531019"/>
                </a:lnTo>
                <a:lnTo>
                  <a:pt x="1223963" y="576263"/>
                </a:lnTo>
                <a:lnTo>
                  <a:pt x="1243013" y="600075"/>
                </a:lnTo>
                <a:lnTo>
                  <a:pt x="1276350" y="600075"/>
                </a:lnTo>
                <a:lnTo>
                  <a:pt x="1371600" y="671513"/>
                </a:lnTo>
                <a:lnTo>
                  <a:pt x="1473994" y="669132"/>
                </a:lnTo>
                <a:lnTo>
                  <a:pt x="1600200" y="795338"/>
                </a:lnTo>
                <a:lnTo>
                  <a:pt x="1638300" y="821532"/>
                </a:lnTo>
                <a:lnTo>
                  <a:pt x="1674019" y="821532"/>
                </a:lnTo>
                <a:lnTo>
                  <a:pt x="1693069" y="845344"/>
                </a:lnTo>
                <a:lnTo>
                  <a:pt x="1788319" y="845344"/>
                </a:lnTo>
                <a:lnTo>
                  <a:pt x="1816894" y="885825"/>
                </a:lnTo>
                <a:lnTo>
                  <a:pt x="1840706" y="907257"/>
                </a:lnTo>
                <a:lnTo>
                  <a:pt x="1876425" y="923925"/>
                </a:lnTo>
                <a:lnTo>
                  <a:pt x="1945481" y="947738"/>
                </a:lnTo>
                <a:lnTo>
                  <a:pt x="1985963" y="969169"/>
                </a:lnTo>
                <a:lnTo>
                  <a:pt x="2045494" y="997744"/>
                </a:lnTo>
                <a:lnTo>
                  <a:pt x="2100263" y="1028700"/>
                </a:lnTo>
                <a:lnTo>
                  <a:pt x="2147888" y="1078707"/>
                </a:lnTo>
                <a:lnTo>
                  <a:pt x="2202656" y="1140619"/>
                </a:lnTo>
                <a:lnTo>
                  <a:pt x="2290763" y="1140619"/>
                </a:lnTo>
                <a:lnTo>
                  <a:pt x="2290763" y="1162050"/>
                </a:lnTo>
                <a:lnTo>
                  <a:pt x="2326481" y="1162050"/>
                </a:lnTo>
                <a:lnTo>
                  <a:pt x="2326481" y="1200150"/>
                </a:lnTo>
                <a:lnTo>
                  <a:pt x="3205163" y="1200150"/>
                </a:lnTo>
              </a:path>
            </a:pathLst>
          </a:custGeom>
          <a:noFill/>
          <a:ln w="28575" cap="flat" cmpd="sng" algn="ctr">
            <a:solidFill>
              <a:schemeClr val="accent3"/>
            </a:solidFill>
            <a:prstDash val="solid"/>
            <a:round/>
            <a:headEnd type="none" w="med" len="med"/>
            <a:tailEnd type="none" w="med" len="med"/>
          </a:ln>
          <a:effectLst/>
        </p:spPr>
        <p:txBody>
          <a:bodyPr anchor="ctr"/>
          <a:lstStyle/>
          <a:p>
            <a:pPr algn="ctr">
              <a:defRPr/>
            </a:pPr>
            <a:endParaRPr lang="en-US" dirty="0">
              <a:latin typeface="Arial" pitchFamily="34" charset="0"/>
            </a:endParaRPr>
          </a:p>
        </p:txBody>
      </p:sp>
      <p:sp>
        <p:nvSpPr>
          <p:cNvPr id="21560" name="Freeform 79"/>
          <p:cNvSpPr>
            <a:spLocks/>
          </p:cNvSpPr>
          <p:nvPr/>
        </p:nvSpPr>
        <p:spPr bwMode="auto">
          <a:xfrm>
            <a:off x="5240338" y="3065463"/>
            <a:ext cx="3562350" cy="1597025"/>
          </a:xfrm>
          <a:custGeom>
            <a:avLst/>
            <a:gdLst>
              <a:gd name="T0" fmla="*/ 0 w 3562350"/>
              <a:gd name="T1" fmla="*/ 2360 h 1597819"/>
              <a:gd name="T2" fmla="*/ 183357 w 3562350"/>
              <a:gd name="T3" fmla="*/ 0 h 1597819"/>
              <a:gd name="T4" fmla="*/ 219075 w 3562350"/>
              <a:gd name="T5" fmla="*/ 28281 h 1597819"/>
              <a:gd name="T6" fmla="*/ 295275 w 3562350"/>
              <a:gd name="T7" fmla="*/ 49481 h 1597819"/>
              <a:gd name="T8" fmla="*/ 433388 w 3562350"/>
              <a:gd name="T9" fmla="*/ 127251 h 1597819"/>
              <a:gd name="T10" fmla="*/ 466725 w 3562350"/>
              <a:gd name="T11" fmla="*/ 172025 h 1597819"/>
              <a:gd name="T12" fmla="*/ 528638 w 3562350"/>
              <a:gd name="T13" fmla="*/ 200304 h 1597819"/>
              <a:gd name="T14" fmla="*/ 578644 w 3562350"/>
              <a:gd name="T15" fmla="*/ 266288 h 1597819"/>
              <a:gd name="T16" fmla="*/ 619125 w 3562350"/>
              <a:gd name="T17" fmla="*/ 301637 h 1597819"/>
              <a:gd name="T18" fmla="*/ 685800 w 3562350"/>
              <a:gd name="T19" fmla="*/ 388826 h 1597819"/>
              <a:gd name="T20" fmla="*/ 738188 w 3562350"/>
              <a:gd name="T21" fmla="*/ 388826 h 1597819"/>
              <a:gd name="T22" fmla="*/ 812007 w 3562350"/>
              <a:gd name="T23" fmla="*/ 438313 h 1597819"/>
              <a:gd name="T24" fmla="*/ 826294 w 3562350"/>
              <a:gd name="T25" fmla="*/ 476016 h 1597819"/>
              <a:gd name="T26" fmla="*/ 862013 w 3562350"/>
              <a:gd name="T27" fmla="*/ 473659 h 1597819"/>
              <a:gd name="T28" fmla="*/ 864394 w 3562350"/>
              <a:gd name="T29" fmla="*/ 511364 h 1597819"/>
              <a:gd name="T30" fmla="*/ 888207 w 3562350"/>
              <a:gd name="T31" fmla="*/ 511364 h 1597819"/>
              <a:gd name="T32" fmla="*/ 888207 w 3562350"/>
              <a:gd name="T33" fmla="*/ 534932 h 1597819"/>
              <a:gd name="T34" fmla="*/ 916782 w 3562350"/>
              <a:gd name="T35" fmla="*/ 532576 h 1597819"/>
              <a:gd name="T36" fmla="*/ 919163 w 3562350"/>
              <a:gd name="T37" fmla="*/ 567923 h 1597819"/>
              <a:gd name="T38" fmla="*/ 978694 w 3562350"/>
              <a:gd name="T39" fmla="*/ 617409 h 1597819"/>
              <a:gd name="T40" fmla="*/ 1019175 w 3562350"/>
              <a:gd name="T41" fmla="*/ 617409 h 1597819"/>
              <a:gd name="T42" fmla="*/ 1195388 w 3562350"/>
              <a:gd name="T43" fmla="*/ 758800 h 1597819"/>
              <a:gd name="T44" fmla="*/ 1202532 w 3562350"/>
              <a:gd name="T45" fmla="*/ 789437 h 1597819"/>
              <a:gd name="T46" fmla="*/ 1240632 w 3562350"/>
              <a:gd name="T47" fmla="*/ 789437 h 1597819"/>
              <a:gd name="T48" fmla="*/ 1273969 w 3562350"/>
              <a:gd name="T49" fmla="*/ 827141 h 1597819"/>
              <a:gd name="T50" fmla="*/ 1333500 w 3562350"/>
              <a:gd name="T51" fmla="*/ 836566 h 1597819"/>
              <a:gd name="T52" fmla="*/ 1385888 w 3562350"/>
              <a:gd name="T53" fmla="*/ 860130 h 1597819"/>
              <a:gd name="T54" fmla="*/ 1426369 w 3562350"/>
              <a:gd name="T55" fmla="*/ 860130 h 1597819"/>
              <a:gd name="T56" fmla="*/ 1545432 w 3562350"/>
              <a:gd name="T57" fmla="*/ 949678 h 1597819"/>
              <a:gd name="T58" fmla="*/ 1652588 w 3562350"/>
              <a:gd name="T59" fmla="*/ 949678 h 1597819"/>
              <a:gd name="T60" fmla="*/ 1657350 w 3562350"/>
              <a:gd name="T61" fmla="*/ 994453 h 1597819"/>
              <a:gd name="T62" fmla="*/ 1683544 w 3562350"/>
              <a:gd name="T63" fmla="*/ 1039225 h 1597819"/>
              <a:gd name="T64" fmla="*/ 1754982 w 3562350"/>
              <a:gd name="T65" fmla="*/ 1039225 h 1597819"/>
              <a:gd name="T66" fmla="*/ 1824038 w 3562350"/>
              <a:gd name="T67" fmla="*/ 1142916 h 1597819"/>
              <a:gd name="T68" fmla="*/ 2031207 w 3562350"/>
              <a:gd name="T69" fmla="*/ 1142916 h 1597819"/>
              <a:gd name="T70" fmla="*/ 2064544 w 3562350"/>
              <a:gd name="T71" fmla="*/ 1185335 h 1597819"/>
              <a:gd name="T72" fmla="*/ 2116932 w 3562350"/>
              <a:gd name="T73" fmla="*/ 1185335 h 1597819"/>
              <a:gd name="T74" fmla="*/ 2116932 w 3562350"/>
              <a:gd name="T75" fmla="*/ 1218324 h 1597819"/>
              <a:gd name="T76" fmla="*/ 2155032 w 3562350"/>
              <a:gd name="T77" fmla="*/ 1218324 h 1597819"/>
              <a:gd name="T78" fmla="*/ 2157412 w 3562350"/>
              <a:gd name="T79" fmla="*/ 1244247 h 1597819"/>
              <a:gd name="T80" fmla="*/ 2228850 w 3562350"/>
              <a:gd name="T81" fmla="*/ 1244247 h 1597819"/>
              <a:gd name="T82" fmla="*/ 2231232 w 3562350"/>
              <a:gd name="T83" fmla="*/ 1281951 h 1597819"/>
              <a:gd name="T84" fmla="*/ 2266950 w 3562350"/>
              <a:gd name="T85" fmla="*/ 1298447 h 1597819"/>
              <a:gd name="T86" fmla="*/ 2440782 w 3562350"/>
              <a:gd name="T87" fmla="*/ 1298447 h 1597819"/>
              <a:gd name="T88" fmla="*/ 2443162 w 3562350"/>
              <a:gd name="T89" fmla="*/ 1326724 h 1597819"/>
              <a:gd name="T90" fmla="*/ 2490788 w 3562350"/>
              <a:gd name="T91" fmla="*/ 1326724 h 1597819"/>
              <a:gd name="T92" fmla="*/ 2493168 w 3562350"/>
              <a:gd name="T93" fmla="*/ 1371497 h 1597819"/>
              <a:gd name="T94" fmla="*/ 2593182 w 3562350"/>
              <a:gd name="T95" fmla="*/ 1371497 h 1597819"/>
              <a:gd name="T96" fmla="*/ 2593182 w 3562350"/>
              <a:gd name="T97" fmla="*/ 1430411 h 1597819"/>
              <a:gd name="T98" fmla="*/ 3055144 w 3562350"/>
              <a:gd name="T99" fmla="*/ 1430411 h 1597819"/>
              <a:gd name="T100" fmla="*/ 3057524 w 3562350"/>
              <a:gd name="T101" fmla="*/ 1494036 h 1597819"/>
              <a:gd name="T102" fmla="*/ 3176588 w 3562350"/>
              <a:gd name="T103" fmla="*/ 1494036 h 1597819"/>
              <a:gd name="T104" fmla="*/ 3176588 w 3562350"/>
              <a:gd name="T105" fmla="*/ 1581228 h 1597819"/>
              <a:gd name="T106" fmla="*/ 3562350 w 3562350"/>
              <a:gd name="T107" fmla="*/ 1581228 h 159781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562350"/>
              <a:gd name="T163" fmla="*/ 0 h 1597819"/>
              <a:gd name="T164" fmla="*/ 3562350 w 3562350"/>
              <a:gd name="T165" fmla="*/ 1597819 h 159781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562350" h="1597819">
                <a:moveTo>
                  <a:pt x="0" y="2381"/>
                </a:moveTo>
                <a:lnTo>
                  <a:pt x="183357" y="0"/>
                </a:lnTo>
                <a:lnTo>
                  <a:pt x="219075" y="28575"/>
                </a:lnTo>
                <a:lnTo>
                  <a:pt x="295275" y="50006"/>
                </a:lnTo>
                <a:lnTo>
                  <a:pt x="433388" y="128587"/>
                </a:lnTo>
                <a:lnTo>
                  <a:pt x="466725" y="173831"/>
                </a:lnTo>
                <a:lnTo>
                  <a:pt x="528638" y="202406"/>
                </a:lnTo>
                <a:lnTo>
                  <a:pt x="578644" y="269081"/>
                </a:lnTo>
                <a:lnTo>
                  <a:pt x="619125" y="304800"/>
                </a:lnTo>
                <a:lnTo>
                  <a:pt x="685800" y="392906"/>
                </a:lnTo>
                <a:lnTo>
                  <a:pt x="738188" y="392906"/>
                </a:lnTo>
                <a:lnTo>
                  <a:pt x="812007" y="442912"/>
                </a:lnTo>
                <a:lnTo>
                  <a:pt x="826294" y="481012"/>
                </a:lnTo>
                <a:lnTo>
                  <a:pt x="862013" y="478631"/>
                </a:lnTo>
                <a:lnTo>
                  <a:pt x="864394" y="516731"/>
                </a:lnTo>
                <a:lnTo>
                  <a:pt x="888207" y="516731"/>
                </a:lnTo>
                <a:lnTo>
                  <a:pt x="888207" y="540544"/>
                </a:lnTo>
                <a:lnTo>
                  <a:pt x="916782" y="538162"/>
                </a:lnTo>
                <a:lnTo>
                  <a:pt x="919163" y="573881"/>
                </a:lnTo>
                <a:lnTo>
                  <a:pt x="978694" y="623887"/>
                </a:lnTo>
                <a:lnTo>
                  <a:pt x="1019175" y="623887"/>
                </a:lnTo>
                <a:lnTo>
                  <a:pt x="1195388" y="766762"/>
                </a:lnTo>
                <a:lnTo>
                  <a:pt x="1202532" y="797719"/>
                </a:lnTo>
                <a:lnTo>
                  <a:pt x="1240632" y="797719"/>
                </a:lnTo>
                <a:lnTo>
                  <a:pt x="1273969" y="835819"/>
                </a:lnTo>
                <a:lnTo>
                  <a:pt x="1333500" y="845344"/>
                </a:lnTo>
                <a:lnTo>
                  <a:pt x="1385888" y="869156"/>
                </a:lnTo>
                <a:lnTo>
                  <a:pt x="1426369" y="869156"/>
                </a:lnTo>
                <a:lnTo>
                  <a:pt x="1545432" y="959644"/>
                </a:lnTo>
                <a:lnTo>
                  <a:pt x="1652588" y="959644"/>
                </a:lnTo>
                <a:lnTo>
                  <a:pt x="1657350" y="1004887"/>
                </a:lnTo>
                <a:lnTo>
                  <a:pt x="1683544" y="1050131"/>
                </a:lnTo>
                <a:lnTo>
                  <a:pt x="1754982" y="1050131"/>
                </a:lnTo>
                <a:lnTo>
                  <a:pt x="1824038" y="1154906"/>
                </a:lnTo>
                <a:lnTo>
                  <a:pt x="2031207" y="1154906"/>
                </a:lnTo>
                <a:lnTo>
                  <a:pt x="2064544" y="1197769"/>
                </a:lnTo>
                <a:lnTo>
                  <a:pt x="2116932" y="1197769"/>
                </a:lnTo>
                <a:lnTo>
                  <a:pt x="2116932" y="1231106"/>
                </a:lnTo>
                <a:lnTo>
                  <a:pt x="2155032" y="1231106"/>
                </a:lnTo>
                <a:lnTo>
                  <a:pt x="2157413" y="1257300"/>
                </a:lnTo>
                <a:lnTo>
                  <a:pt x="2228850" y="1257300"/>
                </a:lnTo>
                <a:lnTo>
                  <a:pt x="2231232" y="1295400"/>
                </a:lnTo>
                <a:lnTo>
                  <a:pt x="2266950" y="1312069"/>
                </a:lnTo>
                <a:lnTo>
                  <a:pt x="2440782" y="1312069"/>
                </a:lnTo>
                <a:lnTo>
                  <a:pt x="2443163" y="1340644"/>
                </a:lnTo>
                <a:lnTo>
                  <a:pt x="2490788" y="1340644"/>
                </a:lnTo>
                <a:lnTo>
                  <a:pt x="2493169" y="1385887"/>
                </a:lnTo>
                <a:lnTo>
                  <a:pt x="2593182" y="1385887"/>
                </a:lnTo>
                <a:lnTo>
                  <a:pt x="2593182" y="1445419"/>
                </a:lnTo>
                <a:lnTo>
                  <a:pt x="3055144" y="1445419"/>
                </a:lnTo>
                <a:cubicBezTo>
                  <a:pt x="3055938" y="1466850"/>
                  <a:pt x="3056731" y="1488281"/>
                  <a:pt x="3057525" y="1509712"/>
                </a:cubicBezTo>
                <a:lnTo>
                  <a:pt x="3176588" y="1509712"/>
                </a:lnTo>
                <a:lnTo>
                  <a:pt x="3176588" y="1597819"/>
                </a:lnTo>
                <a:lnTo>
                  <a:pt x="3562350" y="1597819"/>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73"/>
          <p:cNvSpPr>
            <a:spLocks/>
          </p:cNvSpPr>
          <p:nvPr/>
        </p:nvSpPr>
        <p:spPr bwMode="auto">
          <a:xfrm>
            <a:off x="1074738" y="3560763"/>
            <a:ext cx="3194050" cy="1271587"/>
          </a:xfrm>
          <a:custGeom>
            <a:avLst/>
            <a:gdLst>
              <a:gd name="T0" fmla="*/ 0 w 3194032"/>
              <a:gd name="T1" fmla="*/ 0 h 1270991"/>
              <a:gd name="T2" fmla="*/ 45847 w 3194032"/>
              <a:gd name="T3" fmla="*/ 30859 h 1270991"/>
              <a:gd name="T4" fmla="*/ 152845 w 3194032"/>
              <a:gd name="T5" fmla="*/ 30859 h 1270991"/>
              <a:gd name="T6" fmla="*/ 155392 w 3194032"/>
              <a:gd name="T7" fmla="*/ 54014 h 1270991"/>
              <a:gd name="T8" fmla="*/ 216522 w 3194032"/>
              <a:gd name="T9" fmla="*/ 54014 h 1270991"/>
              <a:gd name="T10" fmla="*/ 234352 w 3194032"/>
              <a:gd name="T11" fmla="*/ 102891 h 1270991"/>
              <a:gd name="T12" fmla="*/ 326067 w 3194032"/>
              <a:gd name="T13" fmla="*/ 164628 h 1270991"/>
              <a:gd name="T14" fmla="*/ 369368 w 3194032"/>
              <a:gd name="T15" fmla="*/ 257227 h 1270991"/>
              <a:gd name="T16" fmla="*/ 397385 w 3194032"/>
              <a:gd name="T17" fmla="*/ 267516 h 1270991"/>
              <a:gd name="T18" fmla="*/ 415215 w 3194032"/>
              <a:gd name="T19" fmla="*/ 303528 h 1270991"/>
              <a:gd name="T20" fmla="*/ 443233 w 3194032"/>
              <a:gd name="T21" fmla="*/ 331823 h 1270991"/>
              <a:gd name="T22" fmla="*/ 458536 w 3194032"/>
              <a:gd name="T23" fmla="*/ 339541 h 1270991"/>
              <a:gd name="T24" fmla="*/ 461083 w 3194032"/>
              <a:gd name="T25" fmla="*/ 365264 h 1270991"/>
              <a:gd name="T26" fmla="*/ 509478 w 3194032"/>
              <a:gd name="T27" fmla="*/ 365264 h 1270991"/>
              <a:gd name="T28" fmla="*/ 621570 w 3194032"/>
              <a:gd name="T29" fmla="*/ 437286 h 1270991"/>
              <a:gd name="T30" fmla="*/ 700529 w 3194032"/>
              <a:gd name="T31" fmla="*/ 532462 h 1270991"/>
              <a:gd name="T32" fmla="*/ 782036 w 3194032"/>
              <a:gd name="T33" fmla="*/ 532462 h 1270991"/>
              <a:gd name="T34" fmla="*/ 838092 w 3194032"/>
              <a:gd name="T35" fmla="*/ 617346 h 1270991"/>
              <a:gd name="T36" fmla="*/ 947617 w 3194032"/>
              <a:gd name="T37" fmla="*/ 617346 h 1270991"/>
              <a:gd name="T38" fmla="*/ 947617 w 3194032"/>
              <a:gd name="T39" fmla="*/ 699659 h 1270991"/>
              <a:gd name="T40" fmla="*/ 996032 w 3194032"/>
              <a:gd name="T41" fmla="*/ 702231 h 1270991"/>
              <a:gd name="T42" fmla="*/ 996032 w 3194032"/>
              <a:gd name="T43" fmla="*/ 733098 h 1270991"/>
              <a:gd name="T44" fmla="*/ 1054615 w 3194032"/>
              <a:gd name="T45" fmla="*/ 735671 h 1270991"/>
              <a:gd name="T46" fmla="*/ 1054615 w 3194032"/>
              <a:gd name="T47" fmla="*/ 751105 h 1270991"/>
              <a:gd name="T48" fmla="*/ 1141235 w 3194032"/>
              <a:gd name="T49" fmla="*/ 751105 h 1270991"/>
              <a:gd name="T50" fmla="*/ 1151424 w 3194032"/>
              <a:gd name="T51" fmla="*/ 769109 h 1270991"/>
              <a:gd name="T52" fmla="*/ 1166707 w 3194032"/>
              <a:gd name="T53" fmla="*/ 769109 h 1270991"/>
              <a:gd name="T54" fmla="*/ 1166707 w 3194032"/>
              <a:gd name="T55" fmla="*/ 856566 h 1270991"/>
              <a:gd name="T56" fmla="*/ 1194725 w 3194032"/>
              <a:gd name="T57" fmla="*/ 877144 h 1270991"/>
              <a:gd name="T58" fmla="*/ 1240572 w 3194032"/>
              <a:gd name="T59" fmla="*/ 877144 h 1270991"/>
              <a:gd name="T60" fmla="*/ 1240572 w 3194032"/>
              <a:gd name="T61" fmla="*/ 910583 h 1270991"/>
              <a:gd name="T62" fmla="*/ 1322099 w 3194032"/>
              <a:gd name="T63" fmla="*/ 908011 h 1270991"/>
              <a:gd name="T64" fmla="*/ 1322099 w 3194032"/>
              <a:gd name="T65" fmla="*/ 931160 h 1270991"/>
              <a:gd name="T66" fmla="*/ 1449454 w 3194032"/>
              <a:gd name="T67" fmla="*/ 931160 h 1270991"/>
              <a:gd name="T68" fmla="*/ 1452001 w 3194032"/>
              <a:gd name="T69" fmla="*/ 959456 h 1270991"/>
              <a:gd name="T70" fmla="*/ 1513151 w 3194032"/>
              <a:gd name="T71" fmla="*/ 956883 h 1270991"/>
              <a:gd name="T72" fmla="*/ 1515698 w 3194032"/>
              <a:gd name="T73" fmla="*/ 1003186 h 1270991"/>
              <a:gd name="T74" fmla="*/ 1660882 w 3194032"/>
              <a:gd name="T75" fmla="*/ 1003186 h 1270991"/>
              <a:gd name="T76" fmla="*/ 1663429 w 3194032"/>
              <a:gd name="T77" fmla="*/ 1034051 h 1270991"/>
              <a:gd name="T78" fmla="*/ 2567747 w 3194032"/>
              <a:gd name="T79" fmla="*/ 1036623 h 1270991"/>
              <a:gd name="T80" fmla="*/ 2570293 w 3194032"/>
              <a:gd name="T81" fmla="*/ 1280993 h 1270991"/>
              <a:gd name="T82" fmla="*/ 3194410 w 3194032"/>
              <a:gd name="T83" fmla="*/ 1283566 h 127099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194032"/>
              <a:gd name="T127" fmla="*/ 0 h 1270991"/>
              <a:gd name="T128" fmla="*/ 3194032 w 3194032"/>
              <a:gd name="T129" fmla="*/ 1270991 h 127099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194032" h="1270991">
                <a:moveTo>
                  <a:pt x="0" y="0"/>
                </a:moveTo>
                <a:lnTo>
                  <a:pt x="45847" y="30565"/>
                </a:lnTo>
                <a:lnTo>
                  <a:pt x="152824" y="30565"/>
                </a:lnTo>
                <a:lnTo>
                  <a:pt x="155371" y="53489"/>
                </a:lnTo>
                <a:lnTo>
                  <a:pt x="216501" y="53489"/>
                </a:lnTo>
                <a:lnTo>
                  <a:pt x="234331" y="101883"/>
                </a:lnTo>
                <a:lnTo>
                  <a:pt x="326025" y="163013"/>
                </a:lnTo>
                <a:lnTo>
                  <a:pt x="369326" y="254708"/>
                </a:lnTo>
                <a:lnTo>
                  <a:pt x="397343" y="264896"/>
                </a:lnTo>
                <a:lnTo>
                  <a:pt x="415173" y="300555"/>
                </a:lnTo>
                <a:lnTo>
                  <a:pt x="443191" y="328573"/>
                </a:lnTo>
                <a:lnTo>
                  <a:pt x="458473" y="336214"/>
                </a:lnTo>
                <a:lnTo>
                  <a:pt x="461020" y="361685"/>
                </a:lnTo>
                <a:lnTo>
                  <a:pt x="509415" y="361685"/>
                </a:lnTo>
                <a:lnTo>
                  <a:pt x="621486" y="433003"/>
                </a:lnTo>
                <a:lnTo>
                  <a:pt x="700445" y="527245"/>
                </a:lnTo>
                <a:lnTo>
                  <a:pt x="781952" y="527245"/>
                </a:lnTo>
                <a:lnTo>
                  <a:pt x="837987" y="611298"/>
                </a:lnTo>
                <a:lnTo>
                  <a:pt x="947512" y="611298"/>
                </a:lnTo>
                <a:lnTo>
                  <a:pt x="947512" y="692805"/>
                </a:lnTo>
                <a:lnTo>
                  <a:pt x="995906" y="695352"/>
                </a:lnTo>
                <a:lnTo>
                  <a:pt x="995906" y="725917"/>
                </a:lnTo>
                <a:lnTo>
                  <a:pt x="1054489" y="728464"/>
                </a:lnTo>
                <a:lnTo>
                  <a:pt x="1054489" y="743746"/>
                </a:lnTo>
                <a:lnTo>
                  <a:pt x="1141089" y="743746"/>
                </a:lnTo>
                <a:lnTo>
                  <a:pt x="1151278" y="761576"/>
                </a:lnTo>
                <a:lnTo>
                  <a:pt x="1166560" y="761576"/>
                </a:lnTo>
                <a:lnTo>
                  <a:pt x="1166560" y="848176"/>
                </a:lnTo>
                <a:lnTo>
                  <a:pt x="1194578" y="868553"/>
                </a:lnTo>
                <a:lnTo>
                  <a:pt x="1240425" y="868553"/>
                </a:lnTo>
                <a:lnTo>
                  <a:pt x="1240425" y="901665"/>
                </a:lnTo>
                <a:lnTo>
                  <a:pt x="1321932" y="899118"/>
                </a:lnTo>
                <a:lnTo>
                  <a:pt x="1321932" y="922041"/>
                </a:lnTo>
                <a:lnTo>
                  <a:pt x="1449286" y="922041"/>
                </a:lnTo>
                <a:lnTo>
                  <a:pt x="1451833" y="950059"/>
                </a:lnTo>
                <a:lnTo>
                  <a:pt x="1512962" y="947512"/>
                </a:lnTo>
                <a:lnTo>
                  <a:pt x="1515509" y="993359"/>
                </a:lnTo>
                <a:lnTo>
                  <a:pt x="1660693" y="993359"/>
                </a:lnTo>
                <a:lnTo>
                  <a:pt x="1663240" y="1023924"/>
                </a:lnTo>
                <a:lnTo>
                  <a:pt x="2567452" y="1026471"/>
                </a:lnTo>
                <a:lnTo>
                  <a:pt x="2569999" y="1268444"/>
                </a:lnTo>
                <a:lnTo>
                  <a:pt x="3194032" y="1270991"/>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
        <p:nvSpPr>
          <p:cNvPr id="22531"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Sartor O, et al. ASCO GU 2012. Abstract 9.</a:t>
            </a:r>
          </a:p>
        </p:txBody>
      </p:sp>
      <p:sp>
        <p:nvSpPr>
          <p:cNvPr id="22532" name="Content Placeholder 5"/>
          <p:cNvSpPr txBox="1">
            <a:spLocks/>
          </p:cNvSpPr>
          <p:nvPr/>
        </p:nvSpPr>
        <p:spPr bwMode="auto">
          <a:xfrm>
            <a:off x="384175" y="1828800"/>
            <a:ext cx="8596313" cy="1062038"/>
          </a:xfrm>
          <a:prstGeom prst="rect">
            <a:avLst/>
          </a:prstGeom>
          <a:noFill/>
          <a:ln w="9525">
            <a:noFill/>
            <a:miter lim="800000"/>
            <a:headEnd/>
            <a:tailEnd/>
          </a:ln>
        </p:spPr>
        <p:txBody>
          <a:bodyPr/>
          <a:lstStyle/>
          <a:p>
            <a:pPr marL="342900" indent="-342900">
              <a:lnSpc>
                <a:spcPct val="90000"/>
              </a:lnSpc>
              <a:spcBef>
                <a:spcPts val="1000"/>
              </a:spcBef>
              <a:spcAft>
                <a:spcPts val="700"/>
              </a:spcAft>
              <a:buClr>
                <a:srgbClr val="8B3D9A"/>
              </a:buClr>
              <a:buFont typeface="Wingdings" pitchFamily="2" charset="2"/>
              <a:buChar char="§"/>
            </a:pPr>
            <a:r>
              <a:rPr lang="en-US" sz="2200">
                <a:solidFill>
                  <a:srgbClr val="FEFDDE"/>
                </a:solidFill>
              </a:rPr>
              <a:t>Median time to first SRE significantly prolonged with radium-223 </a:t>
            </a:r>
          </a:p>
          <a:p>
            <a:pPr marL="742950" lvl="1" indent="-285750">
              <a:lnSpc>
                <a:spcPct val="90000"/>
              </a:lnSpc>
              <a:spcBef>
                <a:spcPts val="1000"/>
              </a:spcBef>
              <a:spcAft>
                <a:spcPts val="700"/>
              </a:spcAft>
              <a:buClr>
                <a:srgbClr val="8B3D9A"/>
              </a:buClr>
              <a:buFont typeface="Arial" charset="0"/>
              <a:buChar char="–"/>
            </a:pPr>
            <a:r>
              <a:rPr lang="en-US" sz="2000">
                <a:solidFill>
                  <a:srgbClr val="FEFDDE"/>
                </a:solidFill>
              </a:rPr>
              <a:t>Radium-223: 13.5 mos</a:t>
            </a:r>
          </a:p>
          <a:p>
            <a:pPr marL="742950" lvl="1" indent="-285750">
              <a:lnSpc>
                <a:spcPct val="90000"/>
              </a:lnSpc>
              <a:spcBef>
                <a:spcPts val="1000"/>
              </a:spcBef>
              <a:spcAft>
                <a:spcPts val="700"/>
              </a:spcAft>
              <a:buClr>
                <a:srgbClr val="8B3D9A"/>
              </a:buClr>
              <a:buFont typeface="Arial" charset="0"/>
              <a:buChar char="–"/>
            </a:pPr>
            <a:r>
              <a:rPr lang="en-US" sz="2000">
                <a:solidFill>
                  <a:srgbClr val="FEFDDE"/>
                </a:solidFill>
              </a:rPr>
              <a:t>Placebo: 8.4 mos</a:t>
            </a:r>
          </a:p>
        </p:txBody>
      </p:sp>
      <p:graphicFrame>
        <p:nvGraphicFramePr>
          <p:cNvPr id="10" name="Content Placeholder 3"/>
          <p:cNvGraphicFramePr>
            <a:graphicFrameLocks/>
          </p:cNvGraphicFramePr>
          <p:nvPr/>
        </p:nvGraphicFramePr>
        <p:xfrm>
          <a:off x="4803775" y="3208338"/>
          <a:ext cx="4051300" cy="2524123"/>
        </p:xfrm>
        <a:graphic>
          <a:graphicData uri="http://schemas.openxmlformats.org/drawingml/2006/table">
            <a:tbl>
              <a:tblPr/>
              <a:tblGrid>
                <a:gridCol w="1138894"/>
                <a:gridCol w="1105830"/>
                <a:gridCol w="981075"/>
                <a:gridCol w="825501"/>
              </a:tblGrid>
              <a:tr h="256071">
                <a:tc>
                  <a:txBody>
                    <a:bodyPr/>
                    <a:lstStyle/>
                    <a:p>
                      <a:pPr>
                        <a:lnSpc>
                          <a:spcPct val="90000"/>
                        </a:lnSpc>
                      </a:pPr>
                      <a:endParaRPr lang="en-US" sz="1200" b="1" i="0" u="none" strike="noStrike" kern="1200" baseline="0" dirty="0" smtClean="0">
                        <a:solidFill>
                          <a:schemeClr val="tx1"/>
                        </a:solidFill>
                        <a:latin typeface="+mn-lt"/>
                        <a:ea typeface="+mn-ea"/>
                        <a:cs typeface="+mn-cs"/>
                      </a:endParaRP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gridSpan="2">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Arial" pitchFamily="34" charset="0"/>
                        </a:rPr>
                        <a:t>Patients, n (%)</a:t>
                      </a:r>
                    </a:p>
                  </a:txBody>
                  <a:tcPr marT="45727" marB="4572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tc>
                <a:tc>
                  <a:txBody>
                    <a:bodyPr/>
                    <a:lstStyle/>
                    <a:p>
                      <a:pPr algn="ctr">
                        <a:lnSpc>
                          <a:spcPct val="90000"/>
                        </a:lnSpc>
                      </a:pPr>
                      <a:endParaRPr kumimoji="0" lang="en-US" sz="1200" b="1" i="0" u="none" strike="noStrike" cap="none" normalizeH="0" baseline="0" dirty="0" smtClean="0">
                        <a:ln>
                          <a:noFill/>
                        </a:ln>
                        <a:solidFill>
                          <a:schemeClr val="tx1"/>
                        </a:solidFill>
                        <a:effectLst/>
                        <a:latin typeface="+mj-lt"/>
                        <a:cs typeface="Arial" pitchFamily="34" charset="0"/>
                      </a:endParaRPr>
                    </a:p>
                  </a:txBody>
                  <a:tcPr marT="45727" marB="4572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r>
              <a:tr h="420687">
                <a:tc>
                  <a:txBody>
                    <a:bodyPr/>
                    <a:lstStyle/>
                    <a:p>
                      <a:pPr>
                        <a:lnSpc>
                          <a:spcPct val="90000"/>
                        </a:lnSpc>
                      </a:pPr>
                      <a:r>
                        <a:rPr lang="en-US" sz="1200" b="1" i="0" u="none" strike="noStrike" kern="1200" baseline="0" dirty="0" smtClean="0">
                          <a:solidFill>
                            <a:schemeClr val="tx1"/>
                          </a:solidFill>
                          <a:latin typeface="+mn-lt"/>
                          <a:ea typeface="+mn-ea"/>
                          <a:cs typeface="+mn-cs"/>
                        </a:rPr>
                        <a:t>First SRE Component</a:t>
                      </a:r>
                    </a:p>
                  </a:txBody>
                  <a:tcPr marT="45727" marB="4572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algn="ctr">
                        <a:lnSpc>
                          <a:spcPct val="90000"/>
                        </a:lnSpc>
                      </a:pPr>
                      <a:r>
                        <a:rPr lang="en-US" sz="1200" b="1" i="0" u="none" strike="noStrike" kern="1200" baseline="0" dirty="0" smtClean="0">
                          <a:solidFill>
                            <a:schemeClr val="tx1"/>
                          </a:solidFill>
                          <a:latin typeface="+mn-lt"/>
                          <a:ea typeface="+mn-ea"/>
                          <a:cs typeface="+mn-cs"/>
                        </a:rPr>
                        <a:t>Radium-223 </a:t>
                      </a:r>
                      <a:endParaRPr lang="en-US" sz="1200" b="0" i="0" u="none" strike="noStrike" kern="1200" baseline="0" dirty="0" smtClean="0">
                        <a:solidFill>
                          <a:schemeClr val="tx1"/>
                        </a:solidFill>
                        <a:latin typeface="+mn-lt"/>
                        <a:ea typeface="+mn-ea"/>
                        <a:cs typeface="+mn-cs"/>
                      </a:endParaRPr>
                    </a:p>
                    <a:p>
                      <a:pPr algn="ctr">
                        <a:lnSpc>
                          <a:spcPct val="90000"/>
                        </a:lnSpc>
                      </a:pPr>
                      <a:r>
                        <a:rPr lang="en-US" sz="1200" b="1" i="0" u="none" strike="noStrike" kern="1200" baseline="0" dirty="0" smtClean="0">
                          <a:solidFill>
                            <a:schemeClr val="tx1"/>
                          </a:solidFill>
                          <a:latin typeface="+mn-lt"/>
                          <a:ea typeface="+mn-ea"/>
                          <a:cs typeface="+mn-cs"/>
                        </a:rPr>
                        <a:t>(n = 541) </a:t>
                      </a:r>
                      <a:endParaRPr kumimoji="0" lang="en-US" sz="1200" b="1" i="0" u="none" strike="noStrike" cap="none" normalizeH="0" baseline="0" dirty="0" smtClean="0">
                        <a:ln>
                          <a:noFill/>
                        </a:ln>
                        <a:solidFill>
                          <a:schemeClr val="tx1"/>
                        </a:solidFill>
                        <a:effectLst/>
                        <a:latin typeface="+mj-lt"/>
                        <a:cs typeface="Arial" pitchFamily="34" charset="0"/>
                      </a:endParaRP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algn="ctr">
                        <a:lnSpc>
                          <a:spcPct val="90000"/>
                        </a:lnSpc>
                      </a:pPr>
                      <a:r>
                        <a:rPr lang="en-US" sz="1200" b="1" i="0" u="none" strike="noStrike" kern="1200" baseline="0" dirty="0" smtClean="0">
                          <a:solidFill>
                            <a:schemeClr val="tx1"/>
                          </a:solidFill>
                          <a:latin typeface="+mn-lt"/>
                          <a:ea typeface="+mn-ea"/>
                          <a:cs typeface="+mn-cs"/>
                        </a:rPr>
                        <a:t>Placebo </a:t>
                      </a:r>
                      <a:endParaRPr lang="en-US" sz="1200" b="0" i="0" u="none" strike="noStrike" kern="1200" baseline="0" dirty="0" smtClean="0">
                        <a:solidFill>
                          <a:schemeClr val="tx1"/>
                        </a:solidFill>
                        <a:latin typeface="+mn-lt"/>
                        <a:ea typeface="+mn-ea"/>
                        <a:cs typeface="+mn-cs"/>
                      </a:endParaRPr>
                    </a:p>
                    <a:p>
                      <a:pPr algn="ctr">
                        <a:lnSpc>
                          <a:spcPct val="90000"/>
                        </a:lnSpc>
                      </a:pPr>
                      <a:r>
                        <a:rPr lang="en-US" sz="1200" b="1" i="0" u="none" strike="noStrike" kern="1200" baseline="0" dirty="0" smtClean="0">
                          <a:solidFill>
                            <a:schemeClr val="tx1"/>
                          </a:solidFill>
                          <a:latin typeface="+mn-lt"/>
                          <a:ea typeface="+mn-ea"/>
                          <a:cs typeface="+mn-cs"/>
                        </a:rPr>
                        <a:t>(n = 268) </a:t>
                      </a:r>
                      <a:endParaRPr kumimoji="0" lang="en-US" sz="1200" b="1" i="0" u="none" strike="noStrike" cap="none" normalizeH="0" baseline="0" dirty="0" smtClean="0">
                        <a:ln>
                          <a:noFill/>
                        </a:ln>
                        <a:solidFill>
                          <a:schemeClr val="tx1"/>
                        </a:solidFill>
                        <a:effectLst/>
                        <a:latin typeface="+mj-lt"/>
                        <a:cs typeface="Arial" pitchFamily="34" charset="0"/>
                      </a:endParaRPr>
                    </a:p>
                  </a:txBody>
                  <a:tcPr marT="45727" marB="45727"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algn="ctr">
                        <a:lnSpc>
                          <a:spcPct val="90000"/>
                        </a:lnSpc>
                      </a:pPr>
                      <a:r>
                        <a:rPr lang="en-US" sz="1200" b="1" i="1" u="none" strike="noStrike" kern="1200" baseline="0" dirty="0" smtClean="0">
                          <a:solidFill>
                            <a:schemeClr val="tx1"/>
                          </a:solidFill>
                          <a:latin typeface="+mn-lt"/>
                          <a:ea typeface="+mn-ea"/>
                          <a:cs typeface="+mn-cs"/>
                        </a:rPr>
                        <a:t>P</a:t>
                      </a:r>
                      <a:r>
                        <a:rPr lang="en-US" sz="1200" b="1" i="0" u="none" strike="noStrike" kern="1200" baseline="0" dirty="0" smtClean="0">
                          <a:solidFill>
                            <a:schemeClr val="tx1"/>
                          </a:solidFill>
                          <a:latin typeface="+mn-lt"/>
                          <a:ea typeface="+mn-ea"/>
                          <a:cs typeface="+mn-cs"/>
                        </a:rPr>
                        <a:t> Value*</a:t>
                      </a:r>
                      <a:endParaRPr kumimoji="0" lang="en-US" sz="1200" b="1" i="0" u="none" strike="noStrike" cap="none" normalizeH="0" baseline="0" dirty="0" smtClean="0">
                        <a:ln>
                          <a:noFill/>
                        </a:ln>
                        <a:solidFill>
                          <a:schemeClr val="tx1"/>
                        </a:solidFill>
                        <a:effectLst/>
                        <a:latin typeface="+mj-lt"/>
                        <a:cs typeface="Arial" pitchFamily="34" charset="0"/>
                      </a:endParaRPr>
                    </a:p>
                  </a:txBody>
                  <a:tcPr marT="45727" marB="45727" anchor="ctr" horzOverflow="overflow">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6"/>
                    </a:solidFill>
                  </a:tcPr>
                </a:tc>
              </a:tr>
              <a:tr h="585304">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1200" b="0" i="0" u="none" strike="noStrike" cap="none" normalizeH="0" baseline="0" dirty="0" smtClean="0">
                          <a:ln>
                            <a:noFill/>
                          </a:ln>
                          <a:solidFill>
                            <a:srgbClr val="122534"/>
                          </a:solidFill>
                          <a:effectLst/>
                          <a:latin typeface="+mj-lt"/>
                          <a:cs typeface="Arial" pitchFamily="34" charset="0"/>
                        </a:rPr>
                        <a:t>External beam radiotherapy</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defRPr/>
                      </a:pPr>
                      <a:r>
                        <a:rPr lang="en-US" sz="1200" b="0" i="0" u="none" strike="noStrike" kern="1200" baseline="0" dirty="0" smtClean="0">
                          <a:solidFill>
                            <a:schemeClr val="bg2">
                              <a:lumMod val="10000"/>
                            </a:schemeClr>
                          </a:solidFill>
                          <a:latin typeface="+mn-lt"/>
                          <a:ea typeface="+mn-ea"/>
                          <a:cs typeface="+mn-cs"/>
                        </a:rPr>
                        <a:t>122 (23) </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72 (27) 	</a:t>
                      </a:r>
                      <a:endParaRPr lang="en-US" sz="1200" b="0" dirty="0">
                        <a:solidFill>
                          <a:schemeClr val="bg2">
                            <a:lumMod val="10000"/>
                          </a:schemeClr>
                        </a:solidFill>
                      </a:endParaRP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.0038 </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r>
              <a:tr h="420687">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1200" b="0" i="0" u="none" strike="noStrike" cap="none" normalizeH="0" baseline="0" dirty="0" smtClean="0">
                          <a:ln>
                            <a:noFill/>
                          </a:ln>
                          <a:solidFill>
                            <a:srgbClr val="122534"/>
                          </a:solidFill>
                          <a:effectLst/>
                          <a:latin typeface="+mj-lt"/>
                          <a:cs typeface="Arial" pitchFamily="34" charset="0"/>
                        </a:rPr>
                        <a:t>Spinal cord compression</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17 (3) </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   16 (6) 	</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.016 </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r>
              <a:tr h="420687">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1200" b="0" i="0" u="none" strike="noStrike" cap="none" normalizeH="0" baseline="0" dirty="0" smtClean="0">
                          <a:ln>
                            <a:noFill/>
                          </a:ln>
                          <a:solidFill>
                            <a:srgbClr val="122534"/>
                          </a:solidFill>
                          <a:effectLst/>
                          <a:latin typeface="+mj-lt"/>
                          <a:cs typeface="Arial" pitchFamily="34" charset="0"/>
                        </a:rPr>
                        <a:t>Pathologic bone fracture</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20 (4)</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18 (7) 	</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.013</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r>
              <a:tr h="420687">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1200" b="0" i="0" u="none" strike="noStrike" cap="none" normalizeH="0" baseline="0" dirty="0" smtClean="0">
                          <a:ln>
                            <a:noFill/>
                          </a:ln>
                          <a:solidFill>
                            <a:srgbClr val="122534"/>
                          </a:solidFill>
                          <a:effectLst/>
                          <a:latin typeface="+mj-lt"/>
                          <a:cs typeface="Arial" pitchFamily="34" charset="0"/>
                        </a:rPr>
                        <a:t>Surgical intervention</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defRPr/>
                      </a:pPr>
                      <a:r>
                        <a:rPr lang="en-US" sz="1200" b="0" i="0" u="none" strike="noStrike" kern="1200" baseline="0" dirty="0" smtClean="0">
                          <a:solidFill>
                            <a:schemeClr val="bg2">
                              <a:lumMod val="10000"/>
                            </a:schemeClr>
                          </a:solidFill>
                          <a:latin typeface="+mn-lt"/>
                          <a:ea typeface="+mn-ea"/>
                          <a:cs typeface="+mn-cs"/>
                        </a:rPr>
                        <a:t>9 (2)</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defRPr/>
                      </a:pPr>
                      <a:r>
                        <a:rPr lang="en-US" sz="1200" b="0" i="0" u="none" strike="noStrike" kern="1200" baseline="0" dirty="0" smtClean="0">
                          <a:solidFill>
                            <a:schemeClr val="bg2">
                              <a:lumMod val="10000"/>
                            </a:schemeClr>
                          </a:solidFill>
                          <a:latin typeface="+mn-lt"/>
                          <a:ea typeface="+mn-ea"/>
                          <a:cs typeface="+mn-cs"/>
                        </a:rPr>
                        <a:t>5 (2)</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lnSpc>
                          <a:spcPct val="90000"/>
                        </a:lnSpc>
                      </a:pPr>
                      <a:r>
                        <a:rPr lang="en-US" sz="1200" b="0" i="0" u="none" strike="noStrike" kern="1200" baseline="0" dirty="0" smtClean="0">
                          <a:solidFill>
                            <a:schemeClr val="bg2">
                              <a:lumMod val="10000"/>
                            </a:schemeClr>
                          </a:solidFill>
                          <a:latin typeface="+mn-lt"/>
                          <a:ea typeface="+mn-ea"/>
                          <a:cs typeface="+mn-cs"/>
                        </a:rPr>
                        <a:t>.69</a:t>
                      </a:r>
                    </a:p>
                  </a:txBody>
                  <a:tcPr marT="45727" marB="4572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r>
            </a:tbl>
          </a:graphicData>
        </a:graphic>
      </p:graphicFrame>
      <p:sp>
        <p:nvSpPr>
          <p:cNvPr id="22557" name="TextBox 10"/>
          <p:cNvSpPr txBox="1">
            <a:spLocks noChangeArrowheads="1"/>
          </p:cNvSpPr>
          <p:nvPr/>
        </p:nvSpPr>
        <p:spPr bwMode="auto">
          <a:xfrm>
            <a:off x="4748213" y="5694363"/>
            <a:ext cx="2078037" cy="276225"/>
          </a:xfrm>
          <a:prstGeom prst="rect">
            <a:avLst/>
          </a:prstGeom>
          <a:noFill/>
          <a:ln w="9525">
            <a:noFill/>
            <a:miter lim="800000"/>
            <a:headEnd/>
            <a:tailEnd/>
          </a:ln>
        </p:spPr>
        <p:txBody>
          <a:bodyPr wrap="none">
            <a:spAutoFit/>
          </a:bodyPr>
          <a:lstStyle/>
          <a:p>
            <a:r>
              <a:rPr lang="en-US" sz="1200">
                <a:solidFill>
                  <a:schemeClr val="tx1"/>
                </a:solidFill>
              </a:rPr>
              <a:t>*Not adjusted for multiplicity</a:t>
            </a:r>
          </a:p>
        </p:txBody>
      </p:sp>
      <p:sp>
        <p:nvSpPr>
          <p:cNvPr id="22558" name="Title 7"/>
          <p:cNvSpPr>
            <a:spLocks noGrp="1"/>
          </p:cNvSpPr>
          <p:nvPr>
            <p:ph type="title"/>
          </p:nvPr>
        </p:nvSpPr>
        <p:spPr/>
        <p:txBody>
          <a:bodyPr/>
          <a:lstStyle/>
          <a:p>
            <a:r>
              <a:rPr lang="en-US" smtClean="0"/>
              <a:t>ALSYMPCA: Time to First SRE With Radium-223</a:t>
            </a:r>
          </a:p>
        </p:txBody>
      </p:sp>
      <p:sp>
        <p:nvSpPr>
          <p:cNvPr id="22559" name="TextBox 11"/>
          <p:cNvSpPr txBox="1">
            <a:spLocks noChangeArrowheads="1"/>
          </p:cNvSpPr>
          <p:nvPr/>
        </p:nvSpPr>
        <p:spPr bwMode="auto">
          <a:xfrm>
            <a:off x="474663" y="4840288"/>
            <a:ext cx="584200" cy="277812"/>
          </a:xfrm>
          <a:prstGeom prst="rect">
            <a:avLst/>
          </a:prstGeom>
          <a:noFill/>
          <a:ln w="9525">
            <a:noFill/>
            <a:miter lim="800000"/>
            <a:headEnd/>
            <a:tailEnd/>
          </a:ln>
        </p:spPr>
        <p:txBody>
          <a:bodyPr>
            <a:spAutoFit/>
          </a:bodyPr>
          <a:lstStyle/>
          <a:p>
            <a:pPr algn="r"/>
            <a:r>
              <a:rPr lang="en-US" sz="1200">
                <a:solidFill>
                  <a:schemeClr val="tx1"/>
                </a:solidFill>
              </a:rPr>
              <a:t>20</a:t>
            </a:r>
          </a:p>
        </p:txBody>
      </p:sp>
      <p:sp>
        <p:nvSpPr>
          <p:cNvPr id="22560" name="TextBox 12"/>
          <p:cNvSpPr txBox="1">
            <a:spLocks noChangeArrowheads="1"/>
          </p:cNvSpPr>
          <p:nvPr/>
        </p:nvSpPr>
        <p:spPr bwMode="auto">
          <a:xfrm>
            <a:off x="1887538" y="5576888"/>
            <a:ext cx="1646237" cy="277812"/>
          </a:xfrm>
          <a:prstGeom prst="rect">
            <a:avLst/>
          </a:prstGeom>
          <a:noFill/>
          <a:ln w="9525">
            <a:noFill/>
            <a:miter lim="800000"/>
            <a:headEnd/>
            <a:tailEnd/>
          </a:ln>
        </p:spPr>
        <p:txBody>
          <a:bodyPr>
            <a:spAutoFit/>
          </a:bodyPr>
          <a:lstStyle/>
          <a:p>
            <a:pPr algn="ctr"/>
            <a:r>
              <a:rPr lang="en-US" sz="1200" b="1">
                <a:solidFill>
                  <a:schemeClr val="tx1"/>
                </a:solidFill>
              </a:rPr>
              <a:t>Mo</a:t>
            </a:r>
          </a:p>
        </p:txBody>
      </p:sp>
      <p:cxnSp>
        <p:nvCxnSpPr>
          <p:cNvPr id="22561" name="Straight Connector 13"/>
          <p:cNvCxnSpPr>
            <a:cxnSpLocks noChangeShapeType="1"/>
          </p:cNvCxnSpPr>
          <p:nvPr/>
        </p:nvCxnSpPr>
        <p:spPr bwMode="auto">
          <a:xfrm flipH="1">
            <a:off x="1081088" y="3551238"/>
            <a:ext cx="0" cy="1800225"/>
          </a:xfrm>
          <a:prstGeom prst="line">
            <a:avLst/>
          </a:prstGeom>
          <a:noFill/>
          <a:ln w="28575" algn="ctr">
            <a:solidFill>
              <a:schemeClr val="tx1"/>
            </a:solidFill>
            <a:round/>
            <a:headEnd/>
            <a:tailEnd/>
          </a:ln>
        </p:spPr>
      </p:cxnSp>
      <p:cxnSp>
        <p:nvCxnSpPr>
          <p:cNvPr id="22562" name="Straight Connector 14"/>
          <p:cNvCxnSpPr>
            <a:cxnSpLocks noChangeShapeType="1"/>
          </p:cNvCxnSpPr>
          <p:nvPr/>
        </p:nvCxnSpPr>
        <p:spPr bwMode="auto">
          <a:xfrm flipV="1">
            <a:off x="1058863" y="5348288"/>
            <a:ext cx="3262312" cy="0"/>
          </a:xfrm>
          <a:prstGeom prst="line">
            <a:avLst/>
          </a:prstGeom>
          <a:noFill/>
          <a:ln w="28575" algn="ctr">
            <a:solidFill>
              <a:schemeClr val="tx1"/>
            </a:solidFill>
            <a:round/>
            <a:headEnd/>
            <a:tailEnd/>
          </a:ln>
        </p:spPr>
      </p:cxnSp>
      <p:cxnSp>
        <p:nvCxnSpPr>
          <p:cNvPr id="22563" name="Straight Connector 15"/>
          <p:cNvCxnSpPr>
            <a:cxnSpLocks noChangeShapeType="1"/>
          </p:cNvCxnSpPr>
          <p:nvPr/>
        </p:nvCxnSpPr>
        <p:spPr bwMode="auto">
          <a:xfrm>
            <a:off x="1524000" y="5349875"/>
            <a:ext cx="0" cy="63500"/>
          </a:xfrm>
          <a:prstGeom prst="line">
            <a:avLst/>
          </a:prstGeom>
          <a:noFill/>
          <a:ln w="28575" algn="ctr">
            <a:solidFill>
              <a:schemeClr val="tx1"/>
            </a:solidFill>
            <a:round/>
            <a:headEnd/>
            <a:tailEnd/>
          </a:ln>
        </p:spPr>
      </p:cxnSp>
      <p:cxnSp>
        <p:nvCxnSpPr>
          <p:cNvPr id="22564" name="Straight Connector 16"/>
          <p:cNvCxnSpPr>
            <a:cxnSpLocks noChangeShapeType="1"/>
          </p:cNvCxnSpPr>
          <p:nvPr/>
        </p:nvCxnSpPr>
        <p:spPr bwMode="auto">
          <a:xfrm>
            <a:off x="1965325" y="5349875"/>
            <a:ext cx="0" cy="63500"/>
          </a:xfrm>
          <a:prstGeom prst="line">
            <a:avLst/>
          </a:prstGeom>
          <a:noFill/>
          <a:ln w="28575" algn="ctr">
            <a:solidFill>
              <a:schemeClr val="tx1"/>
            </a:solidFill>
            <a:round/>
            <a:headEnd/>
            <a:tailEnd/>
          </a:ln>
        </p:spPr>
      </p:cxnSp>
      <p:cxnSp>
        <p:nvCxnSpPr>
          <p:cNvPr id="22565" name="Straight Connector 17"/>
          <p:cNvCxnSpPr>
            <a:cxnSpLocks noChangeShapeType="1"/>
          </p:cNvCxnSpPr>
          <p:nvPr/>
        </p:nvCxnSpPr>
        <p:spPr bwMode="auto">
          <a:xfrm>
            <a:off x="2400300" y="5349875"/>
            <a:ext cx="0" cy="63500"/>
          </a:xfrm>
          <a:prstGeom prst="line">
            <a:avLst/>
          </a:prstGeom>
          <a:noFill/>
          <a:ln w="28575" algn="ctr">
            <a:solidFill>
              <a:schemeClr val="tx1"/>
            </a:solidFill>
            <a:round/>
            <a:headEnd/>
            <a:tailEnd/>
          </a:ln>
        </p:spPr>
      </p:cxnSp>
      <p:cxnSp>
        <p:nvCxnSpPr>
          <p:cNvPr id="22566" name="Straight Connector 19"/>
          <p:cNvCxnSpPr>
            <a:cxnSpLocks noChangeShapeType="1"/>
          </p:cNvCxnSpPr>
          <p:nvPr/>
        </p:nvCxnSpPr>
        <p:spPr bwMode="auto">
          <a:xfrm>
            <a:off x="1081088" y="5348288"/>
            <a:ext cx="0" cy="63500"/>
          </a:xfrm>
          <a:prstGeom prst="line">
            <a:avLst/>
          </a:prstGeom>
          <a:noFill/>
          <a:ln w="28575" algn="ctr">
            <a:solidFill>
              <a:schemeClr val="tx1"/>
            </a:solidFill>
            <a:round/>
            <a:headEnd/>
            <a:tailEnd/>
          </a:ln>
        </p:spPr>
      </p:cxnSp>
      <p:cxnSp>
        <p:nvCxnSpPr>
          <p:cNvPr id="22567" name="Straight Connector 20"/>
          <p:cNvCxnSpPr>
            <a:cxnSpLocks noChangeShapeType="1"/>
          </p:cNvCxnSpPr>
          <p:nvPr/>
        </p:nvCxnSpPr>
        <p:spPr bwMode="auto">
          <a:xfrm>
            <a:off x="1012825" y="4975225"/>
            <a:ext cx="63500" cy="0"/>
          </a:xfrm>
          <a:prstGeom prst="line">
            <a:avLst/>
          </a:prstGeom>
          <a:noFill/>
          <a:ln w="28575" algn="ctr">
            <a:solidFill>
              <a:schemeClr val="tx1"/>
            </a:solidFill>
            <a:round/>
            <a:headEnd/>
            <a:tailEnd/>
          </a:ln>
        </p:spPr>
      </p:cxnSp>
      <p:cxnSp>
        <p:nvCxnSpPr>
          <p:cNvPr id="22568" name="Straight Connector 23"/>
          <p:cNvCxnSpPr>
            <a:cxnSpLocks noChangeShapeType="1"/>
          </p:cNvCxnSpPr>
          <p:nvPr/>
        </p:nvCxnSpPr>
        <p:spPr bwMode="auto">
          <a:xfrm>
            <a:off x="1012825" y="3563938"/>
            <a:ext cx="63500" cy="0"/>
          </a:xfrm>
          <a:prstGeom prst="line">
            <a:avLst/>
          </a:prstGeom>
          <a:noFill/>
          <a:ln w="28575" algn="ctr">
            <a:solidFill>
              <a:schemeClr val="tx1"/>
            </a:solidFill>
            <a:round/>
            <a:headEnd/>
            <a:tailEnd/>
          </a:ln>
        </p:spPr>
      </p:cxnSp>
      <p:sp>
        <p:nvSpPr>
          <p:cNvPr id="22569" name="TextBox 24"/>
          <p:cNvSpPr txBox="1">
            <a:spLocks noChangeArrowheads="1"/>
          </p:cNvSpPr>
          <p:nvPr/>
        </p:nvSpPr>
        <p:spPr bwMode="auto">
          <a:xfrm>
            <a:off x="884238" y="5368925"/>
            <a:ext cx="395287" cy="277813"/>
          </a:xfrm>
          <a:prstGeom prst="rect">
            <a:avLst/>
          </a:prstGeom>
          <a:noFill/>
          <a:ln w="9525">
            <a:noFill/>
            <a:miter lim="800000"/>
            <a:headEnd/>
            <a:tailEnd/>
          </a:ln>
        </p:spPr>
        <p:txBody>
          <a:bodyPr>
            <a:spAutoFit/>
          </a:bodyPr>
          <a:lstStyle/>
          <a:p>
            <a:pPr algn="ctr"/>
            <a:r>
              <a:rPr lang="en-US" sz="1200">
                <a:solidFill>
                  <a:schemeClr val="tx1"/>
                </a:solidFill>
              </a:rPr>
              <a:t>0</a:t>
            </a:r>
          </a:p>
        </p:txBody>
      </p:sp>
      <p:sp>
        <p:nvSpPr>
          <p:cNvPr id="22570" name="TextBox 25"/>
          <p:cNvSpPr txBox="1">
            <a:spLocks noChangeArrowheads="1"/>
          </p:cNvSpPr>
          <p:nvPr/>
        </p:nvSpPr>
        <p:spPr bwMode="auto">
          <a:xfrm>
            <a:off x="1325563" y="5368925"/>
            <a:ext cx="396875" cy="277813"/>
          </a:xfrm>
          <a:prstGeom prst="rect">
            <a:avLst/>
          </a:prstGeom>
          <a:noFill/>
          <a:ln w="9525">
            <a:noFill/>
            <a:miter lim="800000"/>
            <a:headEnd/>
            <a:tailEnd/>
          </a:ln>
        </p:spPr>
        <p:txBody>
          <a:bodyPr>
            <a:spAutoFit/>
          </a:bodyPr>
          <a:lstStyle/>
          <a:p>
            <a:pPr algn="ctr"/>
            <a:r>
              <a:rPr lang="en-US" sz="1200">
                <a:solidFill>
                  <a:schemeClr val="tx1"/>
                </a:solidFill>
              </a:rPr>
              <a:t>3</a:t>
            </a:r>
          </a:p>
        </p:txBody>
      </p:sp>
      <p:sp>
        <p:nvSpPr>
          <p:cNvPr id="22571" name="TextBox 26"/>
          <p:cNvSpPr txBox="1">
            <a:spLocks noChangeArrowheads="1"/>
          </p:cNvSpPr>
          <p:nvPr/>
        </p:nvSpPr>
        <p:spPr bwMode="auto">
          <a:xfrm>
            <a:off x="1704975" y="5368925"/>
            <a:ext cx="520700" cy="277813"/>
          </a:xfrm>
          <a:prstGeom prst="rect">
            <a:avLst/>
          </a:prstGeom>
          <a:noFill/>
          <a:ln w="9525">
            <a:noFill/>
            <a:miter lim="800000"/>
            <a:headEnd/>
            <a:tailEnd/>
          </a:ln>
        </p:spPr>
        <p:txBody>
          <a:bodyPr>
            <a:spAutoFit/>
          </a:bodyPr>
          <a:lstStyle/>
          <a:p>
            <a:pPr algn="ctr"/>
            <a:r>
              <a:rPr lang="en-US" sz="1200">
                <a:solidFill>
                  <a:schemeClr val="tx1"/>
                </a:solidFill>
              </a:rPr>
              <a:t>6</a:t>
            </a:r>
          </a:p>
        </p:txBody>
      </p:sp>
      <p:sp>
        <p:nvSpPr>
          <p:cNvPr id="22572" name="TextBox 27"/>
          <p:cNvSpPr txBox="1">
            <a:spLocks noChangeArrowheads="1"/>
          </p:cNvSpPr>
          <p:nvPr/>
        </p:nvSpPr>
        <p:spPr bwMode="auto">
          <a:xfrm>
            <a:off x="2138363" y="5368925"/>
            <a:ext cx="522287" cy="277813"/>
          </a:xfrm>
          <a:prstGeom prst="rect">
            <a:avLst/>
          </a:prstGeom>
          <a:noFill/>
          <a:ln w="9525">
            <a:noFill/>
            <a:miter lim="800000"/>
            <a:headEnd/>
            <a:tailEnd/>
          </a:ln>
        </p:spPr>
        <p:txBody>
          <a:bodyPr>
            <a:spAutoFit/>
          </a:bodyPr>
          <a:lstStyle/>
          <a:p>
            <a:pPr algn="ctr"/>
            <a:r>
              <a:rPr lang="en-US" sz="1200">
                <a:solidFill>
                  <a:schemeClr val="tx1"/>
                </a:solidFill>
              </a:rPr>
              <a:t>9</a:t>
            </a:r>
          </a:p>
        </p:txBody>
      </p:sp>
      <p:sp>
        <p:nvSpPr>
          <p:cNvPr id="22573" name="TextBox 30"/>
          <p:cNvSpPr txBox="1">
            <a:spLocks noChangeArrowheads="1"/>
          </p:cNvSpPr>
          <p:nvPr/>
        </p:nvSpPr>
        <p:spPr bwMode="auto">
          <a:xfrm>
            <a:off x="474663" y="5208588"/>
            <a:ext cx="584200" cy="277812"/>
          </a:xfrm>
          <a:prstGeom prst="rect">
            <a:avLst/>
          </a:prstGeom>
          <a:noFill/>
          <a:ln w="9525">
            <a:noFill/>
            <a:miter lim="800000"/>
            <a:headEnd/>
            <a:tailEnd/>
          </a:ln>
        </p:spPr>
        <p:txBody>
          <a:bodyPr>
            <a:spAutoFit/>
          </a:bodyPr>
          <a:lstStyle/>
          <a:p>
            <a:pPr algn="r"/>
            <a:r>
              <a:rPr lang="en-US" sz="1200">
                <a:solidFill>
                  <a:schemeClr val="tx1"/>
                </a:solidFill>
              </a:rPr>
              <a:t>0</a:t>
            </a:r>
          </a:p>
        </p:txBody>
      </p:sp>
      <p:sp>
        <p:nvSpPr>
          <p:cNvPr id="22574" name="TextBox 33"/>
          <p:cNvSpPr txBox="1">
            <a:spLocks noChangeArrowheads="1"/>
          </p:cNvSpPr>
          <p:nvPr/>
        </p:nvSpPr>
        <p:spPr bwMode="auto">
          <a:xfrm>
            <a:off x="474663" y="3429000"/>
            <a:ext cx="584200" cy="276225"/>
          </a:xfrm>
          <a:prstGeom prst="rect">
            <a:avLst/>
          </a:prstGeom>
          <a:noFill/>
          <a:ln w="9525">
            <a:noFill/>
            <a:miter lim="800000"/>
            <a:headEnd/>
            <a:tailEnd/>
          </a:ln>
        </p:spPr>
        <p:txBody>
          <a:bodyPr>
            <a:spAutoFit/>
          </a:bodyPr>
          <a:lstStyle/>
          <a:p>
            <a:pPr algn="r"/>
            <a:r>
              <a:rPr lang="en-US" sz="1200">
                <a:solidFill>
                  <a:schemeClr val="tx1"/>
                </a:solidFill>
              </a:rPr>
              <a:t>100</a:t>
            </a:r>
          </a:p>
        </p:txBody>
      </p:sp>
      <p:sp>
        <p:nvSpPr>
          <p:cNvPr id="22575" name="TextBox 34"/>
          <p:cNvSpPr txBox="1">
            <a:spLocks noChangeArrowheads="1"/>
          </p:cNvSpPr>
          <p:nvPr/>
        </p:nvSpPr>
        <p:spPr bwMode="auto">
          <a:xfrm>
            <a:off x="95250" y="5824538"/>
            <a:ext cx="911225" cy="400050"/>
          </a:xfrm>
          <a:prstGeom prst="rect">
            <a:avLst/>
          </a:prstGeom>
          <a:noFill/>
          <a:ln w="9525">
            <a:noFill/>
            <a:miter lim="800000"/>
            <a:headEnd/>
            <a:tailEnd/>
          </a:ln>
        </p:spPr>
        <p:txBody>
          <a:bodyPr>
            <a:spAutoFit/>
          </a:bodyPr>
          <a:lstStyle/>
          <a:p>
            <a:r>
              <a:rPr lang="en-US">
                <a:solidFill>
                  <a:schemeClr val="tx1"/>
                </a:solidFill>
              </a:rPr>
              <a:t>Radium-233</a:t>
            </a:r>
            <a:br>
              <a:rPr lang="en-US">
                <a:solidFill>
                  <a:schemeClr val="tx1"/>
                </a:solidFill>
              </a:rPr>
            </a:br>
            <a:r>
              <a:rPr lang="en-US">
                <a:solidFill>
                  <a:schemeClr val="tx1"/>
                </a:solidFill>
              </a:rPr>
              <a:t>Placebo</a:t>
            </a:r>
          </a:p>
        </p:txBody>
      </p:sp>
      <p:sp>
        <p:nvSpPr>
          <p:cNvPr id="22576" name="TextBox 35"/>
          <p:cNvSpPr txBox="1">
            <a:spLocks noChangeArrowheads="1"/>
          </p:cNvSpPr>
          <p:nvPr/>
        </p:nvSpPr>
        <p:spPr bwMode="auto">
          <a:xfrm>
            <a:off x="865188" y="5824538"/>
            <a:ext cx="417512" cy="400050"/>
          </a:xfrm>
          <a:prstGeom prst="rect">
            <a:avLst/>
          </a:prstGeom>
          <a:noFill/>
          <a:ln w="9525">
            <a:noFill/>
            <a:miter lim="800000"/>
            <a:headEnd/>
            <a:tailEnd/>
          </a:ln>
        </p:spPr>
        <p:txBody>
          <a:bodyPr>
            <a:spAutoFit/>
          </a:bodyPr>
          <a:lstStyle/>
          <a:p>
            <a:pPr algn="ctr"/>
            <a:r>
              <a:rPr lang="en-US">
                <a:solidFill>
                  <a:schemeClr val="tx1"/>
                </a:solidFill>
              </a:rPr>
              <a:t>541</a:t>
            </a:r>
            <a:br>
              <a:rPr lang="en-US">
                <a:solidFill>
                  <a:schemeClr val="tx1"/>
                </a:solidFill>
              </a:rPr>
            </a:br>
            <a:r>
              <a:rPr lang="en-US">
                <a:solidFill>
                  <a:schemeClr val="tx1"/>
                </a:solidFill>
              </a:rPr>
              <a:t>268</a:t>
            </a:r>
          </a:p>
        </p:txBody>
      </p:sp>
      <p:sp>
        <p:nvSpPr>
          <p:cNvPr id="22577" name="TextBox 36"/>
          <p:cNvSpPr txBox="1">
            <a:spLocks noChangeArrowheads="1"/>
          </p:cNvSpPr>
          <p:nvPr/>
        </p:nvSpPr>
        <p:spPr bwMode="auto">
          <a:xfrm>
            <a:off x="1317625" y="5824538"/>
            <a:ext cx="411163" cy="400050"/>
          </a:xfrm>
          <a:prstGeom prst="rect">
            <a:avLst/>
          </a:prstGeom>
          <a:noFill/>
          <a:ln w="9525">
            <a:noFill/>
            <a:miter lim="800000"/>
            <a:headEnd/>
            <a:tailEnd/>
          </a:ln>
        </p:spPr>
        <p:txBody>
          <a:bodyPr>
            <a:spAutoFit/>
          </a:bodyPr>
          <a:lstStyle/>
          <a:p>
            <a:pPr algn="ctr"/>
            <a:r>
              <a:rPr lang="en-US">
                <a:solidFill>
                  <a:schemeClr val="tx1"/>
                </a:solidFill>
              </a:rPr>
              <a:t>379</a:t>
            </a:r>
            <a:br>
              <a:rPr lang="en-US">
                <a:solidFill>
                  <a:schemeClr val="tx1"/>
                </a:solidFill>
              </a:rPr>
            </a:br>
            <a:r>
              <a:rPr lang="en-US">
                <a:solidFill>
                  <a:schemeClr val="tx1"/>
                </a:solidFill>
              </a:rPr>
              <a:t>159</a:t>
            </a:r>
          </a:p>
        </p:txBody>
      </p:sp>
      <p:sp>
        <p:nvSpPr>
          <p:cNvPr id="22578" name="TextBox 37"/>
          <p:cNvSpPr txBox="1">
            <a:spLocks noChangeArrowheads="1"/>
          </p:cNvSpPr>
          <p:nvPr/>
        </p:nvSpPr>
        <p:spPr bwMode="auto">
          <a:xfrm>
            <a:off x="1768475" y="5824538"/>
            <a:ext cx="395288" cy="400050"/>
          </a:xfrm>
          <a:prstGeom prst="rect">
            <a:avLst/>
          </a:prstGeom>
          <a:noFill/>
          <a:ln w="9525">
            <a:noFill/>
            <a:miter lim="800000"/>
            <a:headEnd/>
            <a:tailEnd/>
          </a:ln>
        </p:spPr>
        <p:txBody>
          <a:bodyPr>
            <a:spAutoFit/>
          </a:bodyPr>
          <a:lstStyle/>
          <a:p>
            <a:pPr algn="ctr"/>
            <a:r>
              <a:rPr lang="en-US">
                <a:solidFill>
                  <a:schemeClr val="tx1"/>
                </a:solidFill>
              </a:rPr>
              <a:t>214</a:t>
            </a:r>
            <a:br>
              <a:rPr lang="en-US">
                <a:solidFill>
                  <a:schemeClr val="tx1"/>
                </a:solidFill>
              </a:rPr>
            </a:br>
            <a:r>
              <a:rPr lang="en-US">
                <a:solidFill>
                  <a:schemeClr val="tx1"/>
                </a:solidFill>
              </a:rPr>
              <a:t>74</a:t>
            </a:r>
          </a:p>
        </p:txBody>
      </p:sp>
      <p:sp>
        <p:nvSpPr>
          <p:cNvPr id="22579" name="TextBox 38"/>
          <p:cNvSpPr txBox="1">
            <a:spLocks noChangeArrowheads="1"/>
          </p:cNvSpPr>
          <p:nvPr/>
        </p:nvSpPr>
        <p:spPr bwMode="auto">
          <a:xfrm>
            <a:off x="2190750" y="5824538"/>
            <a:ext cx="417513" cy="400050"/>
          </a:xfrm>
          <a:prstGeom prst="rect">
            <a:avLst/>
          </a:prstGeom>
          <a:noFill/>
          <a:ln w="9525">
            <a:noFill/>
            <a:miter lim="800000"/>
            <a:headEnd/>
            <a:tailEnd/>
          </a:ln>
        </p:spPr>
        <p:txBody>
          <a:bodyPr>
            <a:spAutoFit/>
          </a:bodyPr>
          <a:lstStyle/>
          <a:p>
            <a:pPr algn="ctr"/>
            <a:r>
              <a:rPr lang="en-US">
                <a:solidFill>
                  <a:schemeClr val="tx1"/>
                </a:solidFill>
              </a:rPr>
              <a:t>111</a:t>
            </a:r>
            <a:br>
              <a:rPr lang="en-US">
                <a:solidFill>
                  <a:schemeClr val="tx1"/>
                </a:solidFill>
              </a:rPr>
            </a:br>
            <a:r>
              <a:rPr lang="en-US">
                <a:solidFill>
                  <a:schemeClr val="tx1"/>
                </a:solidFill>
              </a:rPr>
              <a:t>30</a:t>
            </a:r>
          </a:p>
        </p:txBody>
      </p:sp>
      <p:cxnSp>
        <p:nvCxnSpPr>
          <p:cNvPr id="22580" name="Straight Connector 40"/>
          <p:cNvCxnSpPr>
            <a:cxnSpLocks noChangeShapeType="1"/>
          </p:cNvCxnSpPr>
          <p:nvPr/>
        </p:nvCxnSpPr>
        <p:spPr bwMode="auto">
          <a:xfrm>
            <a:off x="1012825" y="3919538"/>
            <a:ext cx="63500" cy="0"/>
          </a:xfrm>
          <a:prstGeom prst="line">
            <a:avLst/>
          </a:prstGeom>
          <a:noFill/>
          <a:ln w="28575" algn="ctr">
            <a:solidFill>
              <a:schemeClr val="tx1"/>
            </a:solidFill>
            <a:round/>
            <a:headEnd/>
            <a:tailEnd/>
          </a:ln>
        </p:spPr>
      </p:cxnSp>
      <p:sp>
        <p:nvSpPr>
          <p:cNvPr id="22581" name="TextBox 41"/>
          <p:cNvSpPr txBox="1">
            <a:spLocks noChangeArrowheads="1"/>
          </p:cNvSpPr>
          <p:nvPr/>
        </p:nvSpPr>
        <p:spPr bwMode="auto">
          <a:xfrm>
            <a:off x="474663" y="3778250"/>
            <a:ext cx="584200" cy="277813"/>
          </a:xfrm>
          <a:prstGeom prst="rect">
            <a:avLst/>
          </a:prstGeom>
          <a:noFill/>
          <a:ln w="9525">
            <a:noFill/>
            <a:miter lim="800000"/>
            <a:headEnd/>
            <a:tailEnd/>
          </a:ln>
        </p:spPr>
        <p:txBody>
          <a:bodyPr>
            <a:spAutoFit/>
          </a:bodyPr>
          <a:lstStyle/>
          <a:p>
            <a:pPr algn="r"/>
            <a:r>
              <a:rPr lang="en-US" sz="1200">
                <a:solidFill>
                  <a:schemeClr val="tx1"/>
                </a:solidFill>
              </a:rPr>
              <a:t>80</a:t>
            </a:r>
          </a:p>
        </p:txBody>
      </p:sp>
      <p:cxnSp>
        <p:nvCxnSpPr>
          <p:cNvPr id="22582" name="Straight Connector 42"/>
          <p:cNvCxnSpPr>
            <a:cxnSpLocks noChangeShapeType="1"/>
          </p:cNvCxnSpPr>
          <p:nvPr/>
        </p:nvCxnSpPr>
        <p:spPr bwMode="auto">
          <a:xfrm>
            <a:off x="2820988" y="5349875"/>
            <a:ext cx="0" cy="63500"/>
          </a:xfrm>
          <a:prstGeom prst="line">
            <a:avLst/>
          </a:prstGeom>
          <a:noFill/>
          <a:ln w="28575" algn="ctr">
            <a:solidFill>
              <a:schemeClr val="tx1"/>
            </a:solidFill>
            <a:round/>
            <a:headEnd/>
            <a:tailEnd/>
          </a:ln>
        </p:spPr>
      </p:cxnSp>
      <p:sp>
        <p:nvSpPr>
          <p:cNvPr id="22583" name="TextBox 43"/>
          <p:cNvSpPr txBox="1">
            <a:spLocks noChangeArrowheads="1"/>
          </p:cNvSpPr>
          <p:nvPr/>
        </p:nvSpPr>
        <p:spPr bwMode="auto">
          <a:xfrm>
            <a:off x="2559050" y="5368925"/>
            <a:ext cx="522288" cy="277813"/>
          </a:xfrm>
          <a:prstGeom prst="rect">
            <a:avLst/>
          </a:prstGeom>
          <a:noFill/>
          <a:ln w="9525">
            <a:noFill/>
            <a:miter lim="800000"/>
            <a:headEnd/>
            <a:tailEnd/>
          </a:ln>
        </p:spPr>
        <p:txBody>
          <a:bodyPr>
            <a:spAutoFit/>
          </a:bodyPr>
          <a:lstStyle/>
          <a:p>
            <a:pPr algn="ctr"/>
            <a:r>
              <a:rPr lang="en-US" sz="1200">
                <a:solidFill>
                  <a:schemeClr val="tx1"/>
                </a:solidFill>
              </a:rPr>
              <a:t>12</a:t>
            </a:r>
          </a:p>
        </p:txBody>
      </p:sp>
      <p:sp>
        <p:nvSpPr>
          <p:cNvPr id="22584" name="TextBox 44"/>
          <p:cNvSpPr txBox="1">
            <a:spLocks noChangeArrowheads="1"/>
          </p:cNvSpPr>
          <p:nvPr/>
        </p:nvSpPr>
        <p:spPr bwMode="auto">
          <a:xfrm>
            <a:off x="2638425" y="5824538"/>
            <a:ext cx="365125" cy="400050"/>
          </a:xfrm>
          <a:prstGeom prst="rect">
            <a:avLst/>
          </a:prstGeom>
          <a:noFill/>
          <a:ln w="9525">
            <a:noFill/>
            <a:miter lim="800000"/>
            <a:headEnd/>
            <a:tailEnd/>
          </a:ln>
        </p:spPr>
        <p:txBody>
          <a:bodyPr>
            <a:spAutoFit/>
          </a:bodyPr>
          <a:lstStyle/>
          <a:p>
            <a:pPr algn="ctr"/>
            <a:r>
              <a:rPr lang="en-US">
                <a:solidFill>
                  <a:schemeClr val="tx1"/>
                </a:solidFill>
              </a:rPr>
              <a:t>51</a:t>
            </a:r>
            <a:br>
              <a:rPr lang="en-US">
                <a:solidFill>
                  <a:schemeClr val="tx1"/>
                </a:solidFill>
              </a:rPr>
            </a:br>
            <a:r>
              <a:rPr lang="en-US">
                <a:solidFill>
                  <a:schemeClr val="tx1"/>
                </a:solidFill>
              </a:rPr>
              <a:t>15</a:t>
            </a:r>
          </a:p>
        </p:txBody>
      </p:sp>
      <p:cxnSp>
        <p:nvCxnSpPr>
          <p:cNvPr id="22585" name="Straight Connector 45"/>
          <p:cNvCxnSpPr>
            <a:cxnSpLocks noChangeShapeType="1"/>
          </p:cNvCxnSpPr>
          <p:nvPr/>
        </p:nvCxnSpPr>
        <p:spPr bwMode="auto">
          <a:xfrm>
            <a:off x="3268663" y="5349875"/>
            <a:ext cx="0" cy="63500"/>
          </a:xfrm>
          <a:prstGeom prst="line">
            <a:avLst/>
          </a:prstGeom>
          <a:noFill/>
          <a:ln w="28575" algn="ctr">
            <a:solidFill>
              <a:schemeClr val="tx1"/>
            </a:solidFill>
            <a:round/>
            <a:headEnd/>
            <a:tailEnd/>
          </a:ln>
        </p:spPr>
      </p:cxnSp>
      <p:sp>
        <p:nvSpPr>
          <p:cNvPr id="22586" name="TextBox 46"/>
          <p:cNvSpPr txBox="1">
            <a:spLocks noChangeArrowheads="1"/>
          </p:cNvSpPr>
          <p:nvPr/>
        </p:nvSpPr>
        <p:spPr bwMode="auto">
          <a:xfrm>
            <a:off x="2882900" y="5368925"/>
            <a:ext cx="771525" cy="277813"/>
          </a:xfrm>
          <a:prstGeom prst="rect">
            <a:avLst/>
          </a:prstGeom>
          <a:noFill/>
          <a:ln w="9525">
            <a:noFill/>
            <a:miter lim="800000"/>
            <a:headEnd/>
            <a:tailEnd/>
          </a:ln>
        </p:spPr>
        <p:txBody>
          <a:bodyPr>
            <a:spAutoFit/>
          </a:bodyPr>
          <a:lstStyle/>
          <a:p>
            <a:pPr algn="ctr"/>
            <a:r>
              <a:rPr lang="en-US" sz="1200">
                <a:solidFill>
                  <a:schemeClr val="tx1"/>
                </a:solidFill>
              </a:rPr>
              <a:t>15</a:t>
            </a:r>
          </a:p>
        </p:txBody>
      </p:sp>
      <p:sp>
        <p:nvSpPr>
          <p:cNvPr id="22587" name="TextBox 47"/>
          <p:cNvSpPr txBox="1">
            <a:spLocks noChangeArrowheads="1"/>
          </p:cNvSpPr>
          <p:nvPr/>
        </p:nvSpPr>
        <p:spPr bwMode="auto">
          <a:xfrm>
            <a:off x="3109913" y="5824538"/>
            <a:ext cx="360362" cy="400050"/>
          </a:xfrm>
          <a:prstGeom prst="rect">
            <a:avLst/>
          </a:prstGeom>
          <a:noFill/>
          <a:ln w="9525">
            <a:noFill/>
            <a:miter lim="800000"/>
            <a:headEnd/>
            <a:tailEnd/>
          </a:ln>
        </p:spPr>
        <p:txBody>
          <a:bodyPr>
            <a:spAutoFit/>
          </a:bodyPr>
          <a:lstStyle/>
          <a:p>
            <a:pPr algn="ctr"/>
            <a:r>
              <a:rPr lang="en-US">
                <a:solidFill>
                  <a:schemeClr val="tx1"/>
                </a:solidFill>
              </a:rPr>
              <a:t>22</a:t>
            </a:r>
            <a:br>
              <a:rPr lang="en-US">
                <a:solidFill>
                  <a:schemeClr val="tx1"/>
                </a:solidFill>
              </a:rPr>
            </a:br>
            <a:r>
              <a:rPr lang="en-US">
                <a:solidFill>
                  <a:schemeClr val="tx1"/>
                </a:solidFill>
              </a:rPr>
              <a:t>7</a:t>
            </a:r>
          </a:p>
        </p:txBody>
      </p:sp>
      <p:sp>
        <p:nvSpPr>
          <p:cNvPr id="22588" name="TextBox 51"/>
          <p:cNvSpPr txBox="1">
            <a:spLocks noChangeArrowheads="1"/>
          </p:cNvSpPr>
          <p:nvPr/>
        </p:nvSpPr>
        <p:spPr bwMode="auto">
          <a:xfrm>
            <a:off x="1887538" y="4616450"/>
            <a:ext cx="1871662" cy="423863"/>
          </a:xfrm>
          <a:prstGeom prst="rect">
            <a:avLst/>
          </a:prstGeom>
          <a:noFill/>
          <a:ln w="9525">
            <a:noFill/>
            <a:miter lim="800000"/>
            <a:headEnd/>
            <a:tailEnd/>
          </a:ln>
        </p:spPr>
        <p:txBody>
          <a:bodyPr>
            <a:spAutoFit/>
          </a:bodyPr>
          <a:lstStyle/>
          <a:p>
            <a:pPr>
              <a:lnSpc>
                <a:spcPct val="90000"/>
              </a:lnSpc>
            </a:pPr>
            <a:r>
              <a:rPr lang="en-US" sz="1200">
                <a:solidFill>
                  <a:schemeClr val="tx1"/>
                </a:solidFill>
              </a:rPr>
              <a:t>Placebo: n = 268</a:t>
            </a:r>
            <a:br>
              <a:rPr lang="en-US" sz="1200">
                <a:solidFill>
                  <a:schemeClr val="tx1"/>
                </a:solidFill>
              </a:rPr>
            </a:br>
            <a:r>
              <a:rPr lang="en-US" sz="1200">
                <a:solidFill>
                  <a:schemeClr val="tx1"/>
                </a:solidFill>
              </a:rPr>
              <a:t>Median OS: 8.4 mos</a:t>
            </a:r>
          </a:p>
        </p:txBody>
      </p:sp>
      <p:cxnSp>
        <p:nvCxnSpPr>
          <p:cNvPr id="22589" name="Straight Connector 52"/>
          <p:cNvCxnSpPr>
            <a:cxnSpLocks noChangeShapeType="1"/>
          </p:cNvCxnSpPr>
          <p:nvPr/>
        </p:nvCxnSpPr>
        <p:spPr bwMode="auto">
          <a:xfrm>
            <a:off x="1012825" y="5348288"/>
            <a:ext cx="63500" cy="0"/>
          </a:xfrm>
          <a:prstGeom prst="line">
            <a:avLst/>
          </a:prstGeom>
          <a:noFill/>
          <a:ln w="28575" algn="ctr">
            <a:solidFill>
              <a:schemeClr val="tx1"/>
            </a:solidFill>
            <a:round/>
            <a:headEnd/>
            <a:tailEnd/>
          </a:ln>
        </p:spPr>
      </p:cxnSp>
      <p:cxnSp>
        <p:nvCxnSpPr>
          <p:cNvPr id="22590" name="Straight Connector 53"/>
          <p:cNvCxnSpPr>
            <a:cxnSpLocks noChangeShapeType="1"/>
          </p:cNvCxnSpPr>
          <p:nvPr/>
        </p:nvCxnSpPr>
        <p:spPr bwMode="auto">
          <a:xfrm>
            <a:off x="1012825" y="4265613"/>
            <a:ext cx="63500" cy="0"/>
          </a:xfrm>
          <a:prstGeom prst="line">
            <a:avLst/>
          </a:prstGeom>
          <a:noFill/>
          <a:ln w="28575" algn="ctr">
            <a:solidFill>
              <a:schemeClr val="tx1"/>
            </a:solidFill>
            <a:round/>
            <a:headEnd/>
            <a:tailEnd/>
          </a:ln>
        </p:spPr>
      </p:cxnSp>
      <p:sp>
        <p:nvSpPr>
          <p:cNvPr id="22591" name="TextBox 54"/>
          <p:cNvSpPr txBox="1">
            <a:spLocks noChangeArrowheads="1"/>
          </p:cNvSpPr>
          <p:nvPr/>
        </p:nvSpPr>
        <p:spPr bwMode="auto">
          <a:xfrm>
            <a:off x="474663" y="4124325"/>
            <a:ext cx="584200" cy="277813"/>
          </a:xfrm>
          <a:prstGeom prst="rect">
            <a:avLst/>
          </a:prstGeom>
          <a:noFill/>
          <a:ln w="9525">
            <a:noFill/>
            <a:miter lim="800000"/>
            <a:headEnd/>
            <a:tailEnd/>
          </a:ln>
        </p:spPr>
        <p:txBody>
          <a:bodyPr>
            <a:spAutoFit/>
          </a:bodyPr>
          <a:lstStyle/>
          <a:p>
            <a:pPr algn="r"/>
            <a:r>
              <a:rPr lang="en-US" sz="1200">
                <a:solidFill>
                  <a:schemeClr val="tx1"/>
                </a:solidFill>
              </a:rPr>
              <a:t>60</a:t>
            </a:r>
          </a:p>
        </p:txBody>
      </p:sp>
      <p:cxnSp>
        <p:nvCxnSpPr>
          <p:cNvPr id="22592" name="Straight Connector 57"/>
          <p:cNvCxnSpPr>
            <a:cxnSpLocks noChangeShapeType="1"/>
          </p:cNvCxnSpPr>
          <p:nvPr/>
        </p:nvCxnSpPr>
        <p:spPr bwMode="auto">
          <a:xfrm>
            <a:off x="1012825" y="4616450"/>
            <a:ext cx="63500" cy="0"/>
          </a:xfrm>
          <a:prstGeom prst="line">
            <a:avLst/>
          </a:prstGeom>
          <a:noFill/>
          <a:ln w="28575" algn="ctr">
            <a:solidFill>
              <a:schemeClr val="tx1"/>
            </a:solidFill>
            <a:round/>
            <a:headEnd/>
            <a:tailEnd/>
          </a:ln>
        </p:spPr>
      </p:cxnSp>
      <p:sp>
        <p:nvSpPr>
          <p:cNvPr id="22593" name="TextBox 58"/>
          <p:cNvSpPr txBox="1">
            <a:spLocks noChangeArrowheads="1"/>
          </p:cNvSpPr>
          <p:nvPr/>
        </p:nvSpPr>
        <p:spPr bwMode="auto">
          <a:xfrm>
            <a:off x="474663" y="4475163"/>
            <a:ext cx="584200" cy="277812"/>
          </a:xfrm>
          <a:prstGeom prst="rect">
            <a:avLst/>
          </a:prstGeom>
          <a:noFill/>
          <a:ln w="9525">
            <a:noFill/>
            <a:miter lim="800000"/>
            <a:headEnd/>
            <a:tailEnd/>
          </a:ln>
        </p:spPr>
        <p:txBody>
          <a:bodyPr>
            <a:spAutoFit/>
          </a:bodyPr>
          <a:lstStyle/>
          <a:p>
            <a:pPr algn="r"/>
            <a:r>
              <a:rPr lang="en-US" sz="1200">
                <a:solidFill>
                  <a:schemeClr val="tx1"/>
                </a:solidFill>
              </a:rPr>
              <a:t>40</a:t>
            </a:r>
          </a:p>
        </p:txBody>
      </p:sp>
      <p:cxnSp>
        <p:nvCxnSpPr>
          <p:cNvPr id="22594" name="Straight Connector 63"/>
          <p:cNvCxnSpPr>
            <a:cxnSpLocks noChangeShapeType="1"/>
          </p:cNvCxnSpPr>
          <p:nvPr/>
        </p:nvCxnSpPr>
        <p:spPr bwMode="auto">
          <a:xfrm>
            <a:off x="3683000" y="5349875"/>
            <a:ext cx="0" cy="63500"/>
          </a:xfrm>
          <a:prstGeom prst="line">
            <a:avLst/>
          </a:prstGeom>
          <a:noFill/>
          <a:ln w="28575" algn="ctr">
            <a:solidFill>
              <a:schemeClr val="tx1"/>
            </a:solidFill>
            <a:round/>
            <a:headEnd/>
            <a:tailEnd/>
          </a:ln>
        </p:spPr>
      </p:cxnSp>
      <p:sp>
        <p:nvSpPr>
          <p:cNvPr id="22595" name="TextBox 64"/>
          <p:cNvSpPr txBox="1">
            <a:spLocks noChangeArrowheads="1"/>
          </p:cNvSpPr>
          <p:nvPr/>
        </p:nvSpPr>
        <p:spPr bwMode="auto">
          <a:xfrm>
            <a:off x="3297238" y="5368925"/>
            <a:ext cx="771525" cy="277813"/>
          </a:xfrm>
          <a:prstGeom prst="rect">
            <a:avLst/>
          </a:prstGeom>
          <a:noFill/>
          <a:ln w="9525">
            <a:noFill/>
            <a:miter lim="800000"/>
            <a:headEnd/>
            <a:tailEnd/>
          </a:ln>
        </p:spPr>
        <p:txBody>
          <a:bodyPr>
            <a:spAutoFit/>
          </a:bodyPr>
          <a:lstStyle/>
          <a:p>
            <a:pPr algn="ctr"/>
            <a:r>
              <a:rPr lang="en-US" sz="1200">
                <a:solidFill>
                  <a:schemeClr val="tx1"/>
                </a:solidFill>
              </a:rPr>
              <a:t>18</a:t>
            </a:r>
          </a:p>
        </p:txBody>
      </p:sp>
      <p:sp>
        <p:nvSpPr>
          <p:cNvPr id="22596" name="TextBox 65"/>
          <p:cNvSpPr txBox="1">
            <a:spLocks noChangeArrowheads="1"/>
          </p:cNvSpPr>
          <p:nvPr/>
        </p:nvSpPr>
        <p:spPr bwMode="auto">
          <a:xfrm>
            <a:off x="3503613" y="5824538"/>
            <a:ext cx="358775" cy="400050"/>
          </a:xfrm>
          <a:prstGeom prst="rect">
            <a:avLst/>
          </a:prstGeom>
          <a:noFill/>
          <a:ln w="9525">
            <a:noFill/>
            <a:miter lim="800000"/>
            <a:headEnd/>
            <a:tailEnd/>
          </a:ln>
        </p:spPr>
        <p:txBody>
          <a:bodyPr>
            <a:spAutoFit/>
          </a:bodyPr>
          <a:lstStyle/>
          <a:p>
            <a:pPr algn="ctr"/>
            <a:r>
              <a:rPr lang="en-US">
                <a:solidFill>
                  <a:schemeClr val="tx1"/>
                </a:solidFill>
              </a:rPr>
              <a:t>6</a:t>
            </a:r>
            <a:br>
              <a:rPr lang="en-US">
                <a:solidFill>
                  <a:schemeClr val="tx1"/>
                </a:solidFill>
              </a:rPr>
            </a:br>
            <a:r>
              <a:rPr lang="en-US">
                <a:solidFill>
                  <a:schemeClr val="tx1"/>
                </a:solidFill>
              </a:rPr>
              <a:t>2</a:t>
            </a:r>
          </a:p>
        </p:txBody>
      </p:sp>
      <p:cxnSp>
        <p:nvCxnSpPr>
          <p:cNvPr id="22597" name="Straight Connector 66"/>
          <p:cNvCxnSpPr>
            <a:cxnSpLocks noChangeShapeType="1"/>
          </p:cNvCxnSpPr>
          <p:nvPr/>
        </p:nvCxnSpPr>
        <p:spPr bwMode="auto">
          <a:xfrm>
            <a:off x="4132263" y="5349875"/>
            <a:ext cx="0" cy="63500"/>
          </a:xfrm>
          <a:prstGeom prst="line">
            <a:avLst/>
          </a:prstGeom>
          <a:noFill/>
          <a:ln w="28575" algn="ctr">
            <a:solidFill>
              <a:schemeClr val="tx1"/>
            </a:solidFill>
            <a:round/>
            <a:headEnd/>
            <a:tailEnd/>
          </a:ln>
        </p:spPr>
      </p:cxnSp>
      <p:sp>
        <p:nvSpPr>
          <p:cNvPr id="22598" name="TextBox 67"/>
          <p:cNvSpPr txBox="1">
            <a:spLocks noChangeArrowheads="1"/>
          </p:cNvSpPr>
          <p:nvPr/>
        </p:nvSpPr>
        <p:spPr bwMode="auto">
          <a:xfrm>
            <a:off x="3746500" y="5368925"/>
            <a:ext cx="769938" cy="277813"/>
          </a:xfrm>
          <a:prstGeom prst="rect">
            <a:avLst/>
          </a:prstGeom>
          <a:noFill/>
          <a:ln w="9525">
            <a:noFill/>
            <a:miter lim="800000"/>
            <a:headEnd/>
            <a:tailEnd/>
          </a:ln>
        </p:spPr>
        <p:txBody>
          <a:bodyPr>
            <a:spAutoFit/>
          </a:bodyPr>
          <a:lstStyle/>
          <a:p>
            <a:pPr algn="ctr"/>
            <a:r>
              <a:rPr lang="en-US" sz="1200">
                <a:solidFill>
                  <a:schemeClr val="tx1"/>
                </a:solidFill>
              </a:rPr>
              <a:t>21</a:t>
            </a:r>
          </a:p>
        </p:txBody>
      </p:sp>
      <p:sp>
        <p:nvSpPr>
          <p:cNvPr id="22599" name="TextBox 68"/>
          <p:cNvSpPr txBox="1">
            <a:spLocks noChangeArrowheads="1"/>
          </p:cNvSpPr>
          <p:nvPr/>
        </p:nvSpPr>
        <p:spPr bwMode="auto">
          <a:xfrm>
            <a:off x="3990975" y="5824538"/>
            <a:ext cx="317500" cy="400050"/>
          </a:xfrm>
          <a:prstGeom prst="rect">
            <a:avLst/>
          </a:prstGeom>
          <a:noFill/>
          <a:ln w="9525">
            <a:noFill/>
            <a:miter lim="800000"/>
            <a:headEnd/>
            <a:tailEnd/>
          </a:ln>
        </p:spPr>
        <p:txBody>
          <a:bodyPr>
            <a:spAutoFit/>
          </a:bodyPr>
          <a:lstStyle/>
          <a:p>
            <a:pPr algn="ctr"/>
            <a:r>
              <a:rPr lang="en-US">
                <a:solidFill>
                  <a:schemeClr val="tx1"/>
                </a:solidFill>
              </a:rPr>
              <a:t>0</a:t>
            </a:r>
            <a:br>
              <a:rPr lang="en-US">
                <a:solidFill>
                  <a:schemeClr val="tx1"/>
                </a:solidFill>
              </a:rPr>
            </a:br>
            <a:r>
              <a:rPr lang="en-US">
                <a:solidFill>
                  <a:schemeClr val="tx1"/>
                </a:solidFill>
              </a:rPr>
              <a:t>0</a:t>
            </a:r>
          </a:p>
        </p:txBody>
      </p:sp>
      <p:sp>
        <p:nvSpPr>
          <p:cNvPr id="22600" name="TextBox 69"/>
          <p:cNvSpPr txBox="1">
            <a:spLocks noChangeArrowheads="1"/>
          </p:cNvSpPr>
          <p:nvPr/>
        </p:nvSpPr>
        <p:spPr bwMode="auto">
          <a:xfrm>
            <a:off x="2970213" y="4043363"/>
            <a:ext cx="1901825" cy="423862"/>
          </a:xfrm>
          <a:prstGeom prst="rect">
            <a:avLst/>
          </a:prstGeom>
          <a:noFill/>
          <a:ln w="9525">
            <a:noFill/>
            <a:miter lim="800000"/>
            <a:headEnd/>
            <a:tailEnd/>
          </a:ln>
        </p:spPr>
        <p:txBody>
          <a:bodyPr>
            <a:spAutoFit/>
          </a:bodyPr>
          <a:lstStyle/>
          <a:p>
            <a:pPr>
              <a:lnSpc>
                <a:spcPct val="90000"/>
              </a:lnSpc>
            </a:pPr>
            <a:r>
              <a:rPr lang="en-US" sz="1200">
                <a:solidFill>
                  <a:schemeClr val="tx1"/>
                </a:solidFill>
              </a:rPr>
              <a:t>Radium-223: n = 541</a:t>
            </a:r>
            <a:br>
              <a:rPr lang="en-US" sz="1200">
                <a:solidFill>
                  <a:schemeClr val="tx1"/>
                </a:solidFill>
              </a:rPr>
            </a:br>
            <a:r>
              <a:rPr lang="en-US" sz="1200">
                <a:solidFill>
                  <a:schemeClr val="tx1"/>
                </a:solidFill>
              </a:rPr>
              <a:t>Median OS: 13.5 mos</a:t>
            </a:r>
          </a:p>
        </p:txBody>
      </p:sp>
      <p:sp>
        <p:nvSpPr>
          <p:cNvPr id="22601" name="TextBox 70"/>
          <p:cNvSpPr txBox="1">
            <a:spLocks noChangeArrowheads="1"/>
          </p:cNvSpPr>
          <p:nvPr/>
        </p:nvSpPr>
        <p:spPr bwMode="auto">
          <a:xfrm>
            <a:off x="2170113" y="3552825"/>
            <a:ext cx="2439987" cy="425450"/>
          </a:xfrm>
          <a:prstGeom prst="rect">
            <a:avLst/>
          </a:prstGeom>
          <a:noFill/>
          <a:ln w="9525">
            <a:solidFill>
              <a:schemeClr val="tx2"/>
            </a:solidFill>
            <a:miter lim="800000"/>
            <a:headEnd/>
            <a:tailEnd/>
          </a:ln>
        </p:spPr>
        <p:txBody>
          <a:bodyPr>
            <a:spAutoFit/>
          </a:bodyPr>
          <a:lstStyle/>
          <a:p>
            <a:pPr>
              <a:lnSpc>
                <a:spcPct val="90000"/>
              </a:lnSpc>
            </a:pPr>
            <a:r>
              <a:rPr lang="en-US" sz="1200">
                <a:solidFill>
                  <a:schemeClr val="tx1"/>
                </a:solidFill>
              </a:rPr>
              <a:t>HR: 0.610 (95% CI: 0.461-0.807; </a:t>
            </a:r>
            <a:r>
              <a:rPr lang="en-US" sz="1200" i="1">
                <a:solidFill>
                  <a:schemeClr val="tx1"/>
                </a:solidFill>
              </a:rPr>
              <a:t>P</a:t>
            </a:r>
            <a:r>
              <a:rPr lang="en-US" sz="1200">
                <a:solidFill>
                  <a:schemeClr val="tx1"/>
                </a:solidFill>
              </a:rPr>
              <a:t> = .00046)</a:t>
            </a:r>
          </a:p>
        </p:txBody>
      </p:sp>
      <p:sp>
        <p:nvSpPr>
          <p:cNvPr id="73" name="Freeform 72"/>
          <p:cNvSpPr/>
          <p:nvPr/>
        </p:nvSpPr>
        <p:spPr bwMode="auto">
          <a:xfrm>
            <a:off x="1082675" y="3557588"/>
            <a:ext cx="3068638" cy="1300162"/>
          </a:xfrm>
          <a:custGeom>
            <a:avLst/>
            <a:gdLst>
              <a:gd name="connsiteX0" fmla="*/ 0 w 3069226"/>
              <a:gd name="connsiteY0" fmla="*/ 0 h 1299008"/>
              <a:gd name="connsiteX1" fmla="*/ 56036 w 3069226"/>
              <a:gd name="connsiteY1" fmla="*/ 35659 h 1299008"/>
              <a:gd name="connsiteX2" fmla="*/ 96789 w 3069226"/>
              <a:gd name="connsiteY2" fmla="*/ 35659 h 1299008"/>
              <a:gd name="connsiteX3" fmla="*/ 104430 w 3069226"/>
              <a:gd name="connsiteY3" fmla="*/ 45847 h 1299008"/>
              <a:gd name="connsiteX4" fmla="*/ 137542 w 3069226"/>
              <a:gd name="connsiteY4" fmla="*/ 45847 h 1299008"/>
              <a:gd name="connsiteX5" fmla="*/ 152824 w 3069226"/>
              <a:gd name="connsiteY5" fmla="*/ 76412 h 1299008"/>
              <a:gd name="connsiteX6" fmla="*/ 282725 w 3069226"/>
              <a:gd name="connsiteY6" fmla="*/ 73865 h 1299008"/>
              <a:gd name="connsiteX7" fmla="*/ 328573 w 3069226"/>
              <a:gd name="connsiteY7" fmla="*/ 112071 h 1299008"/>
              <a:gd name="connsiteX8" fmla="*/ 384608 w 3069226"/>
              <a:gd name="connsiteY8" fmla="*/ 112071 h 1299008"/>
              <a:gd name="connsiteX9" fmla="*/ 440644 w 3069226"/>
              <a:gd name="connsiteY9" fmla="*/ 155372 h 1299008"/>
              <a:gd name="connsiteX10" fmla="*/ 483944 w 3069226"/>
              <a:gd name="connsiteY10" fmla="*/ 183389 h 1299008"/>
              <a:gd name="connsiteX11" fmla="*/ 504321 w 3069226"/>
              <a:gd name="connsiteY11" fmla="*/ 183389 h 1299008"/>
              <a:gd name="connsiteX12" fmla="*/ 598563 w 3069226"/>
              <a:gd name="connsiteY12" fmla="*/ 285272 h 1299008"/>
              <a:gd name="connsiteX13" fmla="*/ 636769 w 3069226"/>
              <a:gd name="connsiteY13" fmla="*/ 298008 h 1299008"/>
              <a:gd name="connsiteX14" fmla="*/ 662240 w 3069226"/>
              <a:gd name="connsiteY14" fmla="*/ 300555 h 1299008"/>
              <a:gd name="connsiteX15" fmla="*/ 692804 w 3069226"/>
              <a:gd name="connsiteY15" fmla="*/ 331120 h 1299008"/>
              <a:gd name="connsiteX16" fmla="*/ 725916 w 3069226"/>
              <a:gd name="connsiteY16" fmla="*/ 333667 h 1299008"/>
              <a:gd name="connsiteX17" fmla="*/ 789593 w 3069226"/>
              <a:gd name="connsiteY17" fmla="*/ 399891 h 1299008"/>
              <a:gd name="connsiteX18" fmla="*/ 840535 w 3069226"/>
              <a:gd name="connsiteY18" fmla="*/ 399891 h 1299008"/>
              <a:gd name="connsiteX19" fmla="*/ 840535 w 3069226"/>
              <a:gd name="connsiteY19" fmla="*/ 420267 h 1299008"/>
              <a:gd name="connsiteX20" fmla="*/ 871100 w 3069226"/>
              <a:gd name="connsiteY20" fmla="*/ 420267 h 1299008"/>
              <a:gd name="connsiteX21" fmla="*/ 873647 w 3069226"/>
              <a:gd name="connsiteY21" fmla="*/ 438097 h 1299008"/>
              <a:gd name="connsiteX22" fmla="*/ 965341 w 3069226"/>
              <a:gd name="connsiteY22" fmla="*/ 438097 h 1299008"/>
              <a:gd name="connsiteX23" fmla="*/ 998453 w 3069226"/>
              <a:gd name="connsiteY23" fmla="*/ 489039 h 1299008"/>
              <a:gd name="connsiteX24" fmla="*/ 1023924 w 3069226"/>
              <a:gd name="connsiteY24" fmla="*/ 517056 h 1299008"/>
              <a:gd name="connsiteX25" fmla="*/ 1044301 w 3069226"/>
              <a:gd name="connsiteY25" fmla="*/ 532339 h 1299008"/>
              <a:gd name="connsiteX26" fmla="*/ 1087601 w 3069226"/>
              <a:gd name="connsiteY26" fmla="*/ 534886 h 1299008"/>
              <a:gd name="connsiteX27" fmla="*/ 1090148 w 3069226"/>
              <a:gd name="connsiteY27" fmla="*/ 562904 h 1299008"/>
              <a:gd name="connsiteX28" fmla="*/ 1151278 w 3069226"/>
              <a:gd name="connsiteY28" fmla="*/ 562904 h 1299008"/>
              <a:gd name="connsiteX29" fmla="*/ 1197125 w 3069226"/>
              <a:gd name="connsiteY29" fmla="*/ 588374 h 1299008"/>
              <a:gd name="connsiteX30" fmla="*/ 1225143 w 3069226"/>
              <a:gd name="connsiteY30" fmla="*/ 588374 h 1299008"/>
              <a:gd name="connsiteX31" fmla="*/ 1227690 w 3069226"/>
              <a:gd name="connsiteY31" fmla="*/ 606204 h 1299008"/>
              <a:gd name="connsiteX32" fmla="*/ 1319385 w 3069226"/>
              <a:gd name="connsiteY32" fmla="*/ 606204 h 1299008"/>
              <a:gd name="connsiteX33" fmla="*/ 1321932 w 3069226"/>
              <a:gd name="connsiteY33" fmla="*/ 641863 h 1299008"/>
              <a:gd name="connsiteX34" fmla="*/ 1372874 w 3069226"/>
              <a:gd name="connsiteY34" fmla="*/ 641863 h 1299008"/>
              <a:gd name="connsiteX35" fmla="*/ 1372874 w 3069226"/>
              <a:gd name="connsiteY35" fmla="*/ 667334 h 1299008"/>
              <a:gd name="connsiteX36" fmla="*/ 1477304 w 3069226"/>
              <a:gd name="connsiteY36" fmla="*/ 695352 h 1299008"/>
              <a:gd name="connsiteX37" fmla="*/ 1581734 w 3069226"/>
              <a:gd name="connsiteY37" fmla="*/ 695352 h 1299008"/>
              <a:gd name="connsiteX38" fmla="*/ 1581734 w 3069226"/>
              <a:gd name="connsiteY38" fmla="*/ 720822 h 1299008"/>
              <a:gd name="connsiteX39" fmla="*/ 1609751 w 3069226"/>
              <a:gd name="connsiteY39" fmla="*/ 720822 h 1299008"/>
              <a:gd name="connsiteX40" fmla="*/ 1607204 w 3069226"/>
              <a:gd name="connsiteY40" fmla="*/ 748840 h 1299008"/>
              <a:gd name="connsiteX41" fmla="*/ 1711635 w 3069226"/>
              <a:gd name="connsiteY41" fmla="*/ 748840 h 1299008"/>
              <a:gd name="connsiteX42" fmla="*/ 1714182 w 3069226"/>
              <a:gd name="connsiteY42" fmla="*/ 771764 h 1299008"/>
              <a:gd name="connsiteX43" fmla="*/ 1788047 w 3069226"/>
              <a:gd name="connsiteY43" fmla="*/ 771764 h 1299008"/>
              <a:gd name="connsiteX44" fmla="*/ 1790594 w 3069226"/>
              <a:gd name="connsiteY44" fmla="*/ 792140 h 1299008"/>
              <a:gd name="connsiteX45" fmla="*/ 1869553 w 3069226"/>
              <a:gd name="connsiteY45" fmla="*/ 809970 h 1299008"/>
              <a:gd name="connsiteX46" fmla="*/ 1887383 w 3069226"/>
              <a:gd name="connsiteY46" fmla="*/ 837988 h 1299008"/>
              <a:gd name="connsiteX47" fmla="*/ 1887383 w 3069226"/>
              <a:gd name="connsiteY47" fmla="*/ 858364 h 1299008"/>
              <a:gd name="connsiteX48" fmla="*/ 1912853 w 3069226"/>
              <a:gd name="connsiteY48" fmla="*/ 858364 h 1299008"/>
              <a:gd name="connsiteX49" fmla="*/ 1915401 w 3069226"/>
              <a:gd name="connsiteY49" fmla="*/ 899118 h 1299008"/>
              <a:gd name="connsiteX50" fmla="*/ 1984172 w 3069226"/>
              <a:gd name="connsiteY50" fmla="*/ 899118 h 1299008"/>
              <a:gd name="connsiteX51" fmla="*/ 1984172 w 3069226"/>
              <a:gd name="connsiteY51" fmla="*/ 927135 h 1299008"/>
              <a:gd name="connsiteX52" fmla="*/ 2491040 w 3069226"/>
              <a:gd name="connsiteY52" fmla="*/ 927135 h 1299008"/>
              <a:gd name="connsiteX53" fmla="*/ 2491040 w 3069226"/>
              <a:gd name="connsiteY53" fmla="*/ 1016283 h 1299008"/>
              <a:gd name="connsiteX54" fmla="*/ 2712635 w 3069226"/>
              <a:gd name="connsiteY54" fmla="*/ 1016283 h 1299008"/>
              <a:gd name="connsiteX55" fmla="*/ 2717729 w 3069226"/>
              <a:gd name="connsiteY55" fmla="*/ 1141090 h 1299008"/>
              <a:gd name="connsiteX56" fmla="*/ 2878195 w 3069226"/>
              <a:gd name="connsiteY56" fmla="*/ 1141090 h 1299008"/>
              <a:gd name="connsiteX57" fmla="*/ 2880742 w 3069226"/>
              <a:gd name="connsiteY57" fmla="*/ 1299008 h 1299008"/>
              <a:gd name="connsiteX58" fmla="*/ 3069226 w 3069226"/>
              <a:gd name="connsiteY58" fmla="*/ 1299008 h 1299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3069226" h="1299008">
                <a:moveTo>
                  <a:pt x="0" y="0"/>
                </a:moveTo>
                <a:lnTo>
                  <a:pt x="56036" y="35659"/>
                </a:lnTo>
                <a:lnTo>
                  <a:pt x="96789" y="35659"/>
                </a:lnTo>
                <a:lnTo>
                  <a:pt x="104430" y="45847"/>
                </a:lnTo>
                <a:lnTo>
                  <a:pt x="137542" y="45847"/>
                </a:lnTo>
                <a:lnTo>
                  <a:pt x="152824" y="76412"/>
                </a:lnTo>
                <a:lnTo>
                  <a:pt x="282725" y="73865"/>
                </a:lnTo>
                <a:lnTo>
                  <a:pt x="328573" y="112071"/>
                </a:lnTo>
                <a:lnTo>
                  <a:pt x="384608" y="112071"/>
                </a:lnTo>
                <a:lnTo>
                  <a:pt x="440644" y="155372"/>
                </a:lnTo>
                <a:lnTo>
                  <a:pt x="483944" y="183389"/>
                </a:lnTo>
                <a:lnTo>
                  <a:pt x="504321" y="183389"/>
                </a:lnTo>
                <a:lnTo>
                  <a:pt x="598563" y="285272"/>
                </a:lnTo>
                <a:lnTo>
                  <a:pt x="636769" y="298008"/>
                </a:lnTo>
                <a:lnTo>
                  <a:pt x="662240" y="300555"/>
                </a:lnTo>
                <a:lnTo>
                  <a:pt x="692804" y="331120"/>
                </a:lnTo>
                <a:lnTo>
                  <a:pt x="725916" y="333667"/>
                </a:lnTo>
                <a:lnTo>
                  <a:pt x="789593" y="399891"/>
                </a:lnTo>
                <a:lnTo>
                  <a:pt x="840535" y="399891"/>
                </a:lnTo>
                <a:lnTo>
                  <a:pt x="840535" y="420267"/>
                </a:lnTo>
                <a:lnTo>
                  <a:pt x="871100" y="420267"/>
                </a:lnTo>
                <a:lnTo>
                  <a:pt x="873647" y="438097"/>
                </a:lnTo>
                <a:lnTo>
                  <a:pt x="965341" y="438097"/>
                </a:lnTo>
                <a:lnTo>
                  <a:pt x="998453" y="489039"/>
                </a:lnTo>
                <a:lnTo>
                  <a:pt x="1023924" y="517056"/>
                </a:lnTo>
                <a:lnTo>
                  <a:pt x="1044301" y="532339"/>
                </a:lnTo>
                <a:lnTo>
                  <a:pt x="1087601" y="534886"/>
                </a:lnTo>
                <a:lnTo>
                  <a:pt x="1090148" y="562904"/>
                </a:lnTo>
                <a:lnTo>
                  <a:pt x="1151278" y="562904"/>
                </a:lnTo>
                <a:lnTo>
                  <a:pt x="1197125" y="588374"/>
                </a:lnTo>
                <a:lnTo>
                  <a:pt x="1225143" y="588374"/>
                </a:lnTo>
                <a:lnTo>
                  <a:pt x="1227690" y="606204"/>
                </a:lnTo>
                <a:lnTo>
                  <a:pt x="1319385" y="606204"/>
                </a:lnTo>
                <a:lnTo>
                  <a:pt x="1321932" y="641863"/>
                </a:lnTo>
                <a:lnTo>
                  <a:pt x="1372874" y="641863"/>
                </a:lnTo>
                <a:lnTo>
                  <a:pt x="1372874" y="667334"/>
                </a:lnTo>
                <a:lnTo>
                  <a:pt x="1477304" y="695352"/>
                </a:lnTo>
                <a:lnTo>
                  <a:pt x="1581734" y="695352"/>
                </a:lnTo>
                <a:lnTo>
                  <a:pt x="1581734" y="720822"/>
                </a:lnTo>
                <a:lnTo>
                  <a:pt x="1609751" y="720822"/>
                </a:lnTo>
                <a:lnTo>
                  <a:pt x="1607204" y="748840"/>
                </a:lnTo>
                <a:lnTo>
                  <a:pt x="1711635" y="748840"/>
                </a:lnTo>
                <a:lnTo>
                  <a:pt x="1714182" y="771764"/>
                </a:lnTo>
                <a:lnTo>
                  <a:pt x="1788047" y="771764"/>
                </a:lnTo>
                <a:lnTo>
                  <a:pt x="1790594" y="792140"/>
                </a:lnTo>
                <a:lnTo>
                  <a:pt x="1869553" y="809970"/>
                </a:lnTo>
                <a:lnTo>
                  <a:pt x="1887383" y="837988"/>
                </a:lnTo>
                <a:lnTo>
                  <a:pt x="1887383" y="858364"/>
                </a:lnTo>
                <a:lnTo>
                  <a:pt x="1912853" y="858364"/>
                </a:lnTo>
                <a:lnTo>
                  <a:pt x="1915401" y="899118"/>
                </a:lnTo>
                <a:lnTo>
                  <a:pt x="1984172" y="899118"/>
                </a:lnTo>
                <a:lnTo>
                  <a:pt x="1984172" y="927135"/>
                </a:lnTo>
                <a:lnTo>
                  <a:pt x="2491040" y="927135"/>
                </a:lnTo>
                <a:lnTo>
                  <a:pt x="2491040" y="1016283"/>
                </a:lnTo>
                <a:lnTo>
                  <a:pt x="2712635" y="1016283"/>
                </a:lnTo>
                <a:lnTo>
                  <a:pt x="2717729" y="1141090"/>
                </a:lnTo>
                <a:lnTo>
                  <a:pt x="2878195" y="1141090"/>
                </a:lnTo>
                <a:lnTo>
                  <a:pt x="2880742" y="1299008"/>
                </a:lnTo>
                <a:lnTo>
                  <a:pt x="3069226" y="1299008"/>
                </a:lnTo>
              </a:path>
            </a:pathLst>
          </a:custGeom>
          <a:noFill/>
          <a:ln w="28575" cap="flat" cmpd="sng" algn="ctr">
            <a:solidFill>
              <a:schemeClr val="accent3"/>
            </a:solidFill>
            <a:prstDash val="solid"/>
            <a:round/>
            <a:headEnd type="none" w="med" len="med"/>
            <a:tailEnd type="none" w="med" len="med"/>
          </a:ln>
          <a:effectLst/>
        </p:spPr>
        <p:txBody>
          <a:bodyPr anchor="ctr"/>
          <a:lstStyle/>
          <a:p>
            <a:pPr algn="ctr">
              <a:defRPr/>
            </a:pPr>
            <a:endParaRPr lang="en-US" dirty="0">
              <a:latin typeface="Arial" pitchFamily="34" charset="0"/>
            </a:endParaRPr>
          </a:p>
        </p:txBody>
      </p:sp>
      <p:sp>
        <p:nvSpPr>
          <p:cNvPr id="22603" name="TextBox 29"/>
          <p:cNvSpPr txBox="1">
            <a:spLocks noChangeArrowheads="1"/>
          </p:cNvSpPr>
          <p:nvPr/>
        </p:nvSpPr>
        <p:spPr bwMode="auto">
          <a:xfrm rot="-5400000">
            <a:off x="-411163" y="4241801"/>
            <a:ext cx="1846263" cy="461962"/>
          </a:xfrm>
          <a:prstGeom prst="rect">
            <a:avLst/>
          </a:prstGeom>
          <a:noFill/>
          <a:ln w="9525">
            <a:noFill/>
            <a:miter lim="800000"/>
            <a:headEnd/>
            <a:tailEnd/>
          </a:ln>
        </p:spPr>
        <p:txBody>
          <a:bodyPr>
            <a:spAutoFit/>
          </a:bodyPr>
          <a:lstStyle/>
          <a:p>
            <a:pPr algn="ctr"/>
            <a:r>
              <a:rPr lang="en-US" sz="1200" b="1">
                <a:solidFill>
                  <a:schemeClr val="tx1"/>
                </a:solidFill>
              </a:rPr>
              <a:t>Patients Without SRE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382588" y="1908175"/>
          <a:ext cx="8472487" cy="4267200"/>
        </p:xfrm>
        <a:graphic>
          <a:graphicData uri="http://schemas.openxmlformats.org/drawingml/2006/table">
            <a:tbl>
              <a:tblPr/>
              <a:tblGrid>
                <a:gridCol w="2371358"/>
                <a:gridCol w="1699018"/>
                <a:gridCol w="1434162"/>
                <a:gridCol w="1622414"/>
                <a:gridCol w="1345535"/>
              </a:tblGrid>
              <a:tr h="121252">
                <a:tc rowSpan="2">
                  <a:txBody>
                    <a:bodyPr/>
                    <a:lstStyle/>
                    <a:p>
                      <a:pPr algn="l"/>
                      <a:r>
                        <a:rPr lang="en-US" sz="1600" b="1" i="0" u="none" strike="noStrike" kern="1200" baseline="0" dirty="0" smtClean="0">
                          <a:solidFill>
                            <a:schemeClr val="tx1"/>
                          </a:solidFill>
                          <a:latin typeface="+mj-lt"/>
                          <a:ea typeface="+mn-ea"/>
                          <a:cs typeface="+mn-cs"/>
                        </a:rPr>
                        <a:t>Patients With AEs, </a:t>
                      </a:r>
                      <a:br>
                        <a:rPr lang="en-US" sz="1600" b="1" i="0" u="none" strike="noStrike" kern="1200" baseline="0" dirty="0" smtClean="0">
                          <a:solidFill>
                            <a:schemeClr val="tx1"/>
                          </a:solidFill>
                          <a:latin typeface="+mj-lt"/>
                          <a:ea typeface="+mn-ea"/>
                          <a:cs typeface="+mn-cs"/>
                        </a:rPr>
                      </a:br>
                      <a:r>
                        <a:rPr lang="en-US" sz="1600" b="1" i="0" u="none" strike="noStrike" kern="1200" baseline="0" dirty="0" smtClean="0">
                          <a:solidFill>
                            <a:schemeClr val="tx1"/>
                          </a:solidFill>
                          <a:latin typeface="+mj-lt"/>
                          <a:ea typeface="+mn-ea"/>
                          <a:cs typeface="+mn-cs"/>
                        </a:rPr>
                        <a:t>n (%)</a:t>
                      </a:r>
                      <a:endParaRPr lang="en-US" sz="1600" b="0" i="0" u="none" strike="noStrike" kern="1200" baseline="0" dirty="0" smtClean="0">
                        <a:solidFill>
                          <a:schemeClr val="tx1"/>
                        </a:solidFill>
                        <a:latin typeface="+mj-lt"/>
                        <a:ea typeface="+mn-ea"/>
                        <a:cs typeface="+mn-cs"/>
                      </a:endParaRP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mj-lt"/>
                          <a:cs typeface="Arial" pitchFamily="34" charset="0"/>
                        </a:rPr>
                        <a:t>All Grades</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tc>
                <a:tc gridSpan="2">
                  <a:txBody>
                    <a:bodyPr/>
                    <a:lstStyle/>
                    <a:p>
                      <a:pPr algn="ctr"/>
                      <a:r>
                        <a:rPr kumimoji="0" lang="en-US" sz="1600" b="1" i="0" u="none" strike="noStrike" cap="none" normalizeH="0" baseline="0" dirty="0" smtClean="0">
                          <a:ln>
                            <a:noFill/>
                          </a:ln>
                          <a:solidFill>
                            <a:schemeClr val="tx1"/>
                          </a:solidFill>
                          <a:effectLst/>
                          <a:latin typeface="+mj-lt"/>
                          <a:cs typeface="Arial" pitchFamily="34" charset="0"/>
                        </a:rPr>
                        <a:t>Grades 3 or 4</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r>
              <a:tr h="183774">
                <a:tc vMerge="1">
                  <a:txBody>
                    <a:bodyPr/>
                    <a:lstStyle/>
                    <a:p>
                      <a:endParaRPr lang="en-US"/>
                    </a:p>
                  </a:txBody>
                  <a:tcPr/>
                </a:tc>
                <a:tc>
                  <a:txBody>
                    <a:bodyPr/>
                    <a:lstStyle/>
                    <a:p>
                      <a:pPr algn="ctr"/>
                      <a:r>
                        <a:rPr lang="en-US" sz="1600" b="1" i="0" u="none" strike="noStrike" kern="1200" baseline="0" dirty="0" smtClean="0">
                          <a:solidFill>
                            <a:schemeClr val="tx1"/>
                          </a:solidFill>
                          <a:latin typeface="+mj-lt"/>
                          <a:ea typeface="+mn-ea"/>
                          <a:cs typeface="+mn-cs"/>
                        </a:rPr>
                        <a:t>Radium-223 </a:t>
                      </a:r>
                      <a:endParaRPr lang="en-US" sz="1600" b="0" i="0" u="none" strike="noStrike" kern="1200" baseline="0" dirty="0" smtClean="0">
                        <a:solidFill>
                          <a:schemeClr val="tx1"/>
                        </a:solidFill>
                        <a:latin typeface="+mj-lt"/>
                        <a:ea typeface="+mn-ea"/>
                        <a:cs typeface="+mn-cs"/>
                      </a:endParaRPr>
                    </a:p>
                    <a:p>
                      <a:pPr algn="ctr"/>
                      <a:r>
                        <a:rPr lang="en-US" sz="1600" b="1" i="0" u="none" strike="noStrike" kern="1200" baseline="0" dirty="0" smtClean="0">
                          <a:solidFill>
                            <a:schemeClr val="tx1"/>
                          </a:solidFill>
                          <a:latin typeface="+mj-lt"/>
                          <a:ea typeface="+mn-ea"/>
                          <a:cs typeface="+mn-cs"/>
                        </a:rPr>
                        <a:t>(n = 509) </a:t>
                      </a:r>
                      <a:endParaRPr kumimoji="0" lang="en-US" sz="1600" b="1" i="0" u="none" strike="noStrike" cap="none" normalizeH="0" baseline="0" dirty="0" smtClean="0">
                        <a:ln>
                          <a:noFill/>
                        </a:ln>
                        <a:solidFill>
                          <a:schemeClr val="tx1"/>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algn="ctr"/>
                      <a:r>
                        <a:rPr lang="en-US" sz="1600" b="1" i="0" u="none" strike="noStrike" kern="1200" baseline="0" dirty="0" smtClean="0">
                          <a:solidFill>
                            <a:schemeClr val="tx1"/>
                          </a:solidFill>
                          <a:latin typeface="+mj-lt"/>
                          <a:ea typeface="+mn-ea"/>
                          <a:cs typeface="+mn-cs"/>
                        </a:rPr>
                        <a:t>Placebo </a:t>
                      </a:r>
                      <a:endParaRPr lang="en-US" sz="1600" b="0" i="0" u="none" strike="noStrike" kern="1200" baseline="0" dirty="0" smtClean="0">
                        <a:solidFill>
                          <a:schemeClr val="tx1"/>
                        </a:solidFill>
                        <a:latin typeface="+mj-lt"/>
                        <a:ea typeface="+mn-ea"/>
                        <a:cs typeface="+mn-cs"/>
                      </a:endParaRPr>
                    </a:p>
                    <a:p>
                      <a:pPr algn="ctr"/>
                      <a:r>
                        <a:rPr lang="en-US" sz="1600" b="1" i="0" u="none" strike="noStrike" kern="1200" baseline="0" dirty="0" smtClean="0">
                          <a:solidFill>
                            <a:schemeClr val="tx1"/>
                          </a:solidFill>
                          <a:latin typeface="+mj-lt"/>
                          <a:ea typeface="+mn-ea"/>
                          <a:cs typeface="+mn-cs"/>
                        </a:rPr>
                        <a:t>(n = 253) </a:t>
                      </a:r>
                      <a:endParaRPr kumimoji="0" lang="en-US" sz="1600" b="1" i="0" u="none" strike="noStrike" cap="none" normalizeH="0" baseline="0" dirty="0" smtClean="0">
                        <a:ln>
                          <a:noFill/>
                        </a:ln>
                        <a:solidFill>
                          <a:schemeClr val="tx1"/>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algn="ctr"/>
                      <a:r>
                        <a:rPr lang="en-US" sz="1600" b="1" i="0" u="none" strike="noStrike" kern="1200" baseline="0" dirty="0" smtClean="0">
                          <a:solidFill>
                            <a:schemeClr val="tx1"/>
                          </a:solidFill>
                          <a:latin typeface="+mj-lt"/>
                          <a:ea typeface="+mn-ea"/>
                          <a:cs typeface="+mn-cs"/>
                        </a:rPr>
                        <a:t>Radium-223 </a:t>
                      </a:r>
                      <a:endParaRPr lang="en-US" sz="1600" b="0" i="0" u="none" strike="noStrike" kern="1200" baseline="0" dirty="0" smtClean="0">
                        <a:solidFill>
                          <a:schemeClr val="tx1"/>
                        </a:solidFill>
                        <a:latin typeface="+mj-lt"/>
                        <a:ea typeface="+mn-ea"/>
                        <a:cs typeface="+mn-cs"/>
                      </a:endParaRPr>
                    </a:p>
                    <a:p>
                      <a:pPr algn="ctr"/>
                      <a:r>
                        <a:rPr lang="en-US" sz="1600" b="1" i="0" u="none" strike="noStrike" kern="1200" baseline="0" dirty="0" smtClean="0">
                          <a:solidFill>
                            <a:schemeClr val="tx1"/>
                          </a:solidFill>
                          <a:latin typeface="+mj-lt"/>
                          <a:ea typeface="+mn-ea"/>
                          <a:cs typeface="+mn-cs"/>
                        </a:rPr>
                        <a:t>(n = 509) </a:t>
                      </a:r>
                      <a:endParaRPr kumimoji="0" lang="en-US" sz="1600" b="1" i="0" u="none" strike="noStrike" cap="none" normalizeH="0" baseline="0" dirty="0" smtClean="0">
                        <a:ln>
                          <a:noFill/>
                        </a:ln>
                        <a:solidFill>
                          <a:schemeClr val="tx1"/>
                        </a:solidFill>
                        <a:effectLst/>
                        <a:latin typeface="+mj-lt"/>
                        <a:cs typeface="Arial" pitchFamily="34" charset="0"/>
                      </a:endParaRPr>
                    </a:p>
                  </a:txBody>
                  <a:tcPr horzOverflow="overflow">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6"/>
                    </a:solidFill>
                  </a:tcPr>
                </a:tc>
                <a:tc>
                  <a:txBody>
                    <a:bodyPr/>
                    <a:lstStyle/>
                    <a:p>
                      <a:pPr algn="ctr"/>
                      <a:r>
                        <a:rPr lang="en-US" sz="1600" b="1" i="0" u="none" strike="noStrike" kern="1200" baseline="0" dirty="0" smtClean="0">
                          <a:solidFill>
                            <a:schemeClr val="tx1"/>
                          </a:solidFill>
                          <a:latin typeface="+mj-lt"/>
                          <a:ea typeface="+mn-ea"/>
                          <a:cs typeface="+mn-cs"/>
                        </a:rPr>
                        <a:t>Placebo </a:t>
                      </a:r>
                      <a:endParaRPr lang="en-US" sz="1600" b="0" i="0" u="none" strike="noStrike" kern="1200" baseline="0" dirty="0" smtClean="0">
                        <a:solidFill>
                          <a:schemeClr val="tx1"/>
                        </a:solidFill>
                        <a:latin typeface="+mj-lt"/>
                        <a:ea typeface="+mn-ea"/>
                        <a:cs typeface="+mn-cs"/>
                      </a:endParaRPr>
                    </a:p>
                    <a:p>
                      <a:pPr algn="ctr"/>
                      <a:r>
                        <a:rPr lang="en-US" sz="1600" b="1" i="0" u="none" strike="noStrike" kern="1200" baseline="0" dirty="0" smtClean="0">
                          <a:solidFill>
                            <a:schemeClr val="tx1"/>
                          </a:solidFill>
                          <a:latin typeface="+mj-lt"/>
                          <a:ea typeface="+mn-ea"/>
                          <a:cs typeface="+mn-cs"/>
                        </a:rPr>
                        <a:t>(n = 253) </a:t>
                      </a:r>
                      <a:endParaRPr kumimoji="0" lang="en-US" sz="1600" b="1" i="0" u="none" strike="noStrike" cap="none" normalizeH="0" baseline="0" dirty="0" smtClean="0">
                        <a:ln>
                          <a:noFill/>
                        </a:ln>
                        <a:solidFill>
                          <a:schemeClr val="tx1"/>
                        </a:solidFill>
                        <a:effectLst/>
                        <a:latin typeface="+mj-lt"/>
                        <a:cs typeface="Arial" pitchFamily="34" charset="0"/>
                      </a:endParaRPr>
                    </a:p>
                  </a:txBody>
                  <a:tcPr horzOverflow="overflow">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6"/>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122534"/>
                          </a:solidFill>
                          <a:effectLst/>
                          <a:latin typeface="+mj-lt"/>
                          <a:cs typeface="Arial" pitchFamily="34" charset="0"/>
                        </a:rPr>
                        <a:t>Hematologic</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rgbClr val="122534"/>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endParaRPr lang="en-US" sz="1600" dirty="0">
                        <a:latin typeface="+mj-lt"/>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rgbClr val="122534"/>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rgbClr val="122534"/>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600" b="0" i="0" u="none" strike="noStrike" cap="none" normalizeH="0" baseline="0" dirty="0" smtClean="0">
                          <a:ln>
                            <a:noFill/>
                          </a:ln>
                          <a:solidFill>
                            <a:srgbClr val="122534"/>
                          </a:solidFill>
                          <a:effectLst/>
                          <a:latin typeface="+mj-lt"/>
                          <a:cs typeface="Arial" pitchFamily="34" charset="0"/>
                        </a:rPr>
                        <a:t>  Anemia</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bg2">
                              <a:lumMod val="10000"/>
                            </a:schemeClr>
                          </a:solidFill>
                          <a:effectLst/>
                          <a:latin typeface="+mj-lt"/>
                          <a:cs typeface="Arial" pitchFamily="34" charset="0"/>
                        </a:rPr>
                        <a:t>136 (27)</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69 (27)</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54 (11)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29 (12)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600" b="0" i="0" u="none" strike="noStrike" cap="none" normalizeH="0" baseline="0" dirty="0" smtClean="0">
                          <a:ln>
                            <a:noFill/>
                          </a:ln>
                          <a:solidFill>
                            <a:srgbClr val="122534"/>
                          </a:solidFill>
                          <a:effectLst/>
                          <a:latin typeface="+mj-lt"/>
                          <a:cs typeface="Arial" pitchFamily="34" charset="0"/>
                        </a:rPr>
                        <a:t>  Neutropenia</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20 (4)</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2 (1)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9 (2)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2 (1)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r>
              <a:tr h="137328">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600" b="0" i="0" u="none" strike="noStrike" cap="none" normalizeH="0" baseline="0" dirty="0" smtClean="0">
                          <a:ln>
                            <a:noFill/>
                          </a:ln>
                          <a:solidFill>
                            <a:srgbClr val="122534"/>
                          </a:solidFill>
                          <a:effectLst/>
                          <a:latin typeface="+mj-lt"/>
                          <a:cs typeface="Arial" pitchFamily="34" charset="0"/>
                        </a:rPr>
                        <a:t>  Thrombocytopenia</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42 (8)</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14 (6)</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22 (4)</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4 (2)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bg2">
                              <a:lumMod val="10000"/>
                            </a:schemeClr>
                          </a:solidFill>
                          <a:effectLst/>
                          <a:latin typeface="+mj-lt"/>
                          <a:cs typeface="Arial" pitchFamily="34" charset="0"/>
                        </a:rPr>
                        <a:t>Nonhematologic</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2">
                            <a:lumMod val="10000"/>
                          </a:schemeClr>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dirty="0">
                        <a:latin typeface="+mj-lt"/>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2">
                            <a:lumMod val="10000"/>
                          </a:schemeClr>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bg2">
                            <a:lumMod val="10000"/>
                          </a:schemeClr>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600" b="0" i="0" u="none" strike="noStrike" cap="none" normalizeH="0" baseline="0" dirty="0" smtClean="0">
                          <a:ln>
                            <a:noFill/>
                          </a:ln>
                          <a:solidFill>
                            <a:schemeClr val="bg2">
                              <a:lumMod val="10000"/>
                            </a:schemeClr>
                          </a:solidFill>
                          <a:effectLst/>
                          <a:latin typeface="+mj-lt"/>
                          <a:cs typeface="Arial" pitchFamily="34" charset="0"/>
                        </a:rPr>
                        <a:t>  Bone pain</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217 (43)</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147 (58)</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89 (18)</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600" b="0" i="0" u="none" strike="noStrike" kern="1200" baseline="0" dirty="0" smtClean="0">
                          <a:solidFill>
                            <a:schemeClr val="bg2">
                              <a:lumMod val="10000"/>
                            </a:schemeClr>
                          </a:solidFill>
                          <a:latin typeface="+mj-lt"/>
                          <a:ea typeface="+mn-ea"/>
                          <a:cs typeface="+mn-cs"/>
                        </a:rPr>
                        <a:t>59 (23)</a:t>
                      </a:r>
                      <a:endParaRPr kumimoji="0" lang="en-US" sz="1600" b="0" i="0" u="none" strike="noStrike" cap="none" normalizeH="0" baseline="0" dirty="0" smtClean="0">
                        <a:ln>
                          <a:noFill/>
                        </a:ln>
                        <a:solidFill>
                          <a:schemeClr val="bg2">
                            <a:lumMod val="10000"/>
                          </a:schemeClr>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600" b="0" i="0" u="none" strike="noStrike" cap="none" normalizeH="0" baseline="0" dirty="0" smtClean="0">
                          <a:ln>
                            <a:noFill/>
                          </a:ln>
                          <a:solidFill>
                            <a:schemeClr val="bg2">
                              <a:lumMod val="10000"/>
                            </a:schemeClr>
                          </a:solidFill>
                          <a:effectLst/>
                          <a:latin typeface="+mj-lt"/>
                          <a:cs typeface="Arial" pitchFamily="34" charset="0"/>
                        </a:rPr>
                        <a:t>  Diarrhea</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112 (22)</a:t>
                      </a:r>
                      <a:endParaRPr kumimoji="0" lang="en-US" sz="1600" b="0" i="0" u="none" strike="noStrike" cap="none" normalizeH="0" baseline="0" dirty="0" smtClean="0">
                        <a:ln>
                          <a:noFill/>
                        </a:ln>
                        <a:solidFill>
                          <a:schemeClr val="bg2">
                            <a:lumMod val="10000"/>
                          </a:schemeClr>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34 (13)</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600" b="0" i="0" u="none" strike="noStrike" kern="1200" baseline="0" dirty="0" smtClean="0">
                          <a:solidFill>
                            <a:schemeClr val="bg2">
                              <a:lumMod val="10000"/>
                            </a:schemeClr>
                          </a:solidFill>
                          <a:latin typeface="+mj-lt"/>
                          <a:ea typeface="+mn-ea"/>
                          <a:cs typeface="+mn-cs"/>
                        </a:rPr>
                        <a:t>6 (1)</a:t>
                      </a:r>
                      <a:endParaRPr kumimoji="0" lang="en-US" sz="1600" b="0" i="0" u="none" strike="noStrike" cap="none" normalizeH="0" baseline="0" dirty="0" smtClean="0">
                        <a:ln>
                          <a:noFill/>
                        </a:ln>
                        <a:solidFill>
                          <a:schemeClr val="bg2">
                            <a:lumMod val="10000"/>
                          </a:schemeClr>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3 (1)</a:t>
                      </a:r>
                      <a:endParaRPr kumimoji="0" lang="en-US" sz="1600" b="0" i="0" u="none" strike="noStrike" kern="1200" cap="none" normalizeH="0" baseline="0" dirty="0" smtClean="0">
                        <a:ln>
                          <a:noFill/>
                        </a:ln>
                        <a:solidFill>
                          <a:schemeClr val="bg2">
                            <a:lumMod val="10000"/>
                          </a:schemeClr>
                        </a:solidFill>
                        <a:effectLst/>
                        <a:latin typeface="+mj-lt"/>
                        <a:ea typeface="+mn-ea"/>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600" b="0" i="0" u="none" strike="noStrike" cap="none" normalizeH="0" baseline="0" dirty="0" smtClean="0">
                          <a:ln>
                            <a:noFill/>
                          </a:ln>
                          <a:solidFill>
                            <a:schemeClr val="bg2">
                              <a:lumMod val="10000"/>
                            </a:schemeClr>
                          </a:solidFill>
                          <a:effectLst/>
                          <a:latin typeface="+mj-lt"/>
                          <a:cs typeface="Arial" pitchFamily="34" charset="0"/>
                        </a:rPr>
                        <a:t>  Nausea</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174 (34) </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80 (32)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8 (2)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4 (2)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600" b="0" i="0" u="none" strike="noStrike" cap="none" normalizeH="0" baseline="0" dirty="0" smtClean="0">
                          <a:ln>
                            <a:noFill/>
                          </a:ln>
                          <a:solidFill>
                            <a:schemeClr val="bg2">
                              <a:lumMod val="10000"/>
                            </a:schemeClr>
                          </a:solidFill>
                          <a:effectLst/>
                          <a:latin typeface="+mj-lt"/>
                          <a:cs typeface="Arial" pitchFamily="34" charset="0"/>
                        </a:rPr>
                        <a:t>  Vomiting</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88 (17)</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600" b="0" i="0" u="none" strike="noStrike" kern="1200" baseline="0" dirty="0" smtClean="0">
                          <a:solidFill>
                            <a:schemeClr val="bg2">
                              <a:lumMod val="10000"/>
                            </a:schemeClr>
                          </a:solidFill>
                          <a:latin typeface="+mj-lt"/>
                          <a:ea typeface="+mn-ea"/>
                          <a:cs typeface="+mn-cs"/>
                        </a:rPr>
                        <a:t>32 (13)</a:t>
                      </a:r>
                      <a:endParaRPr kumimoji="0" lang="en-US" sz="1600" b="0" i="0" u="none" strike="noStrike" cap="none" normalizeH="0" baseline="0" dirty="0" smtClean="0">
                        <a:ln>
                          <a:noFill/>
                        </a:ln>
                        <a:solidFill>
                          <a:schemeClr val="bg2">
                            <a:lumMod val="10000"/>
                          </a:schemeClr>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10 (2)</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600" b="0" i="0" u="none" strike="noStrike" kern="1200" baseline="0" dirty="0" smtClean="0">
                          <a:solidFill>
                            <a:schemeClr val="bg2">
                              <a:lumMod val="10000"/>
                            </a:schemeClr>
                          </a:solidFill>
                          <a:latin typeface="+mj-lt"/>
                          <a:ea typeface="+mn-ea"/>
                          <a:cs typeface="+mn-cs"/>
                        </a:rPr>
                        <a:t>6 (2)</a:t>
                      </a:r>
                      <a:endParaRPr kumimoji="0" lang="en-US" sz="1600" b="0" i="0" u="none" strike="noStrike" cap="none" normalizeH="0" baseline="0" dirty="0" smtClean="0">
                        <a:ln>
                          <a:noFill/>
                        </a:ln>
                        <a:solidFill>
                          <a:schemeClr val="bg2">
                            <a:lumMod val="10000"/>
                          </a:schemeClr>
                        </a:solidFill>
                        <a:effectLst/>
                        <a:latin typeface="+mj-lt"/>
                        <a:cs typeface="Arial" pitchFamily="34"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600" b="0" i="0" u="none" strike="noStrike" cap="none" normalizeH="0" baseline="0" dirty="0" smtClean="0">
                          <a:ln>
                            <a:noFill/>
                          </a:ln>
                          <a:solidFill>
                            <a:schemeClr val="bg2">
                              <a:lumMod val="10000"/>
                            </a:schemeClr>
                          </a:solidFill>
                          <a:effectLst/>
                          <a:latin typeface="+mj-lt"/>
                          <a:cs typeface="Arial" pitchFamily="34" charset="0"/>
                        </a:rPr>
                        <a:t>  Constipation</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89 (18)</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46 (18)</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0" i="0" u="none" strike="noStrike" kern="1200" baseline="0" dirty="0" smtClean="0">
                          <a:solidFill>
                            <a:schemeClr val="bg2">
                              <a:lumMod val="10000"/>
                            </a:schemeClr>
                          </a:solidFill>
                          <a:latin typeface="+mj-lt"/>
                          <a:ea typeface="+mn-ea"/>
                          <a:cs typeface="+mn-cs"/>
                        </a:rPr>
                        <a:t>6 (1)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1600" b="0" i="0" u="none" strike="noStrike" kern="1200" baseline="0" dirty="0" smtClean="0">
                          <a:solidFill>
                            <a:schemeClr val="bg2">
                              <a:lumMod val="10000"/>
                            </a:schemeClr>
                          </a:solidFill>
                          <a:latin typeface="+mj-lt"/>
                          <a:ea typeface="+mn-ea"/>
                          <a:cs typeface="+mn-cs"/>
                        </a:rPr>
                        <a:t>2 (1)</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r>
            </a:tbl>
          </a:graphicData>
        </a:graphic>
      </p:graphicFrame>
      <p:sp>
        <p:nvSpPr>
          <p:cNvPr id="23612"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Parker C, et al. ASCO GU 2012. Abstract 8.</a:t>
            </a:r>
          </a:p>
        </p:txBody>
      </p:sp>
      <p:sp>
        <p:nvSpPr>
          <p:cNvPr id="23613" name="Title 4"/>
          <p:cNvSpPr>
            <a:spLocks noGrp="1"/>
          </p:cNvSpPr>
          <p:nvPr>
            <p:ph type="title"/>
          </p:nvPr>
        </p:nvSpPr>
        <p:spPr/>
        <p:txBody>
          <a:bodyPr/>
          <a:lstStyle/>
          <a:p>
            <a:r>
              <a:rPr lang="en-US" smtClean="0"/>
              <a:t>ALSYMPCA: Toxicity</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382588" y="676275"/>
            <a:ext cx="8464550" cy="1103313"/>
          </a:xfrm>
        </p:spPr>
        <p:txBody>
          <a:bodyPr/>
          <a:lstStyle/>
          <a:p>
            <a:pPr eaLnBrk="1" hangingPunct="1"/>
            <a:r>
              <a:rPr lang="en-US" smtClean="0"/>
              <a:t>Phase I/II Open-Label Study: Ipilimumab in Metastatic CRPC</a:t>
            </a:r>
            <a:endParaRPr lang="en-US" baseline="30000" smtClean="0"/>
          </a:p>
        </p:txBody>
      </p:sp>
      <p:sp>
        <p:nvSpPr>
          <p:cNvPr id="24579" name="Content Placeholder 1"/>
          <p:cNvSpPr>
            <a:spLocks noGrp="1"/>
          </p:cNvSpPr>
          <p:nvPr>
            <p:ph idx="1"/>
          </p:nvPr>
        </p:nvSpPr>
        <p:spPr>
          <a:xfrm>
            <a:off x="385763" y="1828800"/>
            <a:ext cx="8455025" cy="4430713"/>
          </a:xfrm>
        </p:spPr>
        <p:txBody>
          <a:bodyPr/>
          <a:lstStyle/>
          <a:p>
            <a:r>
              <a:rPr lang="en-US" sz="2000" smtClean="0"/>
              <a:t>Men with progressive mCRPC after discontinuation of antiandrogen therapy, ECOG PS 0/1, and ≤ 1 previous docetaxel therapy (N = 71)</a:t>
            </a:r>
          </a:p>
          <a:p>
            <a:r>
              <a:rPr lang="en-US" sz="2000" smtClean="0"/>
              <a:t>Dosing schedule</a:t>
            </a:r>
          </a:p>
          <a:p>
            <a:pPr lvl="1"/>
            <a:r>
              <a:rPr lang="en-US" sz="1800" smtClean="0"/>
              <a:t>IPI: every 3 wks up to 4 doses, then every 12 wks if benefit observed</a:t>
            </a:r>
          </a:p>
          <a:p>
            <a:pPr lvl="1"/>
            <a:r>
              <a:rPr lang="en-US" sz="1800" smtClean="0"/>
              <a:t>XRT: 8 Gy/target lesion up to 3 lesions/patient within 24-48 hrs of initial ipilimumab</a:t>
            </a:r>
          </a:p>
          <a:p>
            <a:pPr lvl="2"/>
            <a:r>
              <a:rPr lang="en-US" sz="1600" smtClean="0"/>
              <a:t>Phase I dose escalation: ipilimumab 3, 5, or 10 mg/kg; then 3 or 10 mg/kg + XRT (at least 6 patients/cohort)</a:t>
            </a:r>
          </a:p>
          <a:p>
            <a:pPr lvl="2"/>
            <a:r>
              <a:rPr lang="en-US" sz="1600" smtClean="0"/>
              <a:t>Phase II: expansion of ipilimumab 10 mg/kg and 10 mg/kg + XRT cohorts</a:t>
            </a:r>
          </a:p>
          <a:p>
            <a:r>
              <a:rPr lang="en-US" sz="2000" smtClean="0"/>
              <a:t>Endpoints: safety, response</a:t>
            </a:r>
          </a:p>
        </p:txBody>
      </p:sp>
      <p:sp>
        <p:nvSpPr>
          <p:cNvPr id="24580"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Slovin SF, et al. ASCO GU 2012. Abstract 25.</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82588" y="676275"/>
            <a:ext cx="8464550" cy="1103313"/>
          </a:xfrm>
        </p:spPr>
        <p:txBody>
          <a:bodyPr/>
          <a:lstStyle/>
          <a:p>
            <a:pPr eaLnBrk="1" hangingPunct="1"/>
            <a:r>
              <a:rPr lang="en-US" smtClean="0"/>
              <a:t>Phase I/II Open-Label Study of Ipilimumab in Metastatic CRPC: Toxicity</a:t>
            </a:r>
            <a:endParaRPr lang="en-US" baseline="30000" smtClean="0"/>
          </a:p>
        </p:txBody>
      </p:sp>
      <p:sp>
        <p:nvSpPr>
          <p:cNvPr id="25603" name="Content Placeholder 1"/>
          <p:cNvSpPr>
            <a:spLocks noGrp="1"/>
          </p:cNvSpPr>
          <p:nvPr>
            <p:ph idx="1"/>
          </p:nvPr>
        </p:nvSpPr>
        <p:spPr>
          <a:xfrm>
            <a:off x="385763" y="1828800"/>
            <a:ext cx="8455025" cy="4430713"/>
          </a:xfrm>
        </p:spPr>
        <p:txBody>
          <a:bodyPr/>
          <a:lstStyle/>
          <a:p>
            <a:r>
              <a:rPr lang="en-US" sz="2000" smtClean="0"/>
              <a:t>No DLTs observed</a:t>
            </a:r>
          </a:p>
          <a:p>
            <a:r>
              <a:rPr lang="en-US" sz="2000" smtClean="0"/>
              <a:t>Most treatment-related AEs were grade 1/2 immune-related events, manageable by corticosteroids, HRT, and supportive control</a:t>
            </a:r>
          </a:p>
          <a:p>
            <a:r>
              <a:rPr lang="en-US" sz="2000" smtClean="0"/>
              <a:t>Grade 3/4 immune-related AEs in the 10 mg/kg ipilimumab–XRT cohort </a:t>
            </a:r>
          </a:p>
          <a:p>
            <a:pPr lvl="1"/>
            <a:r>
              <a:rPr lang="en-US" sz="1800" smtClean="0"/>
              <a:t>Grade 3 colitis: 16%</a:t>
            </a:r>
          </a:p>
          <a:p>
            <a:pPr lvl="1"/>
            <a:r>
              <a:rPr lang="en-US" sz="1800" smtClean="0"/>
              <a:t>Grade 3 diarrhea: 8%</a:t>
            </a:r>
          </a:p>
          <a:p>
            <a:pPr lvl="1"/>
            <a:r>
              <a:rPr lang="en-US" sz="1800" smtClean="0"/>
              <a:t>Grade 3/4 hepatitis: 4%/6%</a:t>
            </a:r>
          </a:p>
          <a:p>
            <a:r>
              <a:rPr lang="en-US" sz="2000" smtClean="0"/>
              <a:t>1 treatment-related death in 5-mg/kg cohort attributed to aspergillosis after prolonged immunosuppression for grade 3 colitis</a:t>
            </a:r>
          </a:p>
          <a:p>
            <a:r>
              <a:rPr lang="en-US" sz="2000" smtClean="0"/>
              <a:t>No exacerbation of AEs with addition of XRT to ipilimumab 10 mg/kg</a:t>
            </a:r>
          </a:p>
        </p:txBody>
      </p:sp>
      <p:sp>
        <p:nvSpPr>
          <p:cNvPr id="25604"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Slovin SF, et al. ASCO GU 2012. Abstract 25.</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626" name="Straight Connector 105"/>
          <p:cNvCxnSpPr>
            <a:cxnSpLocks noChangeShapeType="1"/>
          </p:cNvCxnSpPr>
          <p:nvPr/>
        </p:nvCxnSpPr>
        <p:spPr bwMode="auto">
          <a:xfrm flipV="1">
            <a:off x="7135813" y="2908300"/>
            <a:ext cx="1549400" cy="0"/>
          </a:xfrm>
          <a:prstGeom prst="line">
            <a:avLst/>
          </a:prstGeom>
          <a:noFill/>
          <a:ln w="28575" algn="ctr">
            <a:solidFill>
              <a:schemeClr val="tx1"/>
            </a:solidFill>
            <a:prstDash val="sysDot"/>
            <a:round/>
            <a:headEnd/>
            <a:tailEnd/>
          </a:ln>
        </p:spPr>
      </p:cxnSp>
      <p:cxnSp>
        <p:nvCxnSpPr>
          <p:cNvPr id="26627" name="Straight Connector 104"/>
          <p:cNvCxnSpPr>
            <a:cxnSpLocks noChangeShapeType="1"/>
          </p:cNvCxnSpPr>
          <p:nvPr/>
        </p:nvCxnSpPr>
        <p:spPr bwMode="auto">
          <a:xfrm flipV="1">
            <a:off x="5051425" y="2908300"/>
            <a:ext cx="1549400" cy="0"/>
          </a:xfrm>
          <a:prstGeom prst="line">
            <a:avLst/>
          </a:prstGeom>
          <a:noFill/>
          <a:ln w="28575" algn="ctr">
            <a:solidFill>
              <a:schemeClr val="tx1"/>
            </a:solidFill>
            <a:prstDash val="sysDot"/>
            <a:round/>
            <a:headEnd/>
            <a:tailEnd/>
          </a:ln>
        </p:spPr>
      </p:cxnSp>
      <p:sp>
        <p:nvSpPr>
          <p:cNvPr id="26628" name="Rectangle 2"/>
          <p:cNvSpPr>
            <a:spLocks noGrp="1" noChangeArrowheads="1"/>
          </p:cNvSpPr>
          <p:nvPr>
            <p:ph type="title"/>
          </p:nvPr>
        </p:nvSpPr>
        <p:spPr>
          <a:xfrm>
            <a:off x="382588" y="676275"/>
            <a:ext cx="8464550" cy="1103313"/>
          </a:xfrm>
        </p:spPr>
        <p:txBody>
          <a:bodyPr/>
          <a:lstStyle/>
          <a:p>
            <a:pPr eaLnBrk="1" hangingPunct="1"/>
            <a:r>
              <a:rPr lang="en-US" smtClean="0"/>
              <a:t>Phase I/II Open-label Study of Ipilimumab in Metastatic CRPC: Response</a:t>
            </a:r>
            <a:endParaRPr lang="en-US" baseline="30000" smtClean="0"/>
          </a:p>
        </p:txBody>
      </p:sp>
      <p:sp>
        <p:nvSpPr>
          <p:cNvPr id="26629" name="Content Placeholder 1"/>
          <p:cNvSpPr>
            <a:spLocks noGrp="1"/>
          </p:cNvSpPr>
          <p:nvPr>
            <p:ph idx="1"/>
          </p:nvPr>
        </p:nvSpPr>
        <p:spPr>
          <a:xfrm>
            <a:off x="384175" y="1828800"/>
            <a:ext cx="3778250" cy="4546600"/>
          </a:xfrm>
        </p:spPr>
        <p:txBody>
          <a:bodyPr/>
          <a:lstStyle/>
          <a:p>
            <a:r>
              <a:rPr lang="en-US" sz="2000" smtClean="0"/>
              <a:t>Clinical antitumor activity with ipilimumab 10 mg/kg alone or with XRT</a:t>
            </a:r>
          </a:p>
          <a:p>
            <a:pPr lvl="1"/>
            <a:r>
              <a:rPr lang="en-US" sz="1800" smtClean="0"/>
              <a:t>PSA decline, typically by Day 85</a:t>
            </a:r>
          </a:p>
          <a:p>
            <a:pPr lvl="1"/>
            <a:r>
              <a:rPr lang="en-US" sz="1800" smtClean="0"/>
              <a:t>Soft tissue tumor control</a:t>
            </a:r>
          </a:p>
          <a:p>
            <a:pPr marL="342900" lvl="2" indent="-342900">
              <a:buFont typeface="Wingdings" pitchFamily="2" charset="2"/>
              <a:buChar char="§"/>
            </a:pPr>
            <a:r>
              <a:rPr lang="en-US" smtClean="0"/>
              <a:t>Response (ipilimumab </a:t>
            </a:r>
            <a:br>
              <a:rPr lang="en-US" smtClean="0"/>
            </a:br>
            <a:r>
              <a:rPr lang="en-US" smtClean="0"/>
              <a:t>10 mg/kg ± XRT)</a:t>
            </a:r>
          </a:p>
          <a:p>
            <a:pPr lvl="1"/>
            <a:r>
              <a:rPr lang="en-US" sz="1800" smtClean="0"/>
              <a:t>CR: 1</a:t>
            </a:r>
          </a:p>
          <a:p>
            <a:pPr lvl="1"/>
            <a:r>
              <a:rPr lang="en-US" sz="1800" smtClean="0"/>
              <a:t>Time to response: 2.5 mos</a:t>
            </a:r>
          </a:p>
          <a:p>
            <a:pPr lvl="1"/>
            <a:r>
              <a:rPr lang="en-US" sz="1800" smtClean="0"/>
              <a:t>SD lasting 2.8-6.1 mos: 6</a:t>
            </a:r>
          </a:p>
        </p:txBody>
      </p:sp>
      <p:sp>
        <p:nvSpPr>
          <p:cNvPr id="26630"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Slovin SF, et al. ASCO GU 2012. Abstract 25.</a:t>
            </a:r>
          </a:p>
        </p:txBody>
      </p:sp>
      <p:sp>
        <p:nvSpPr>
          <p:cNvPr id="26631" name="TextBox 7"/>
          <p:cNvSpPr txBox="1">
            <a:spLocks noChangeArrowheads="1"/>
          </p:cNvSpPr>
          <p:nvPr/>
        </p:nvSpPr>
        <p:spPr bwMode="auto">
          <a:xfrm>
            <a:off x="5065713" y="3167063"/>
            <a:ext cx="1516062"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Patients (N = 85)</a:t>
            </a:r>
          </a:p>
        </p:txBody>
      </p:sp>
      <p:cxnSp>
        <p:nvCxnSpPr>
          <p:cNvPr id="26632" name="Straight Connector 8"/>
          <p:cNvCxnSpPr>
            <a:cxnSpLocks noChangeShapeType="1"/>
          </p:cNvCxnSpPr>
          <p:nvPr/>
        </p:nvCxnSpPr>
        <p:spPr bwMode="auto">
          <a:xfrm flipH="1">
            <a:off x="5064125" y="1979613"/>
            <a:ext cx="0" cy="1052512"/>
          </a:xfrm>
          <a:prstGeom prst="line">
            <a:avLst/>
          </a:prstGeom>
          <a:noFill/>
          <a:ln w="28575" algn="ctr">
            <a:solidFill>
              <a:schemeClr val="tx1"/>
            </a:solidFill>
            <a:round/>
            <a:headEnd/>
            <a:tailEnd/>
          </a:ln>
        </p:spPr>
      </p:cxnSp>
      <p:cxnSp>
        <p:nvCxnSpPr>
          <p:cNvPr id="26633" name="Straight Connector 9"/>
          <p:cNvCxnSpPr>
            <a:cxnSpLocks noChangeShapeType="1"/>
          </p:cNvCxnSpPr>
          <p:nvPr/>
        </p:nvCxnSpPr>
        <p:spPr bwMode="auto">
          <a:xfrm flipV="1">
            <a:off x="5051425" y="3028950"/>
            <a:ext cx="1549400" cy="0"/>
          </a:xfrm>
          <a:prstGeom prst="line">
            <a:avLst/>
          </a:prstGeom>
          <a:noFill/>
          <a:ln w="28575" algn="ctr">
            <a:solidFill>
              <a:schemeClr val="tx1"/>
            </a:solidFill>
            <a:round/>
            <a:headEnd/>
            <a:tailEnd/>
          </a:ln>
        </p:spPr>
      </p:cxnSp>
      <p:cxnSp>
        <p:nvCxnSpPr>
          <p:cNvPr id="26634" name="Straight Connector 10"/>
          <p:cNvCxnSpPr>
            <a:cxnSpLocks noChangeShapeType="1"/>
          </p:cNvCxnSpPr>
          <p:nvPr/>
        </p:nvCxnSpPr>
        <p:spPr bwMode="auto">
          <a:xfrm>
            <a:off x="5305425" y="3028950"/>
            <a:ext cx="0" cy="65088"/>
          </a:xfrm>
          <a:prstGeom prst="line">
            <a:avLst/>
          </a:prstGeom>
          <a:noFill/>
          <a:ln w="28575" algn="ctr">
            <a:solidFill>
              <a:schemeClr val="tx1"/>
            </a:solidFill>
            <a:round/>
            <a:headEnd/>
            <a:tailEnd/>
          </a:ln>
        </p:spPr>
      </p:cxnSp>
      <p:cxnSp>
        <p:nvCxnSpPr>
          <p:cNvPr id="26635" name="Straight Connector 11"/>
          <p:cNvCxnSpPr>
            <a:cxnSpLocks noChangeShapeType="1"/>
          </p:cNvCxnSpPr>
          <p:nvPr/>
        </p:nvCxnSpPr>
        <p:spPr bwMode="auto">
          <a:xfrm>
            <a:off x="5510213" y="3028950"/>
            <a:ext cx="0" cy="65088"/>
          </a:xfrm>
          <a:prstGeom prst="line">
            <a:avLst/>
          </a:prstGeom>
          <a:noFill/>
          <a:ln w="28575" algn="ctr">
            <a:solidFill>
              <a:schemeClr val="tx1"/>
            </a:solidFill>
            <a:round/>
            <a:headEnd/>
            <a:tailEnd/>
          </a:ln>
        </p:spPr>
      </p:cxnSp>
      <p:cxnSp>
        <p:nvCxnSpPr>
          <p:cNvPr id="26636" name="Straight Connector 12"/>
          <p:cNvCxnSpPr>
            <a:cxnSpLocks noChangeShapeType="1"/>
          </p:cNvCxnSpPr>
          <p:nvPr/>
        </p:nvCxnSpPr>
        <p:spPr bwMode="auto">
          <a:xfrm>
            <a:off x="5726113" y="3028950"/>
            <a:ext cx="0" cy="65088"/>
          </a:xfrm>
          <a:prstGeom prst="line">
            <a:avLst/>
          </a:prstGeom>
          <a:noFill/>
          <a:ln w="28575" algn="ctr">
            <a:solidFill>
              <a:schemeClr val="tx1"/>
            </a:solidFill>
            <a:round/>
            <a:headEnd/>
            <a:tailEnd/>
          </a:ln>
        </p:spPr>
      </p:cxnSp>
      <p:cxnSp>
        <p:nvCxnSpPr>
          <p:cNvPr id="26637" name="Straight Connector 13"/>
          <p:cNvCxnSpPr>
            <a:cxnSpLocks noChangeShapeType="1"/>
          </p:cNvCxnSpPr>
          <p:nvPr/>
        </p:nvCxnSpPr>
        <p:spPr bwMode="auto">
          <a:xfrm>
            <a:off x="5064125" y="3028950"/>
            <a:ext cx="0" cy="63500"/>
          </a:xfrm>
          <a:prstGeom prst="line">
            <a:avLst/>
          </a:prstGeom>
          <a:noFill/>
          <a:ln w="28575" algn="ctr">
            <a:solidFill>
              <a:schemeClr val="tx1"/>
            </a:solidFill>
            <a:round/>
            <a:headEnd/>
            <a:tailEnd/>
          </a:ln>
        </p:spPr>
      </p:cxnSp>
      <p:cxnSp>
        <p:nvCxnSpPr>
          <p:cNvPr id="26638" name="Straight Connector 15"/>
          <p:cNvCxnSpPr>
            <a:cxnSpLocks noChangeShapeType="1"/>
          </p:cNvCxnSpPr>
          <p:nvPr/>
        </p:nvCxnSpPr>
        <p:spPr bwMode="auto">
          <a:xfrm>
            <a:off x="4995863" y="2198688"/>
            <a:ext cx="65087" cy="0"/>
          </a:xfrm>
          <a:prstGeom prst="line">
            <a:avLst/>
          </a:prstGeom>
          <a:noFill/>
          <a:ln w="28575" algn="ctr">
            <a:solidFill>
              <a:schemeClr val="tx1"/>
            </a:solidFill>
            <a:round/>
            <a:headEnd/>
            <a:tailEnd/>
          </a:ln>
        </p:spPr>
      </p:cxnSp>
      <p:cxnSp>
        <p:nvCxnSpPr>
          <p:cNvPr id="26639" name="Straight Connector 17"/>
          <p:cNvCxnSpPr>
            <a:cxnSpLocks noChangeShapeType="1"/>
          </p:cNvCxnSpPr>
          <p:nvPr/>
        </p:nvCxnSpPr>
        <p:spPr bwMode="auto">
          <a:xfrm>
            <a:off x="4995863" y="1992313"/>
            <a:ext cx="65087" cy="0"/>
          </a:xfrm>
          <a:prstGeom prst="line">
            <a:avLst/>
          </a:prstGeom>
          <a:noFill/>
          <a:ln w="28575" algn="ctr">
            <a:solidFill>
              <a:schemeClr val="tx1"/>
            </a:solidFill>
            <a:round/>
            <a:headEnd/>
            <a:tailEnd/>
          </a:ln>
        </p:spPr>
      </p:cxnSp>
      <p:sp>
        <p:nvSpPr>
          <p:cNvPr id="26640" name="TextBox 21"/>
          <p:cNvSpPr txBox="1">
            <a:spLocks noChangeArrowheads="1"/>
          </p:cNvSpPr>
          <p:nvPr/>
        </p:nvSpPr>
        <p:spPr bwMode="auto">
          <a:xfrm rot="-5400000">
            <a:off x="4089400" y="2343150"/>
            <a:ext cx="1114425" cy="314325"/>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Percent Change From Baseline</a:t>
            </a:r>
          </a:p>
        </p:txBody>
      </p:sp>
      <p:cxnSp>
        <p:nvCxnSpPr>
          <p:cNvPr id="26641" name="Straight Connector 28"/>
          <p:cNvCxnSpPr>
            <a:cxnSpLocks noChangeShapeType="1"/>
          </p:cNvCxnSpPr>
          <p:nvPr/>
        </p:nvCxnSpPr>
        <p:spPr bwMode="auto">
          <a:xfrm>
            <a:off x="5940425" y="3028950"/>
            <a:ext cx="0" cy="65088"/>
          </a:xfrm>
          <a:prstGeom prst="line">
            <a:avLst/>
          </a:prstGeom>
          <a:noFill/>
          <a:ln w="28575" algn="ctr">
            <a:solidFill>
              <a:schemeClr val="tx1"/>
            </a:solidFill>
            <a:round/>
            <a:headEnd/>
            <a:tailEnd/>
          </a:ln>
        </p:spPr>
      </p:cxnSp>
      <p:cxnSp>
        <p:nvCxnSpPr>
          <p:cNvPr id="26642" name="Straight Connector 30"/>
          <p:cNvCxnSpPr>
            <a:cxnSpLocks noChangeShapeType="1"/>
          </p:cNvCxnSpPr>
          <p:nvPr/>
        </p:nvCxnSpPr>
        <p:spPr bwMode="auto">
          <a:xfrm>
            <a:off x="6156325" y="3028950"/>
            <a:ext cx="0" cy="65088"/>
          </a:xfrm>
          <a:prstGeom prst="line">
            <a:avLst/>
          </a:prstGeom>
          <a:noFill/>
          <a:ln w="28575" algn="ctr">
            <a:solidFill>
              <a:schemeClr val="tx1"/>
            </a:solidFill>
            <a:round/>
            <a:headEnd/>
            <a:tailEnd/>
          </a:ln>
        </p:spPr>
      </p:cxnSp>
      <p:cxnSp>
        <p:nvCxnSpPr>
          <p:cNvPr id="26643" name="Straight Connector 32"/>
          <p:cNvCxnSpPr>
            <a:cxnSpLocks noChangeShapeType="1"/>
          </p:cNvCxnSpPr>
          <p:nvPr/>
        </p:nvCxnSpPr>
        <p:spPr bwMode="auto">
          <a:xfrm>
            <a:off x="4995863" y="3028950"/>
            <a:ext cx="65087" cy="0"/>
          </a:xfrm>
          <a:prstGeom prst="line">
            <a:avLst/>
          </a:prstGeom>
          <a:noFill/>
          <a:ln w="28575" algn="ctr">
            <a:solidFill>
              <a:schemeClr val="tx1"/>
            </a:solidFill>
            <a:round/>
            <a:headEnd/>
            <a:tailEnd/>
          </a:ln>
        </p:spPr>
      </p:cxnSp>
      <p:cxnSp>
        <p:nvCxnSpPr>
          <p:cNvPr id="26644" name="Straight Connector 33"/>
          <p:cNvCxnSpPr>
            <a:cxnSpLocks noChangeShapeType="1"/>
          </p:cNvCxnSpPr>
          <p:nvPr/>
        </p:nvCxnSpPr>
        <p:spPr bwMode="auto">
          <a:xfrm>
            <a:off x="4995863" y="2411413"/>
            <a:ext cx="65087" cy="0"/>
          </a:xfrm>
          <a:prstGeom prst="line">
            <a:avLst/>
          </a:prstGeom>
          <a:noFill/>
          <a:ln w="28575" algn="ctr">
            <a:solidFill>
              <a:schemeClr val="tx1"/>
            </a:solidFill>
            <a:round/>
            <a:headEnd/>
            <a:tailEnd/>
          </a:ln>
        </p:spPr>
      </p:cxnSp>
      <p:cxnSp>
        <p:nvCxnSpPr>
          <p:cNvPr id="26645" name="Straight Connector 35"/>
          <p:cNvCxnSpPr>
            <a:cxnSpLocks noChangeShapeType="1"/>
          </p:cNvCxnSpPr>
          <p:nvPr/>
        </p:nvCxnSpPr>
        <p:spPr bwMode="auto">
          <a:xfrm>
            <a:off x="4995863" y="2619375"/>
            <a:ext cx="65087" cy="0"/>
          </a:xfrm>
          <a:prstGeom prst="line">
            <a:avLst/>
          </a:prstGeom>
          <a:noFill/>
          <a:ln w="28575" algn="ctr">
            <a:solidFill>
              <a:schemeClr val="tx1"/>
            </a:solidFill>
            <a:round/>
            <a:headEnd/>
            <a:tailEnd/>
          </a:ln>
        </p:spPr>
      </p:cxnSp>
      <p:cxnSp>
        <p:nvCxnSpPr>
          <p:cNvPr id="26646" name="Straight Connector 37"/>
          <p:cNvCxnSpPr>
            <a:cxnSpLocks noChangeShapeType="1"/>
          </p:cNvCxnSpPr>
          <p:nvPr/>
        </p:nvCxnSpPr>
        <p:spPr bwMode="auto">
          <a:xfrm>
            <a:off x="4995863" y="2805113"/>
            <a:ext cx="65087" cy="0"/>
          </a:xfrm>
          <a:prstGeom prst="line">
            <a:avLst/>
          </a:prstGeom>
          <a:noFill/>
          <a:ln w="28575" algn="ctr">
            <a:solidFill>
              <a:schemeClr val="tx1"/>
            </a:solidFill>
            <a:round/>
            <a:headEnd/>
            <a:tailEnd/>
          </a:ln>
        </p:spPr>
      </p:cxnSp>
      <p:cxnSp>
        <p:nvCxnSpPr>
          <p:cNvPr id="26647" name="Straight Connector 43"/>
          <p:cNvCxnSpPr>
            <a:cxnSpLocks noChangeShapeType="1"/>
          </p:cNvCxnSpPr>
          <p:nvPr/>
        </p:nvCxnSpPr>
        <p:spPr bwMode="auto">
          <a:xfrm>
            <a:off x="6365875" y="3028950"/>
            <a:ext cx="0" cy="65088"/>
          </a:xfrm>
          <a:prstGeom prst="line">
            <a:avLst/>
          </a:prstGeom>
          <a:noFill/>
          <a:ln w="28575" algn="ctr">
            <a:solidFill>
              <a:schemeClr val="tx1"/>
            </a:solidFill>
            <a:round/>
            <a:headEnd/>
            <a:tailEnd/>
          </a:ln>
        </p:spPr>
      </p:cxnSp>
      <p:cxnSp>
        <p:nvCxnSpPr>
          <p:cNvPr id="26648" name="Straight Connector 45"/>
          <p:cNvCxnSpPr>
            <a:cxnSpLocks noChangeShapeType="1"/>
          </p:cNvCxnSpPr>
          <p:nvPr/>
        </p:nvCxnSpPr>
        <p:spPr bwMode="auto">
          <a:xfrm>
            <a:off x="6586538" y="3028950"/>
            <a:ext cx="0" cy="65088"/>
          </a:xfrm>
          <a:prstGeom prst="line">
            <a:avLst/>
          </a:prstGeom>
          <a:noFill/>
          <a:ln w="28575" algn="ctr">
            <a:solidFill>
              <a:schemeClr val="tx1"/>
            </a:solidFill>
            <a:round/>
            <a:headEnd/>
            <a:tailEnd/>
          </a:ln>
        </p:spPr>
      </p:cxnSp>
      <p:sp>
        <p:nvSpPr>
          <p:cNvPr id="26649" name="TextBox 51"/>
          <p:cNvSpPr txBox="1">
            <a:spLocks noChangeArrowheads="1"/>
          </p:cNvSpPr>
          <p:nvPr/>
        </p:nvSpPr>
        <p:spPr bwMode="auto">
          <a:xfrm>
            <a:off x="5919788" y="3360738"/>
            <a:ext cx="1885950"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Ipilimumab 10 mg/kg Alone Cohort</a:t>
            </a:r>
          </a:p>
        </p:txBody>
      </p:sp>
      <p:sp>
        <p:nvSpPr>
          <p:cNvPr id="26650" name="TextBox 52"/>
          <p:cNvSpPr txBox="1">
            <a:spLocks noChangeArrowheads="1"/>
          </p:cNvSpPr>
          <p:nvPr/>
        </p:nvSpPr>
        <p:spPr bwMode="auto">
          <a:xfrm>
            <a:off x="6013450" y="1974850"/>
            <a:ext cx="511175" cy="214313"/>
          </a:xfrm>
          <a:prstGeom prst="rect">
            <a:avLst/>
          </a:prstGeom>
          <a:noFill/>
          <a:ln w="9525">
            <a:noFill/>
            <a:miter lim="800000"/>
            <a:headEnd/>
            <a:tailEnd/>
          </a:ln>
        </p:spPr>
        <p:txBody>
          <a:bodyPr wrap="none">
            <a:spAutoFit/>
          </a:bodyPr>
          <a:lstStyle/>
          <a:p>
            <a:pPr algn="r">
              <a:lnSpc>
                <a:spcPct val="95000"/>
              </a:lnSpc>
            </a:pPr>
            <a:r>
              <a:rPr lang="en-US" sz="800">
                <a:solidFill>
                  <a:schemeClr val="tx1"/>
                </a:solidFill>
              </a:rPr>
              <a:t>Day 85</a:t>
            </a:r>
          </a:p>
        </p:txBody>
      </p:sp>
      <p:sp>
        <p:nvSpPr>
          <p:cNvPr id="26651" name="TextBox 53"/>
          <p:cNvSpPr txBox="1">
            <a:spLocks noChangeArrowheads="1"/>
          </p:cNvSpPr>
          <p:nvPr/>
        </p:nvSpPr>
        <p:spPr bwMode="auto">
          <a:xfrm>
            <a:off x="4702175" y="1887538"/>
            <a:ext cx="358775" cy="215900"/>
          </a:xfrm>
          <a:prstGeom prst="rect">
            <a:avLst/>
          </a:prstGeom>
          <a:noFill/>
          <a:ln w="9525">
            <a:noFill/>
            <a:miter lim="800000"/>
            <a:headEnd/>
            <a:tailEnd/>
          </a:ln>
        </p:spPr>
        <p:txBody>
          <a:bodyPr wrap="none">
            <a:spAutoFit/>
          </a:bodyPr>
          <a:lstStyle/>
          <a:p>
            <a:pPr algn="r"/>
            <a:r>
              <a:rPr lang="en-US" sz="800">
                <a:solidFill>
                  <a:schemeClr val="tx1"/>
                </a:solidFill>
              </a:rPr>
              <a:t>400</a:t>
            </a:r>
          </a:p>
        </p:txBody>
      </p:sp>
      <p:sp>
        <p:nvSpPr>
          <p:cNvPr id="26652" name="TextBox 54"/>
          <p:cNvSpPr txBox="1">
            <a:spLocks noChangeArrowheads="1"/>
          </p:cNvSpPr>
          <p:nvPr/>
        </p:nvSpPr>
        <p:spPr bwMode="auto">
          <a:xfrm>
            <a:off x="4702175" y="2085975"/>
            <a:ext cx="358775" cy="215900"/>
          </a:xfrm>
          <a:prstGeom prst="rect">
            <a:avLst/>
          </a:prstGeom>
          <a:noFill/>
          <a:ln w="9525">
            <a:noFill/>
            <a:miter lim="800000"/>
            <a:headEnd/>
            <a:tailEnd/>
          </a:ln>
        </p:spPr>
        <p:txBody>
          <a:bodyPr wrap="none">
            <a:spAutoFit/>
          </a:bodyPr>
          <a:lstStyle/>
          <a:p>
            <a:pPr algn="r"/>
            <a:r>
              <a:rPr lang="en-US" sz="800">
                <a:solidFill>
                  <a:schemeClr val="tx1"/>
                </a:solidFill>
              </a:rPr>
              <a:t>300</a:t>
            </a:r>
          </a:p>
        </p:txBody>
      </p:sp>
      <p:sp>
        <p:nvSpPr>
          <p:cNvPr id="26653" name="TextBox 55"/>
          <p:cNvSpPr txBox="1">
            <a:spLocks noChangeArrowheads="1"/>
          </p:cNvSpPr>
          <p:nvPr/>
        </p:nvSpPr>
        <p:spPr bwMode="auto">
          <a:xfrm>
            <a:off x="4702175" y="2303463"/>
            <a:ext cx="358775" cy="214312"/>
          </a:xfrm>
          <a:prstGeom prst="rect">
            <a:avLst/>
          </a:prstGeom>
          <a:noFill/>
          <a:ln w="9525">
            <a:noFill/>
            <a:miter lim="800000"/>
            <a:headEnd/>
            <a:tailEnd/>
          </a:ln>
        </p:spPr>
        <p:txBody>
          <a:bodyPr wrap="none">
            <a:spAutoFit/>
          </a:bodyPr>
          <a:lstStyle/>
          <a:p>
            <a:pPr algn="r"/>
            <a:r>
              <a:rPr lang="en-US" sz="800">
                <a:solidFill>
                  <a:schemeClr val="tx1"/>
                </a:solidFill>
              </a:rPr>
              <a:t>200</a:t>
            </a:r>
          </a:p>
        </p:txBody>
      </p:sp>
      <p:sp>
        <p:nvSpPr>
          <p:cNvPr id="26654" name="TextBox 56"/>
          <p:cNvSpPr txBox="1">
            <a:spLocks noChangeArrowheads="1"/>
          </p:cNvSpPr>
          <p:nvPr/>
        </p:nvSpPr>
        <p:spPr bwMode="auto">
          <a:xfrm>
            <a:off x="4702175" y="2513013"/>
            <a:ext cx="358775" cy="214312"/>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655" name="TextBox 57"/>
          <p:cNvSpPr txBox="1">
            <a:spLocks noChangeArrowheads="1"/>
          </p:cNvSpPr>
          <p:nvPr/>
        </p:nvSpPr>
        <p:spPr bwMode="auto">
          <a:xfrm>
            <a:off x="4818063" y="2700338"/>
            <a:ext cx="242887" cy="215900"/>
          </a:xfrm>
          <a:prstGeom prst="rect">
            <a:avLst/>
          </a:prstGeom>
          <a:noFill/>
          <a:ln w="9525">
            <a:noFill/>
            <a:miter lim="800000"/>
            <a:headEnd/>
            <a:tailEnd/>
          </a:ln>
        </p:spPr>
        <p:txBody>
          <a:bodyPr wrap="none">
            <a:spAutoFit/>
          </a:bodyPr>
          <a:lstStyle/>
          <a:p>
            <a:pPr algn="r"/>
            <a:r>
              <a:rPr lang="en-US" sz="800">
                <a:solidFill>
                  <a:schemeClr val="tx1"/>
                </a:solidFill>
              </a:rPr>
              <a:t>0</a:t>
            </a:r>
          </a:p>
        </p:txBody>
      </p:sp>
      <p:sp>
        <p:nvSpPr>
          <p:cNvPr id="26656" name="TextBox 58"/>
          <p:cNvSpPr txBox="1">
            <a:spLocks noChangeArrowheads="1"/>
          </p:cNvSpPr>
          <p:nvPr/>
        </p:nvSpPr>
        <p:spPr bwMode="auto">
          <a:xfrm>
            <a:off x="4668838" y="2916238"/>
            <a:ext cx="392112" cy="215900"/>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657" name="TextBox 59"/>
          <p:cNvSpPr txBox="1">
            <a:spLocks noChangeArrowheads="1"/>
          </p:cNvSpPr>
          <p:nvPr/>
        </p:nvSpPr>
        <p:spPr bwMode="auto">
          <a:xfrm>
            <a:off x="4941888" y="3057525"/>
            <a:ext cx="242887" cy="215900"/>
          </a:xfrm>
          <a:prstGeom prst="rect">
            <a:avLst/>
          </a:prstGeom>
          <a:noFill/>
          <a:ln w="9525">
            <a:noFill/>
            <a:miter lim="800000"/>
            <a:headEnd/>
            <a:tailEnd/>
          </a:ln>
        </p:spPr>
        <p:txBody>
          <a:bodyPr wrap="none">
            <a:spAutoFit/>
          </a:bodyPr>
          <a:lstStyle/>
          <a:p>
            <a:pPr algn="ctr"/>
            <a:r>
              <a:rPr lang="en-US" sz="800">
                <a:solidFill>
                  <a:schemeClr val="tx1"/>
                </a:solidFill>
              </a:rPr>
              <a:t>0</a:t>
            </a:r>
          </a:p>
        </p:txBody>
      </p:sp>
      <p:sp>
        <p:nvSpPr>
          <p:cNvPr id="26658" name="TextBox 60"/>
          <p:cNvSpPr txBox="1">
            <a:spLocks noChangeArrowheads="1"/>
          </p:cNvSpPr>
          <p:nvPr/>
        </p:nvSpPr>
        <p:spPr bwMode="auto">
          <a:xfrm>
            <a:off x="5156200"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10</a:t>
            </a:r>
          </a:p>
        </p:txBody>
      </p:sp>
      <p:sp>
        <p:nvSpPr>
          <p:cNvPr id="26659" name="TextBox 61"/>
          <p:cNvSpPr txBox="1">
            <a:spLocks noChangeArrowheads="1"/>
          </p:cNvSpPr>
          <p:nvPr/>
        </p:nvSpPr>
        <p:spPr bwMode="auto">
          <a:xfrm>
            <a:off x="5364163" y="3057525"/>
            <a:ext cx="300037" cy="215900"/>
          </a:xfrm>
          <a:prstGeom prst="rect">
            <a:avLst/>
          </a:prstGeom>
          <a:noFill/>
          <a:ln w="9525">
            <a:noFill/>
            <a:miter lim="800000"/>
            <a:headEnd/>
            <a:tailEnd/>
          </a:ln>
        </p:spPr>
        <p:txBody>
          <a:bodyPr wrap="none">
            <a:spAutoFit/>
          </a:bodyPr>
          <a:lstStyle/>
          <a:p>
            <a:pPr algn="ctr"/>
            <a:r>
              <a:rPr lang="en-US" sz="800">
                <a:solidFill>
                  <a:schemeClr val="tx1"/>
                </a:solidFill>
              </a:rPr>
              <a:t>20</a:t>
            </a:r>
          </a:p>
        </p:txBody>
      </p:sp>
      <p:sp>
        <p:nvSpPr>
          <p:cNvPr id="26660" name="TextBox 62"/>
          <p:cNvSpPr txBox="1">
            <a:spLocks noChangeArrowheads="1"/>
          </p:cNvSpPr>
          <p:nvPr/>
        </p:nvSpPr>
        <p:spPr bwMode="auto">
          <a:xfrm>
            <a:off x="5578475"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30</a:t>
            </a:r>
          </a:p>
        </p:txBody>
      </p:sp>
      <p:sp>
        <p:nvSpPr>
          <p:cNvPr id="26661" name="TextBox 63"/>
          <p:cNvSpPr txBox="1">
            <a:spLocks noChangeArrowheads="1"/>
          </p:cNvSpPr>
          <p:nvPr/>
        </p:nvSpPr>
        <p:spPr bwMode="auto">
          <a:xfrm>
            <a:off x="5794375"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40</a:t>
            </a:r>
          </a:p>
        </p:txBody>
      </p:sp>
      <p:sp>
        <p:nvSpPr>
          <p:cNvPr id="26662" name="TextBox 64"/>
          <p:cNvSpPr txBox="1">
            <a:spLocks noChangeArrowheads="1"/>
          </p:cNvSpPr>
          <p:nvPr/>
        </p:nvSpPr>
        <p:spPr bwMode="auto">
          <a:xfrm>
            <a:off x="6007100"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50</a:t>
            </a:r>
          </a:p>
        </p:txBody>
      </p:sp>
      <p:sp>
        <p:nvSpPr>
          <p:cNvPr id="26663" name="TextBox 65"/>
          <p:cNvSpPr txBox="1">
            <a:spLocks noChangeArrowheads="1"/>
          </p:cNvSpPr>
          <p:nvPr/>
        </p:nvSpPr>
        <p:spPr bwMode="auto">
          <a:xfrm>
            <a:off x="6218238" y="3057525"/>
            <a:ext cx="300037" cy="215900"/>
          </a:xfrm>
          <a:prstGeom prst="rect">
            <a:avLst/>
          </a:prstGeom>
          <a:noFill/>
          <a:ln w="9525">
            <a:noFill/>
            <a:miter lim="800000"/>
            <a:headEnd/>
            <a:tailEnd/>
          </a:ln>
        </p:spPr>
        <p:txBody>
          <a:bodyPr wrap="none">
            <a:spAutoFit/>
          </a:bodyPr>
          <a:lstStyle/>
          <a:p>
            <a:pPr algn="ctr"/>
            <a:r>
              <a:rPr lang="en-US" sz="800">
                <a:solidFill>
                  <a:schemeClr val="tx1"/>
                </a:solidFill>
              </a:rPr>
              <a:t>60</a:t>
            </a:r>
          </a:p>
        </p:txBody>
      </p:sp>
      <p:sp>
        <p:nvSpPr>
          <p:cNvPr id="26664" name="TextBox 66"/>
          <p:cNvSpPr txBox="1">
            <a:spLocks noChangeArrowheads="1"/>
          </p:cNvSpPr>
          <p:nvPr/>
        </p:nvSpPr>
        <p:spPr bwMode="auto">
          <a:xfrm>
            <a:off x="6435725"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70</a:t>
            </a:r>
          </a:p>
        </p:txBody>
      </p:sp>
      <p:sp>
        <p:nvSpPr>
          <p:cNvPr id="26665" name="TextBox 67"/>
          <p:cNvSpPr txBox="1">
            <a:spLocks noChangeArrowheads="1"/>
          </p:cNvSpPr>
          <p:nvPr/>
        </p:nvSpPr>
        <p:spPr bwMode="auto">
          <a:xfrm>
            <a:off x="7148513" y="3167063"/>
            <a:ext cx="1517650"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Patients (N = 85)</a:t>
            </a:r>
          </a:p>
        </p:txBody>
      </p:sp>
      <p:cxnSp>
        <p:nvCxnSpPr>
          <p:cNvPr id="26666" name="Straight Connector 68"/>
          <p:cNvCxnSpPr>
            <a:cxnSpLocks noChangeShapeType="1"/>
          </p:cNvCxnSpPr>
          <p:nvPr/>
        </p:nvCxnSpPr>
        <p:spPr bwMode="auto">
          <a:xfrm flipH="1">
            <a:off x="7148513" y="1979613"/>
            <a:ext cx="0" cy="1052512"/>
          </a:xfrm>
          <a:prstGeom prst="line">
            <a:avLst/>
          </a:prstGeom>
          <a:noFill/>
          <a:ln w="28575" algn="ctr">
            <a:solidFill>
              <a:schemeClr val="tx1"/>
            </a:solidFill>
            <a:round/>
            <a:headEnd/>
            <a:tailEnd/>
          </a:ln>
        </p:spPr>
      </p:cxnSp>
      <p:cxnSp>
        <p:nvCxnSpPr>
          <p:cNvPr id="26667" name="Straight Connector 69"/>
          <p:cNvCxnSpPr>
            <a:cxnSpLocks noChangeShapeType="1"/>
          </p:cNvCxnSpPr>
          <p:nvPr/>
        </p:nvCxnSpPr>
        <p:spPr bwMode="auto">
          <a:xfrm flipV="1">
            <a:off x="7135813" y="3028950"/>
            <a:ext cx="1549400" cy="0"/>
          </a:xfrm>
          <a:prstGeom prst="line">
            <a:avLst/>
          </a:prstGeom>
          <a:noFill/>
          <a:ln w="28575" algn="ctr">
            <a:solidFill>
              <a:schemeClr val="tx1"/>
            </a:solidFill>
            <a:round/>
            <a:headEnd/>
            <a:tailEnd/>
          </a:ln>
        </p:spPr>
      </p:cxnSp>
      <p:cxnSp>
        <p:nvCxnSpPr>
          <p:cNvPr id="26668" name="Straight Connector 70"/>
          <p:cNvCxnSpPr>
            <a:cxnSpLocks noChangeShapeType="1"/>
          </p:cNvCxnSpPr>
          <p:nvPr/>
        </p:nvCxnSpPr>
        <p:spPr bwMode="auto">
          <a:xfrm>
            <a:off x="7389813" y="3028950"/>
            <a:ext cx="0" cy="65088"/>
          </a:xfrm>
          <a:prstGeom prst="line">
            <a:avLst/>
          </a:prstGeom>
          <a:noFill/>
          <a:ln w="28575" algn="ctr">
            <a:solidFill>
              <a:schemeClr val="tx1"/>
            </a:solidFill>
            <a:round/>
            <a:headEnd/>
            <a:tailEnd/>
          </a:ln>
        </p:spPr>
      </p:cxnSp>
      <p:cxnSp>
        <p:nvCxnSpPr>
          <p:cNvPr id="26669" name="Straight Connector 71"/>
          <p:cNvCxnSpPr>
            <a:cxnSpLocks noChangeShapeType="1"/>
          </p:cNvCxnSpPr>
          <p:nvPr/>
        </p:nvCxnSpPr>
        <p:spPr bwMode="auto">
          <a:xfrm>
            <a:off x="7594600" y="3028950"/>
            <a:ext cx="0" cy="65088"/>
          </a:xfrm>
          <a:prstGeom prst="line">
            <a:avLst/>
          </a:prstGeom>
          <a:noFill/>
          <a:ln w="28575" algn="ctr">
            <a:solidFill>
              <a:schemeClr val="tx1"/>
            </a:solidFill>
            <a:round/>
            <a:headEnd/>
            <a:tailEnd/>
          </a:ln>
        </p:spPr>
      </p:cxnSp>
      <p:cxnSp>
        <p:nvCxnSpPr>
          <p:cNvPr id="26670" name="Straight Connector 72"/>
          <p:cNvCxnSpPr>
            <a:cxnSpLocks noChangeShapeType="1"/>
          </p:cNvCxnSpPr>
          <p:nvPr/>
        </p:nvCxnSpPr>
        <p:spPr bwMode="auto">
          <a:xfrm>
            <a:off x="7810500" y="3028950"/>
            <a:ext cx="0" cy="65088"/>
          </a:xfrm>
          <a:prstGeom prst="line">
            <a:avLst/>
          </a:prstGeom>
          <a:noFill/>
          <a:ln w="28575" algn="ctr">
            <a:solidFill>
              <a:schemeClr val="tx1"/>
            </a:solidFill>
            <a:round/>
            <a:headEnd/>
            <a:tailEnd/>
          </a:ln>
        </p:spPr>
      </p:cxnSp>
      <p:cxnSp>
        <p:nvCxnSpPr>
          <p:cNvPr id="26671" name="Straight Connector 73"/>
          <p:cNvCxnSpPr>
            <a:cxnSpLocks noChangeShapeType="1"/>
          </p:cNvCxnSpPr>
          <p:nvPr/>
        </p:nvCxnSpPr>
        <p:spPr bwMode="auto">
          <a:xfrm>
            <a:off x="7148513" y="3028950"/>
            <a:ext cx="0" cy="63500"/>
          </a:xfrm>
          <a:prstGeom prst="line">
            <a:avLst/>
          </a:prstGeom>
          <a:noFill/>
          <a:ln w="28575" algn="ctr">
            <a:solidFill>
              <a:schemeClr val="tx1"/>
            </a:solidFill>
            <a:round/>
            <a:headEnd/>
            <a:tailEnd/>
          </a:ln>
        </p:spPr>
      </p:cxnSp>
      <p:cxnSp>
        <p:nvCxnSpPr>
          <p:cNvPr id="26672" name="Straight Connector 74"/>
          <p:cNvCxnSpPr>
            <a:cxnSpLocks noChangeShapeType="1"/>
          </p:cNvCxnSpPr>
          <p:nvPr/>
        </p:nvCxnSpPr>
        <p:spPr bwMode="auto">
          <a:xfrm>
            <a:off x="7080250" y="2198688"/>
            <a:ext cx="63500" cy="0"/>
          </a:xfrm>
          <a:prstGeom prst="line">
            <a:avLst/>
          </a:prstGeom>
          <a:noFill/>
          <a:ln w="28575" algn="ctr">
            <a:solidFill>
              <a:schemeClr val="tx1"/>
            </a:solidFill>
            <a:round/>
            <a:headEnd/>
            <a:tailEnd/>
          </a:ln>
        </p:spPr>
      </p:cxnSp>
      <p:cxnSp>
        <p:nvCxnSpPr>
          <p:cNvPr id="26673" name="Straight Connector 75"/>
          <p:cNvCxnSpPr>
            <a:cxnSpLocks noChangeShapeType="1"/>
          </p:cNvCxnSpPr>
          <p:nvPr/>
        </p:nvCxnSpPr>
        <p:spPr bwMode="auto">
          <a:xfrm>
            <a:off x="7080250" y="1992313"/>
            <a:ext cx="63500" cy="0"/>
          </a:xfrm>
          <a:prstGeom prst="line">
            <a:avLst/>
          </a:prstGeom>
          <a:noFill/>
          <a:ln w="28575" algn="ctr">
            <a:solidFill>
              <a:schemeClr val="tx1"/>
            </a:solidFill>
            <a:round/>
            <a:headEnd/>
            <a:tailEnd/>
          </a:ln>
        </p:spPr>
      </p:cxnSp>
      <p:sp>
        <p:nvSpPr>
          <p:cNvPr id="26674" name="TextBox 76"/>
          <p:cNvSpPr txBox="1">
            <a:spLocks noChangeArrowheads="1"/>
          </p:cNvSpPr>
          <p:nvPr/>
        </p:nvSpPr>
        <p:spPr bwMode="auto">
          <a:xfrm rot="-5400000">
            <a:off x="6172994" y="2343944"/>
            <a:ext cx="1114425" cy="312737"/>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Percent Change From Baseline</a:t>
            </a:r>
          </a:p>
        </p:txBody>
      </p:sp>
      <p:cxnSp>
        <p:nvCxnSpPr>
          <p:cNvPr id="26675" name="Straight Connector 77"/>
          <p:cNvCxnSpPr>
            <a:cxnSpLocks noChangeShapeType="1"/>
          </p:cNvCxnSpPr>
          <p:nvPr/>
        </p:nvCxnSpPr>
        <p:spPr bwMode="auto">
          <a:xfrm>
            <a:off x="8023225" y="3028950"/>
            <a:ext cx="0" cy="65088"/>
          </a:xfrm>
          <a:prstGeom prst="line">
            <a:avLst/>
          </a:prstGeom>
          <a:noFill/>
          <a:ln w="28575" algn="ctr">
            <a:solidFill>
              <a:schemeClr val="tx1"/>
            </a:solidFill>
            <a:round/>
            <a:headEnd/>
            <a:tailEnd/>
          </a:ln>
        </p:spPr>
      </p:cxnSp>
      <p:cxnSp>
        <p:nvCxnSpPr>
          <p:cNvPr id="26676" name="Straight Connector 78"/>
          <p:cNvCxnSpPr>
            <a:cxnSpLocks noChangeShapeType="1"/>
          </p:cNvCxnSpPr>
          <p:nvPr/>
        </p:nvCxnSpPr>
        <p:spPr bwMode="auto">
          <a:xfrm>
            <a:off x="8239125" y="3028950"/>
            <a:ext cx="0" cy="65088"/>
          </a:xfrm>
          <a:prstGeom prst="line">
            <a:avLst/>
          </a:prstGeom>
          <a:noFill/>
          <a:ln w="28575" algn="ctr">
            <a:solidFill>
              <a:schemeClr val="tx1"/>
            </a:solidFill>
            <a:round/>
            <a:headEnd/>
            <a:tailEnd/>
          </a:ln>
        </p:spPr>
      </p:cxnSp>
      <p:cxnSp>
        <p:nvCxnSpPr>
          <p:cNvPr id="26677" name="Straight Connector 79"/>
          <p:cNvCxnSpPr>
            <a:cxnSpLocks noChangeShapeType="1"/>
          </p:cNvCxnSpPr>
          <p:nvPr/>
        </p:nvCxnSpPr>
        <p:spPr bwMode="auto">
          <a:xfrm>
            <a:off x="7080250" y="3028950"/>
            <a:ext cx="63500" cy="0"/>
          </a:xfrm>
          <a:prstGeom prst="line">
            <a:avLst/>
          </a:prstGeom>
          <a:noFill/>
          <a:ln w="28575" algn="ctr">
            <a:solidFill>
              <a:schemeClr val="tx1"/>
            </a:solidFill>
            <a:round/>
            <a:headEnd/>
            <a:tailEnd/>
          </a:ln>
        </p:spPr>
      </p:cxnSp>
      <p:cxnSp>
        <p:nvCxnSpPr>
          <p:cNvPr id="26678" name="Straight Connector 80"/>
          <p:cNvCxnSpPr>
            <a:cxnSpLocks noChangeShapeType="1"/>
          </p:cNvCxnSpPr>
          <p:nvPr/>
        </p:nvCxnSpPr>
        <p:spPr bwMode="auto">
          <a:xfrm>
            <a:off x="7080250" y="2411413"/>
            <a:ext cx="63500" cy="0"/>
          </a:xfrm>
          <a:prstGeom prst="line">
            <a:avLst/>
          </a:prstGeom>
          <a:noFill/>
          <a:ln w="28575" algn="ctr">
            <a:solidFill>
              <a:schemeClr val="tx1"/>
            </a:solidFill>
            <a:round/>
            <a:headEnd/>
            <a:tailEnd/>
          </a:ln>
        </p:spPr>
      </p:cxnSp>
      <p:cxnSp>
        <p:nvCxnSpPr>
          <p:cNvPr id="26679" name="Straight Connector 81"/>
          <p:cNvCxnSpPr>
            <a:cxnSpLocks noChangeShapeType="1"/>
          </p:cNvCxnSpPr>
          <p:nvPr/>
        </p:nvCxnSpPr>
        <p:spPr bwMode="auto">
          <a:xfrm>
            <a:off x="7080250" y="2619375"/>
            <a:ext cx="63500" cy="0"/>
          </a:xfrm>
          <a:prstGeom prst="line">
            <a:avLst/>
          </a:prstGeom>
          <a:noFill/>
          <a:ln w="28575" algn="ctr">
            <a:solidFill>
              <a:schemeClr val="tx1"/>
            </a:solidFill>
            <a:round/>
            <a:headEnd/>
            <a:tailEnd/>
          </a:ln>
        </p:spPr>
      </p:cxnSp>
      <p:cxnSp>
        <p:nvCxnSpPr>
          <p:cNvPr id="26680" name="Straight Connector 82"/>
          <p:cNvCxnSpPr>
            <a:cxnSpLocks noChangeShapeType="1"/>
          </p:cNvCxnSpPr>
          <p:nvPr/>
        </p:nvCxnSpPr>
        <p:spPr bwMode="auto">
          <a:xfrm>
            <a:off x="7080250" y="2805113"/>
            <a:ext cx="63500" cy="0"/>
          </a:xfrm>
          <a:prstGeom prst="line">
            <a:avLst/>
          </a:prstGeom>
          <a:noFill/>
          <a:ln w="28575" algn="ctr">
            <a:solidFill>
              <a:schemeClr val="tx1"/>
            </a:solidFill>
            <a:round/>
            <a:headEnd/>
            <a:tailEnd/>
          </a:ln>
        </p:spPr>
      </p:cxnSp>
      <p:cxnSp>
        <p:nvCxnSpPr>
          <p:cNvPr id="26681" name="Straight Connector 83"/>
          <p:cNvCxnSpPr>
            <a:cxnSpLocks noChangeShapeType="1"/>
          </p:cNvCxnSpPr>
          <p:nvPr/>
        </p:nvCxnSpPr>
        <p:spPr bwMode="auto">
          <a:xfrm>
            <a:off x="8450263" y="3028950"/>
            <a:ext cx="0" cy="65088"/>
          </a:xfrm>
          <a:prstGeom prst="line">
            <a:avLst/>
          </a:prstGeom>
          <a:noFill/>
          <a:ln w="28575" algn="ctr">
            <a:solidFill>
              <a:schemeClr val="tx1"/>
            </a:solidFill>
            <a:round/>
            <a:headEnd/>
            <a:tailEnd/>
          </a:ln>
        </p:spPr>
      </p:cxnSp>
      <p:cxnSp>
        <p:nvCxnSpPr>
          <p:cNvPr id="26682" name="Straight Connector 84"/>
          <p:cNvCxnSpPr>
            <a:cxnSpLocks noChangeShapeType="1"/>
          </p:cNvCxnSpPr>
          <p:nvPr/>
        </p:nvCxnSpPr>
        <p:spPr bwMode="auto">
          <a:xfrm>
            <a:off x="8670925" y="3028950"/>
            <a:ext cx="0" cy="65088"/>
          </a:xfrm>
          <a:prstGeom prst="line">
            <a:avLst/>
          </a:prstGeom>
          <a:noFill/>
          <a:ln w="28575" algn="ctr">
            <a:solidFill>
              <a:schemeClr val="tx1"/>
            </a:solidFill>
            <a:round/>
            <a:headEnd/>
            <a:tailEnd/>
          </a:ln>
        </p:spPr>
      </p:cxnSp>
      <p:sp>
        <p:nvSpPr>
          <p:cNvPr id="26683" name="TextBox 85"/>
          <p:cNvSpPr txBox="1">
            <a:spLocks noChangeArrowheads="1"/>
          </p:cNvSpPr>
          <p:nvPr/>
        </p:nvSpPr>
        <p:spPr bwMode="auto">
          <a:xfrm>
            <a:off x="7862888" y="1974850"/>
            <a:ext cx="746125" cy="207963"/>
          </a:xfrm>
          <a:prstGeom prst="rect">
            <a:avLst/>
          </a:prstGeom>
          <a:noFill/>
          <a:ln w="9525">
            <a:noFill/>
            <a:miter lim="800000"/>
            <a:headEnd/>
            <a:tailEnd/>
          </a:ln>
        </p:spPr>
        <p:txBody>
          <a:bodyPr wrap="none">
            <a:spAutoFit/>
          </a:bodyPr>
          <a:lstStyle/>
          <a:p>
            <a:pPr algn="r">
              <a:lnSpc>
                <a:spcPct val="95000"/>
              </a:lnSpc>
            </a:pPr>
            <a:r>
              <a:rPr lang="en-US" sz="800">
                <a:solidFill>
                  <a:schemeClr val="tx1"/>
                </a:solidFill>
              </a:rPr>
              <a:t>At Any Time</a:t>
            </a:r>
          </a:p>
        </p:txBody>
      </p:sp>
      <p:sp>
        <p:nvSpPr>
          <p:cNvPr id="26684" name="TextBox 86"/>
          <p:cNvSpPr txBox="1">
            <a:spLocks noChangeArrowheads="1"/>
          </p:cNvSpPr>
          <p:nvPr/>
        </p:nvSpPr>
        <p:spPr bwMode="auto">
          <a:xfrm>
            <a:off x="6786563" y="1887538"/>
            <a:ext cx="357187" cy="215900"/>
          </a:xfrm>
          <a:prstGeom prst="rect">
            <a:avLst/>
          </a:prstGeom>
          <a:noFill/>
          <a:ln w="9525">
            <a:noFill/>
            <a:miter lim="800000"/>
            <a:headEnd/>
            <a:tailEnd/>
          </a:ln>
        </p:spPr>
        <p:txBody>
          <a:bodyPr wrap="none">
            <a:spAutoFit/>
          </a:bodyPr>
          <a:lstStyle/>
          <a:p>
            <a:pPr algn="r"/>
            <a:r>
              <a:rPr lang="en-US" sz="800">
                <a:solidFill>
                  <a:schemeClr val="tx1"/>
                </a:solidFill>
              </a:rPr>
              <a:t>400</a:t>
            </a:r>
          </a:p>
        </p:txBody>
      </p:sp>
      <p:sp>
        <p:nvSpPr>
          <p:cNvPr id="26685" name="TextBox 87"/>
          <p:cNvSpPr txBox="1">
            <a:spLocks noChangeArrowheads="1"/>
          </p:cNvSpPr>
          <p:nvPr/>
        </p:nvSpPr>
        <p:spPr bwMode="auto">
          <a:xfrm>
            <a:off x="6786563" y="2085975"/>
            <a:ext cx="357187" cy="215900"/>
          </a:xfrm>
          <a:prstGeom prst="rect">
            <a:avLst/>
          </a:prstGeom>
          <a:noFill/>
          <a:ln w="9525">
            <a:noFill/>
            <a:miter lim="800000"/>
            <a:headEnd/>
            <a:tailEnd/>
          </a:ln>
        </p:spPr>
        <p:txBody>
          <a:bodyPr wrap="none">
            <a:spAutoFit/>
          </a:bodyPr>
          <a:lstStyle/>
          <a:p>
            <a:pPr algn="r"/>
            <a:r>
              <a:rPr lang="en-US" sz="800">
                <a:solidFill>
                  <a:schemeClr val="tx1"/>
                </a:solidFill>
              </a:rPr>
              <a:t>300</a:t>
            </a:r>
          </a:p>
        </p:txBody>
      </p:sp>
      <p:sp>
        <p:nvSpPr>
          <p:cNvPr id="26686" name="TextBox 88"/>
          <p:cNvSpPr txBox="1">
            <a:spLocks noChangeArrowheads="1"/>
          </p:cNvSpPr>
          <p:nvPr/>
        </p:nvSpPr>
        <p:spPr bwMode="auto">
          <a:xfrm>
            <a:off x="6786563" y="2303463"/>
            <a:ext cx="357187" cy="214312"/>
          </a:xfrm>
          <a:prstGeom prst="rect">
            <a:avLst/>
          </a:prstGeom>
          <a:noFill/>
          <a:ln w="9525">
            <a:noFill/>
            <a:miter lim="800000"/>
            <a:headEnd/>
            <a:tailEnd/>
          </a:ln>
        </p:spPr>
        <p:txBody>
          <a:bodyPr wrap="none">
            <a:spAutoFit/>
          </a:bodyPr>
          <a:lstStyle/>
          <a:p>
            <a:pPr algn="r"/>
            <a:r>
              <a:rPr lang="en-US" sz="800">
                <a:solidFill>
                  <a:schemeClr val="tx1"/>
                </a:solidFill>
              </a:rPr>
              <a:t>200</a:t>
            </a:r>
          </a:p>
        </p:txBody>
      </p:sp>
      <p:sp>
        <p:nvSpPr>
          <p:cNvPr id="26687" name="TextBox 89"/>
          <p:cNvSpPr txBox="1">
            <a:spLocks noChangeArrowheads="1"/>
          </p:cNvSpPr>
          <p:nvPr/>
        </p:nvSpPr>
        <p:spPr bwMode="auto">
          <a:xfrm>
            <a:off x="6786563" y="2513013"/>
            <a:ext cx="357187" cy="214312"/>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688" name="TextBox 90"/>
          <p:cNvSpPr txBox="1">
            <a:spLocks noChangeArrowheads="1"/>
          </p:cNvSpPr>
          <p:nvPr/>
        </p:nvSpPr>
        <p:spPr bwMode="auto">
          <a:xfrm>
            <a:off x="6902450" y="2700338"/>
            <a:ext cx="241300" cy="215900"/>
          </a:xfrm>
          <a:prstGeom prst="rect">
            <a:avLst/>
          </a:prstGeom>
          <a:noFill/>
          <a:ln w="9525">
            <a:noFill/>
            <a:miter lim="800000"/>
            <a:headEnd/>
            <a:tailEnd/>
          </a:ln>
        </p:spPr>
        <p:txBody>
          <a:bodyPr wrap="none">
            <a:spAutoFit/>
          </a:bodyPr>
          <a:lstStyle/>
          <a:p>
            <a:pPr algn="r"/>
            <a:r>
              <a:rPr lang="en-US" sz="800">
                <a:solidFill>
                  <a:schemeClr val="tx1"/>
                </a:solidFill>
              </a:rPr>
              <a:t>0</a:t>
            </a:r>
          </a:p>
        </p:txBody>
      </p:sp>
      <p:sp>
        <p:nvSpPr>
          <p:cNvPr id="26689" name="TextBox 91"/>
          <p:cNvSpPr txBox="1">
            <a:spLocks noChangeArrowheads="1"/>
          </p:cNvSpPr>
          <p:nvPr/>
        </p:nvSpPr>
        <p:spPr bwMode="auto">
          <a:xfrm>
            <a:off x="6753225" y="2916238"/>
            <a:ext cx="390525" cy="215900"/>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690" name="TextBox 92"/>
          <p:cNvSpPr txBox="1">
            <a:spLocks noChangeArrowheads="1"/>
          </p:cNvSpPr>
          <p:nvPr/>
        </p:nvSpPr>
        <p:spPr bwMode="auto">
          <a:xfrm>
            <a:off x="7026275" y="3057525"/>
            <a:ext cx="241300" cy="215900"/>
          </a:xfrm>
          <a:prstGeom prst="rect">
            <a:avLst/>
          </a:prstGeom>
          <a:noFill/>
          <a:ln w="9525">
            <a:noFill/>
            <a:miter lim="800000"/>
            <a:headEnd/>
            <a:tailEnd/>
          </a:ln>
        </p:spPr>
        <p:txBody>
          <a:bodyPr wrap="none">
            <a:spAutoFit/>
          </a:bodyPr>
          <a:lstStyle/>
          <a:p>
            <a:pPr algn="ctr"/>
            <a:r>
              <a:rPr lang="en-US" sz="800">
                <a:solidFill>
                  <a:schemeClr val="tx1"/>
                </a:solidFill>
              </a:rPr>
              <a:t>0</a:t>
            </a:r>
          </a:p>
        </p:txBody>
      </p:sp>
      <p:sp>
        <p:nvSpPr>
          <p:cNvPr id="26691" name="TextBox 93"/>
          <p:cNvSpPr txBox="1">
            <a:spLocks noChangeArrowheads="1"/>
          </p:cNvSpPr>
          <p:nvPr/>
        </p:nvSpPr>
        <p:spPr bwMode="auto">
          <a:xfrm>
            <a:off x="7240588" y="3057525"/>
            <a:ext cx="300037" cy="215900"/>
          </a:xfrm>
          <a:prstGeom prst="rect">
            <a:avLst/>
          </a:prstGeom>
          <a:noFill/>
          <a:ln w="9525">
            <a:noFill/>
            <a:miter lim="800000"/>
            <a:headEnd/>
            <a:tailEnd/>
          </a:ln>
        </p:spPr>
        <p:txBody>
          <a:bodyPr wrap="none">
            <a:spAutoFit/>
          </a:bodyPr>
          <a:lstStyle/>
          <a:p>
            <a:pPr algn="ctr"/>
            <a:r>
              <a:rPr lang="en-US" sz="800">
                <a:solidFill>
                  <a:schemeClr val="tx1"/>
                </a:solidFill>
              </a:rPr>
              <a:t>10</a:t>
            </a:r>
          </a:p>
        </p:txBody>
      </p:sp>
      <p:sp>
        <p:nvSpPr>
          <p:cNvPr id="26692" name="TextBox 94"/>
          <p:cNvSpPr txBox="1">
            <a:spLocks noChangeArrowheads="1"/>
          </p:cNvSpPr>
          <p:nvPr/>
        </p:nvSpPr>
        <p:spPr bwMode="auto">
          <a:xfrm>
            <a:off x="7446963" y="3057525"/>
            <a:ext cx="300037" cy="215900"/>
          </a:xfrm>
          <a:prstGeom prst="rect">
            <a:avLst/>
          </a:prstGeom>
          <a:noFill/>
          <a:ln w="9525">
            <a:noFill/>
            <a:miter lim="800000"/>
            <a:headEnd/>
            <a:tailEnd/>
          </a:ln>
        </p:spPr>
        <p:txBody>
          <a:bodyPr wrap="none">
            <a:spAutoFit/>
          </a:bodyPr>
          <a:lstStyle/>
          <a:p>
            <a:pPr algn="ctr"/>
            <a:r>
              <a:rPr lang="en-US" sz="800">
                <a:solidFill>
                  <a:schemeClr val="tx1"/>
                </a:solidFill>
              </a:rPr>
              <a:t>20</a:t>
            </a:r>
          </a:p>
        </p:txBody>
      </p:sp>
      <p:sp>
        <p:nvSpPr>
          <p:cNvPr id="26693" name="TextBox 95"/>
          <p:cNvSpPr txBox="1">
            <a:spLocks noChangeArrowheads="1"/>
          </p:cNvSpPr>
          <p:nvPr/>
        </p:nvSpPr>
        <p:spPr bwMode="auto">
          <a:xfrm>
            <a:off x="7661275"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30</a:t>
            </a:r>
          </a:p>
        </p:txBody>
      </p:sp>
      <p:sp>
        <p:nvSpPr>
          <p:cNvPr id="26694" name="TextBox 96"/>
          <p:cNvSpPr txBox="1">
            <a:spLocks noChangeArrowheads="1"/>
          </p:cNvSpPr>
          <p:nvPr/>
        </p:nvSpPr>
        <p:spPr bwMode="auto">
          <a:xfrm>
            <a:off x="7878763" y="3057525"/>
            <a:ext cx="300037" cy="215900"/>
          </a:xfrm>
          <a:prstGeom prst="rect">
            <a:avLst/>
          </a:prstGeom>
          <a:noFill/>
          <a:ln w="9525">
            <a:noFill/>
            <a:miter lim="800000"/>
            <a:headEnd/>
            <a:tailEnd/>
          </a:ln>
        </p:spPr>
        <p:txBody>
          <a:bodyPr wrap="none">
            <a:spAutoFit/>
          </a:bodyPr>
          <a:lstStyle/>
          <a:p>
            <a:pPr algn="ctr"/>
            <a:r>
              <a:rPr lang="en-US" sz="800">
                <a:solidFill>
                  <a:schemeClr val="tx1"/>
                </a:solidFill>
              </a:rPr>
              <a:t>40</a:t>
            </a:r>
          </a:p>
        </p:txBody>
      </p:sp>
      <p:sp>
        <p:nvSpPr>
          <p:cNvPr id="26695" name="TextBox 97"/>
          <p:cNvSpPr txBox="1">
            <a:spLocks noChangeArrowheads="1"/>
          </p:cNvSpPr>
          <p:nvPr/>
        </p:nvSpPr>
        <p:spPr bwMode="auto">
          <a:xfrm>
            <a:off x="8089900"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50</a:t>
            </a:r>
          </a:p>
        </p:txBody>
      </p:sp>
      <p:sp>
        <p:nvSpPr>
          <p:cNvPr id="26696" name="TextBox 98"/>
          <p:cNvSpPr txBox="1">
            <a:spLocks noChangeArrowheads="1"/>
          </p:cNvSpPr>
          <p:nvPr/>
        </p:nvSpPr>
        <p:spPr bwMode="auto">
          <a:xfrm>
            <a:off x="8302625"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60</a:t>
            </a:r>
          </a:p>
        </p:txBody>
      </p:sp>
      <p:sp>
        <p:nvSpPr>
          <p:cNvPr id="26697" name="TextBox 99"/>
          <p:cNvSpPr txBox="1">
            <a:spLocks noChangeArrowheads="1"/>
          </p:cNvSpPr>
          <p:nvPr/>
        </p:nvSpPr>
        <p:spPr bwMode="auto">
          <a:xfrm>
            <a:off x="8518525" y="3057525"/>
            <a:ext cx="300038" cy="215900"/>
          </a:xfrm>
          <a:prstGeom prst="rect">
            <a:avLst/>
          </a:prstGeom>
          <a:noFill/>
          <a:ln w="9525">
            <a:noFill/>
            <a:miter lim="800000"/>
            <a:headEnd/>
            <a:tailEnd/>
          </a:ln>
        </p:spPr>
        <p:txBody>
          <a:bodyPr wrap="none">
            <a:spAutoFit/>
          </a:bodyPr>
          <a:lstStyle/>
          <a:p>
            <a:pPr algn="ctr"/>
            <a:r>
              <a:rPr lang="en-US" sz="800">
                <a:solidFill>
                  <a:schemeClr val="tx1"/>
                </a:solidFill>
              </a:rPr>
              <a:t>70</a:t>
            </a:r>
          </a:p>
        </p:txBody>
      </p:sp>
      <p:sp>
        <p:nvSpPr>
          <p:cNvPr id="26698" name="TextBox 100"/>
          <p:cNvSpPr txBox="1">
            <a:spLocks noChangeArrowheads="1"/>
          </p:cNvSpPr>
          <p:nvPr/>
        </p:nvSpPr>
        <p:spPr bwMode="auto">
          <a:xfrm>
            <a:off x="5919788" y="1755775"/>
            <a:ext cx="1885950"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All Treated Patients</a:t>
            </a:r>
          </a:p>
        </p:txBody>
      </p:sp>
      <p:sp>
        <p:nvSpPr>
          <p:cNvPr id="26699" name="TextBox 101"/>
          <p:cNvSpPr txBox="1">
            <a:spLocks noChangeArrowheads="1"/>
          </p:cNvSpPr>
          <p:nvPr/>
        </p:nvSpPr>
        <p:spPr bwMode="auto">
          <a:xfrm>
            <a:off x="5919788" y="4995863"/>
            <a:ext cx="1885950"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Ipilimumab 10 mg/kg + XRT Cohort</a:t>
            </a:r>
          </a:p>
        </p:txBody>
      </p:sp>
      <p:sp>
        <p:nvSpPr>
          <p:cNvPr id="26700" name="TextBox 106"/>
          <p:cNvSpPr txBox="1">
            <a:spLocks noChangeArrowheads="1"/>
          </p:cNvSpPr>
          <p:nvPr/>
        </p:nvSpPr>
        <p:spPr bwMode="auto">
          <a:xfrm>
            <a:off x="5065713" y="4779963"/>
            <a:ext cx="1516062"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Patients (N = 15)</a:t>
            </a:r>
          </a:p>
        </p:txBody>
      </p:sp>
      <p:cxnSp>
        <p:nvCxnSpPr>
          <p:cNvPr id="26701" name="Straight Connector 107"/>
          <p:cNvCxnSpPr>
            <a:cxnSpLocks noChangeShapeType="1"/>
          </p:cNvCxnSpPr>
          <p:nvPr/>
        </p:nvCxnSpPr>
        <p:spPr bwMode="auto">
          <a:xfrm flipH="1">
            <a:off x="5064125" y="3592513"/>
            <a:ext cx="0" cy="1052512"/>
          </a:xfrm>
          <a:prstGeom prst="line">
            <a:avLst/>
          </a:prstGeom>
          <a:noFill/>
          <a:ln w="28575" algn="ctr">
            <a:solidFill>
              <a:schemeClr val="tx1"/>
            </a:solidFill>
            <a:round/>
            <a:headEnd/>
            <a:tailEnd/>
          </a:ln>
        </p:spPr>
      </p:cxnSp>
      <p:cxnSp>
        <p:nvCxnSpPr>
          <p:cNvPr id="26702" name="Straight Connector 108"/>
          <p:cNvCxnSpPr>
            <a:cxnSpLocks noChangeShapeType="1"/>
          </p:cNvCxnSpPr>
          <p:nvPr/>
        </p:nvCxnSpPr>
        <p:spPr bwMode="auto">
          <a:xfrm flipV="1">
            <a:off x="5051425" y="4641850"/>
            <a:ext cx="1549400" cy="0"/>
          </a:xfrm>
          <a:prstGeom prst="line">
            <a:avLst/>
          </a:prstGeom>
          <a:noFill/>
          <a:ln w="28575" algn="ctr">
            <a:solidFill>
              <a:schemeClr val="tx1"/>
            </a:solidFill>
            <a:round/>
            <a:headEnd/>
            <a:tailEnd/>
          </a:ln>
        </p:spPr>
      </p:cxnSp>
      <p:cxnSp>
        <p:nvCxnSpPr>
          <p:cNvPr id="26703" name="Straight Connector 109"/>
          <p:cNvCxnSpPr>
            <a:cxnSpLocks noChangeShapeType="1"/>
          </p:cNvCxnSpPr>
          <p:nvPr/>
        </p:nvCxnSpPr>
        <p:spPr bwMode="auto">
          <a:xfrm>
            <a:off x="5280025" y="4641850"/>
            <a:ext cx="0" cy="63500"/>
          </a:xfrm>
          <a:prstGeom prst="line">
            <a:avLst/>
          </a:prstGeom>
          <a:noFill/>
          <a:ln w="28575" algn="ctr">
            <a:solidFill>
              <a:schemeClr val="tx1"/>
            </a:solidFill>
            <a:round/>
            <a:headEnd/>
            <a:tailEnd/>
          </a:ln>
        </p:spPr>
      </p:cxnSp>
      <p:cxnSp>
        <p:nvCxnSpPr>
          <p:cNvPr id="26704" name="Straight Connector 110"/>
          <p:cNvCxnSpPr>
            <a:cxnSpLocks noChangeShapeType="1"/>
          </p:cNvCxnSpPr>
          <p:nvPr/>
        </p:nvCxnSpPr>
        <p:spPr bwMode="auto">
          <a:xfrm>
            <a:off x="5495925" y="4641850"/>
            <a:ext cx="0" cy="63500"/>
          </a:xfrm>
          <a:prstGeom prst="line">
            <a:avLst/>
          </a:prstGeom>
          <a:noFill/>
          <a:ln w="28575" algn="ctr">
            <a:solidFill>
              <a:schemeClr val="tx1"/>
            </a:solidFill>
            <a:round/>
            <a:headEnd/>
            <a:tailEnd/>
          </a:ln>
        </p:spPr>
      </p:cxnSp>
      <p:cxnSp>
        <p:nvCxnSpPr>
          <p:cNvPr id="26705" name="Straight Connector 111"/>
          <p:cNvCxnSpPr>
            <a:cxnSpLocks noChangeShapeType="1"/>
          </p:cNvCxnSpPr>
          <p:nvPr/>
        </p:nvCxnSpPr>
        <p:spPr bwMode="auto">
          <a:xfrm>
            <a:off x="5707063" y="4641850"/>
            <a:ext cx="0" cy="63500"/>
          </a:xfrm>
          <a:prstGeom prst="line">
            <a:avLst/>
          </a:prstGeom>
          <a:noFill/>
          <a:ln w="28575" algn="ctr">
            <a:solidFill>
              <a:schemeClr val="tx1"/>
            </a:solidFill>
            <a:round/>
            <a:headEnd/>
            <a:tailEnd/>
          </a:ln>
        </p:spPr>
      </p:cxnSp>
      <p:cxnSp>
        <p:nvCxnSpPr>
          <p:cNvPr id="26706" name="Straight Connector 112"/>
          <p:cNvCxnSpPr>
            <a:cxnSpLocks noChangeShapeType="1"/>
          </p:cNvCxnSpPr>
          <p:nvPr/>
        </p:nvCxnSpPr>
        <p:spPr bwMode="auto">
          <a:xfrm>
            <a:off x="5064125" y="4641850"/>
            <a:ext cx="0" cy="63500"/>
          </a:xfrm>
          <a:prstGeom prst="line">
            <a:avLst/>
          </a:prstGeom>
          <a:noFill/>
          <a:ln w="28575" algn="ctr">
            <a:solidFill>
              <a:schemeClr val="tx1"/>
            </a:solidFill>
            <a:round/>
            <a:headEnd/>
            <a:tailEnd/>
          </a:ln>
        </p:spPr>
      </p:cxnSp>
      <p:cxnSp>
        <p:nvCxnSpPr>
          <p:cNvPr id="26707" name="Straight Connector 114"/>
          <p:cNvCxnSpPr>
            <a:cxnSpLocks noChangeShapeType="1"/>
          </p:cNvCxnSpPr>
          <p:nvPr/>
        </p:nvCxnSpPr>
        <p:spPr bwMode="auto">
          <a:xfrm>
            <a:off x="4995863" y="3605213"/>
            <a:ext cx="65087" cy="0"/>
          </a:xfrm>
          <a:prstGeom prst="line">
            <a:avLst/>
          </a:prstGeom>
          <a:noFill/>
          <a:ln w="28575" algn="ctr">
            <a:solidFill>
              <a:schemeClr val="tx1"/>
            </a:solidFill>
            <a:round/>
            <a:headEnd/>
            <a:tailEnd/>
          </a:ln>
        </p:spPr>
      </p:cxnSp>
      <p:sp>
        <p:nvSpPr>
          <p:cNvPr id="26708" name="TextBox 115"/>
          <p:cNvSpPr txBox="1">
            <a:spLocks noChangeArrowheads="1"/>
          </p:cNvSpPr>
          <p:nvPr/>
        </p:nvSpPr>
        <p:spPr bwMode="auto">
          <a:xfrm rot="-5400000">
            <a:off x="4089400" y="3956050"/>
            <a:ext cx="1114425" cy="314325"/>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Percent Change From Baseline</a:t>
            </a:r>
          </a:p>
        </p:txBody>
      </p:sp>
      <p:cxnSp>
        <p:nvCxnSpPr>
          <p:cNvPr id="26709" name="Straight Connector 116"/>
          <p:cNvCxnSpPr>
            <a:cxnSpLocks noChangeShapeType="1"/>
          </p:cNvCxnSpPr>
          <p:nvPr/>
        </p:nvCxnSpPr>
        <p:spPr bwMode="auto">
          <a:xfrm>
            <a:off x="5926138" y="4641850"/>
            <a:ext cx="0" cy="63500"/>
          </a:xfrm>
          <a:prstGeom prst="line">
            <a:avLst/>
          </a:prstGeom>
          <a:noFill/>
          <a:ln w="28575" algn="ctr">
            <a:solidFill>
              <a:schemeClr val="tx1"/>
            </a:solidFill>
            <a:round/>
            <a:headEnd/>
            <a:tailEnd/>
          </a:ln>
        </p:spPr>
      </p:cxnSp>
      <p:cxnSp>
        <p:nvCxnSpPr>
          <p:cNvPr id="26710" name="Straight Connector 117"/>
          <p:cNvCxnSpPr>
            <a:cxnSpLocks noChangeShapeType="1"/>
          </p:cNvCxnSpPr>
          <p:nvPr/>
        </p:nvCxnSpPr>
        <p:spPr bwMode="auto">
          <a:xfrm>
            <a:off x="6138863" y="4641850"/>
            <a:ext cx="0" cy="63500"/>
          </a:xfrm>
          <a:prstGeom prst="line">
            <a:avLst/>
          </a:prstGeom>
          <a:noFill/>
          <a:ln w="28575" algn="ctr">
            <a:solidFill>
              <a:schemeClr val="tx1"/>
            </a:solidFill>
            <a:round/>
            <a:headEnd/>
            <a:tailEnd/>
          </a:ln>
        </p:spPr>
      </p:cxnSp>
      <p:cxnSp>
        <p:nvCxnSpPr>
          <p:cNvPr id="26711" name="Straight Connector 118"/>
          <p:cNvCxnSpPr>
            <a:cxnSpLocks noChangeShapeType="1"/>
          </p:cNvCxnSpPr>
          <p:nvPr/>
        </p:nvCxnSpPr>
        <p:spPr bwMode="auto">
          <a:xfrm>
            <a:off x="4995863" y="4641850"/>
            <a:ext cx="65087" cy="0"/>
          </a:xfrm>
          <a:prstGeom prst="line">
            <a:avLst/>
          </a:prstGeom>
          <a:noFill/>
          <a:ln w="28575" algn="ctr">
            <a:solidFill>
              <a:schemeClr val="tx1"/>
            </a:solidFill>
            <a:round/>
            <a:headEnd/>
            <a:tailEnd/>
          </a:ln>
        </p:spPr>
      </p:cxnSp>
      <p:cxnSp>
        <p:nvCxnSpPr>
          <p:cNvPr id="26712" name="Straight Connector 121"/>
          <p:cNvCxnSpPr>
            <a:cxnSpLocks noChangeShapeType="1"/>
          </p:cNvCxnSpPr>
          <p:nvPr/>
        </p:nvCxnSpPr>
        <p:spPr bwMode="auto">
          <a:xfrm>
            <a:off x="4995863" y="4113213"/>
            <a:ext cx="65087" cy="0"/>
          </a:xfrm>
          <a:prstGeom prst="line">
            <a:avLst/>
          </a:prstGeom>
          <a:noFill/>
          <a:ln w="28575" algn="ctr">
            <a:solidFill>
              <a:schemeClr val="tx1"/>
            </a:solidFill>
            <a:round/>
            <a:headEnd/>
            <a:tailEnd/>
          </a:ln>
        </p:spPr>
      </p:cxnSp>
      <p:cxnSp>
        <p:nvCxnSpPr>
          <p:cNvPr id="26713" name="Straight Connector 122"/>
          <p:cNvCxnSpPr>
            <a:cxnSpLocks noChangeShapeType="1"/>
          </p:cNvCxnSpPr>
          <p:nvPr/>
        </p:nvCxnSpPr>
        <p:spPr bwMode="auto">
          <a:xfrm>
            <a:off x="6345238" y="4641850"/>
            <a:ext cx="0" cy="63500"/>
          </a:xfrm>
          <a:prstGeom prst="line">
            <a:avLst/>
          </a:prstGeom>
          <a:noFill/>
          <a:ln w="28575" algn="ctr">
            <a:solidFill>
              <a:schemeClr val="tx1"/>
            </a:solidFill>
            <a:round/>
            <a:headEnd/>
            <a:tailEnd/>
          </a:ln>
        </p:spPr>
      </p:cxnSp>
      <p:cxnSp>
        <p:nvCxnSpPr>
          <p:cNvPr id="26714" name="Straight Connector 123"/>
          <p:cNvCxnSpPr>
            <a:cxnSpLocks noChangeShapeType="1"/>
          </p:cNvCxnSpPr>
          <p:nvPr/>
        </p:nvCxnSpPr>
        <p:spPr bwMode="auto">
          <a:xfrm>
            <a:off x="6586538" y="4641850"/>
            <a:ext cx="0" cy="63500"/>
          </a:xfrm>
          <a:prstGeom prst="line">
            <a:avLst/>
          </a:prstGeom>
          <a:noFill/>
          <a:ln w="28575" algn="ctr">
            <a:solidFill>
              <a:schemeClr val="tx1"/>
            </a:solidFill>
            <a:round/>
            <a:headEnd/>
            <a:tailEnd/>
          </a:ln>
        </p:spPr>
      </p:cxnSp>
      <p:sp>
        <p:nvSpPr>
          <p:cNvPr id="26715" name="TextBox 124"/>
          <p:cNvSpPr txBox="1">
            <a:spLocks noChangeArrowheads="1"/>
          </p:cNvSpPr>
          <p:nvPr/>
        </p:nvSpPr>
        <p:spPr bwMode="auto">
          <a:xfrm>
            <a:off x="6013450" y="3586163"/>
            <a:ext cx="511175" cy="215900"/>
          </a:xfrm>
          <a:prstGeom prst="rect">
            <a:avLst/>
          </a:prstGeom>
          <a:noFill/>
          <a:ln w="9525">
            <a:noFill/>
            <a:miter lim="800000"/>
            <a:headEnd/>
            <a:tailEnd/>
          </a:ln>
        </p:spPr>
        <p:txBody>
          <a:bodyPr wrap="none">
            <a:spAutoFit/>
          </a:bodyPr>
          <a:lstStyle/>
          <a:p>
            <a:pPr algn="r">
              <a:lnSpc>
                <a:spcPct val="95000"/>
              </a:lnSpc>
            </a:pPr>
            <a:r>
              <a:rPr lang="en-US" sz="800">
                <a:solidFill>
                  <a:schemeClr val="tx1"/>
                </a:solidFill>
              </a:rPr>
              <a:t>Day 85</a:t>
            </a:r>
          </a:p>
        </p:txBody>
      </p:sp>
      <p:sp>
        <p:nvSpPr>
          <p:cNvPr id="26716" name="TextBox 125"/>
          <p:cNvSpPr txBox="1">
            <a:spLocks noChangeArrowheads="1"/>
          </p:cNvSpPr>
          <p:nvPr/>
        </p:nvSpPr>
        <p:spPr bwMode="auto">
          <a:xfrm>
            <a:off x="4702175" y="3500438"/>
            <a:ext cx="358775" cy="215900"/>
          </a:xfrm>
          <a:prstGeom prst="rect">
            <a:avLst/>
          </a:prstGeom>
          <a:noFill/>
          <a:ln w="9525">
            <a:noFill/>
            <a:miter lim="800000"/>
            <a:headEnd/>
            <a:tailEnd/>
          </a:ln>
        </p:spPr>
        <p:txBody>
          <a:bodyPr wrap="none">
            <a:spAutoFit/>
          </a:bodyPr>
          <a:lstStyle/>
          <a:p>
            <a:pPr algn="r"/>
            <a:r>
              <a:rPr lang="en-US" sz="800">
                <a:solidFill>
                  <a:schemeClr val="tx1"/>
                </a:solidFill>
              </a:rPr>
              <a:t>400</a:t>
            </a:r>
          </a:p>
        </p:txBody>
      </p:sp>
      <p:sp>
        <p:nvSpPr>
          <p:cNvPr id="26717" name="TextBox 129"/>
          <p:cNvSpPr txBox="1">
            <a:spLocks noChangeArrowheads="1"/>
          </p:cNvSpPr>
          <p:nvPr/>
        </p:nvSpPr>
        <p:spPr bwMode="auto">
          <a:xfrm>
            <a:off x="4818063" y="4010025"/>
            <a:ext cx="242887" cy="215900"/>
          </a:xfrm>
          <a:prstGeom prst="rect">
            <a:avLst/>
          </a:prstGeom>
          <a:noFill/>
          <a:ln w="9525">
            <a:noFill/>
            <a:miter lim="800000"/>
            <a:headEnd/>
            <a:tailEnd/>
          </a:ln>
        </p:spPr>
        <p:txBody>
          <a:bodyPr wrap="none">
            <a:spAutoFit/>
          </a:bodyPr>
          <a:lstStyle/>
          <a:p>
            <a:pPr algn="r"/>
            <a:r>
              <a:rPr lang="en-US" sz="800">
                <a:solidFill>
                  <a:schemeClr val="tx1"/>
                </a:solidFill>
              </a:rPr>
              <a:t>0</a:t>
            </a:r>
          </a:p>
        </p:txBody>
      </p:sp>
      <p:sp>
        <p:nvSpPr>
          <p:cNvPr id="26718" name="TextBox 130"/>
          <p:cNvSpPr txBox="1">
            <a:spLocks noChangeArrowheads="1"/>
          </p:cNvSpPr>
          <p:nvPr/>
        </p:nvSpPr>
        <p:spPr bwMode="auto">
          <a:xfrm>
            <a:off x="4668838" y="4529138"/>
            <a:ext cx="392112" cy="215900"/>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719" name="TextBox 131"/>
          <p:cNvSpPr txBox="1">
            <a:spLocks noChangeArrowheads="1"/>
          </p:cNvSpPr>
          <p:nvPr/>
        </p:nvSpPr>
        <p:spPr bwMode="auto">
          <a:xfrm>
            <a:off x="4941888" y="4670425"/>
            <a:ext cx="242887" cy="215900"/>
          </a:xfrm>
          <a:prstGeom prst="rect">
            <a:avLst/>
          </a:prstGeom>
          <a:noFill/>
          <a:ln w="9525">
            <a:noFill/>
            <a:miter lim="800000"/>
            <a:headEnd/>
            <a:tailEnd/>
          </a:ln>
        </p:spPr>
        <p:txBody>
          <a:bodyPr wrap="none">
            <a:spAutoFit/>
          </a:bodyPr>
          <a:lstStyle/>
          <a:p>
            <a:pPr algn="ctr"/>
            <a:r>
              <a:rPr lang="en-US" sz="800">
                <a:solidFill>
                  <a:schemeClr val="tx1"/>
                </a:solidFill>
              </a:rPr>
              <a:t>0</a:t>
            </a:r>
          </a:p>
        </p:txBody>
      </p:sp>
      <p:sp>
        <p:nvSpPr>
          <p:cNvPr id="26720" name="TextBox 132"/>
          <p:cNvSpPr txBox="1">
            <a:spLocks noChangeArrowheads="1"/>
          </p:cNvSpPr>
          <p:nvPr/>
        </p:nvSpPr>
        <p:spPr bwMode="auto">
          <a:xfrm>
            <a:off x="5159375" y="4670425"/>
            <a:ext cx="241300" cy="215900"/>
          </a:xfrm>
          <a:prstGeom prst="rect">
            <a:avLst/>
          </a:prstGeom>
          <a:noFill/>
          <a:ln w="9525">
            <a:noFill/>
            <a:miter lim="800000"/>
            <a:headEnd/>
            <a:tailEnd/>
          </a:ln>
        </p:spPr>
        <p:txBody>
          <a:bodyPr wrap="none">
            <a:spAutoFit/>
          </a:bodyPr>
          <a:lstStyle/>
          <a:p>
            <a:pPr algn="ctr"/>
            <a:r>
              <a:rPr lang="en-US" sz="800">
                <a:solidFill>
                  <a:schemeClr val="tx1"/>
                </a:solidFill>
              </a:rPr>
              <a:t>3</a:t>
            </a:r>
          </a:p>
        </p:txBody>
      </p:sp>
      <p:sp>
        <p:nvSpPr>
          <p:cNvPr id="26721" name="TextBox 133"/>
          <p:cNvSpPr txBox="1">
            <a:spLocks noChangeArrowheads="1"/>
          </p:cNvSpPr>
          <p:nvPr/>
        </p:nvSpPr>
        <p:spPr bwMode="auto">
          <a:xfrm>
            <a:off x="5378450" y="4670425"/>
            <a:ext cx="241300" cy="215900"/>
          </a:xfrm>
          <a:prstGeom prst="rect">
            <a:avLst/>
          </a:prstGeom>
          <a:noFill/>
          <a:ln w="9525">
            <a:noFill/>
            <a:miter lim="800000"/>
            <a:headEnd/>
            <a:tailEnd/>
          </a:ln>
        </p:spPr>
        <p:txBody>
          <a:bodyPr wrap="none">
            <a:spAutoFit/>
          </a:bodyPr>
          <a:lstStyle/>
          <a:p>
            <a:pPr algn="ctr"/>
            <a:r>
              <a:rPr lang="en-US" sz="800">
                <a:solidFill>
                  <a:schemeClr val="tx1"/>
                </a:solidFill>
              </a:rPr>
              <a:t>5</a:t>
            </a:r>
          </a:p>
        </p:txBody>
      </p:sp>
      <p:sp>
        <p:nvSpPr>
          <p:cNvPr id="26722" name="TextBox 134"/>
          <p:cNvSpPr txBox="1">
            <a:spLocks noChangeArrowheads="1"/>
          </p:cNvSpPr>
          <p:nvPr/>
        </p:nvSpPr>
        <p:spPr bwMode="auto">
          <a:xfrm>
            <a:off x="5588000" y="4670425"/>
            <a:ext cx="241300" cy="215900"/>
          </a:xfrm>
          <a:prstGeom prst="rect">
            <a:avLst/>
          </a:prstGeom>
          <a:noFill/>
          <a:ln w="9525">
            <a:noFill/>
            <a:miter lim="800000"/>
            <a:headEnd/>
            <a:tailEnd/>
          </a:ln>
        </p:spPr>
        <p:txBody>
          <a:bodyPr wrap="none">
            <a:spAutoFit/>
          </a:bodyPr>
          <a:lstStyle/>
          <a:p>
            <a:pPr algn="ctr"/>
            <a:r>
              <a:rPr lang="en-US" sz="800">
                <a:solidFill>
                  <a:schemeClr val="tx1"/>
                </a:solidFill>
              </a:rPr>
              <a:t>7</a:t>
            </a:r>
          </a:p>
        </p:txBody>
      </p:sp>
      <p:sp>
        <p:nvSpPr>
          <p:cNvPr id="26723" name="TextBox 135"/>
          <p:cNvSpPr txBox="1">
            <a:spLocks noChangeArrowheads="1"/>
          </p:cNvSpPr>
          <p:nvPr/>
        </p:nvSpPr>
        <p:spPr bwMode="auto">
          <a:xfrm>
            <a:off x="5808663" y="4670425"/>
            <a:ext cx="242887" cy="215900"/>
          </a:xfrm>
          <a:prstGeom prst="rect">
            <a:avLst/>
          </a:prstGeom>
          <a:noFill/>
          <a:ln w="9525">
            <a:noFill/>
            <a:miter lim="800000"/>
            <a:headEnd/>
            <a:tailEnd/>
          </a:ln>
        </p:spPr>
        <p:txBody>
          <a:bodyPr wrap="none">
            <a:spAutoFit/>
          </a:bodyPr>
          <a:lstStyle/>
          <a:p>
            <a:pPr algn="ctr"/>
            <a:r>
              <a:rPr lang="en-US" sz="800">
                <a:solidFill>
                  <a:schemeClr val="tx1"/>
                </a:solidFill>
              </a:rPr>
              <a:t>9</a:t>
            </a:r>
          </a:p>
        </p:txBody>
      </p:sp>
      <p:sp>
        <p:nvSpPr>
          <p:cNvPr id="26724" name="TextBox 136"/>
          <p:cNvSpPr txBox="1">
            <a:spLocks noChangeArrowheads="1"/>
          </p:cNvSpPr>
          <p:nvPr/>
        </p:nvSpPr>
        <p:spPr bwMode="auto">
          <a:xfrm>
            <a:off x="5989638" y="4670425"/>
            <a:ext cx="300037" cy="215900"/>
          </a:xfrm>
          <a:prstGeom prst="rect">
            <a:avLst/>
          </a:prstGeom>
          <a:noFill/>
          <a:ln w="9525">
            <a:noFill/>
            <a:miter lim="800000"/>
            <a:headEnd/>
            <a:tailEnd/>
          </a:ln>
        </p:spPr>
        <p:txBody>
          <a:bodyPr wrap="none">
            <a:spAutoFit/>
          </a:bodyPr>
          <a:lstStyle/>
          <a:p>
            <a:pPr algn="ctr"/>
            <a:r>
              <a:rPr lang="en-US" sz="800">
                <a:solidFill>
                  <a:schemeClr val="tx1"/>
                </a:solidFill>
              </a:rPr>
              <a:t>11</a:t>
            </a:r>
          </a:p>
        </p:txBody>
      </p:sp>
      <p:sp>
        <p:nvSpPr>
          <p:cNvPr id="26725" name="TextBox 137"/>
          <p:cNvSpPr txBox="1">
            <a:spLocks noChangeArrowheads="1"/>
          </p:cNvSpPr>
          <p:nvPr/>
        </p:nvSpPr>
        <p:spPr bwMode="auto">
          <a:xfrm>
            <a:off x="6197600" y="4670425"/>
            <a:ext cx="300038" cy="215900"/>
          </a:xfrm>
          <a:prstGeom prst="rect">
            <a:avLst/>
          </a:prstGeom>
          <a:noFill/>
          <a:ln w="9525">
            <a:noFill/>
            <a:miter lim="800000"/>
            <a:headEnd/>
            <a:tailEnd/>
          </a:ln>
        </p:spPr>
        <p:txBody>
          <a:bodyPr wrap="none">
            <a:spAutoFit/>
          </a:bodyPr>
          <a:lstStyle/>
          <a:p>
            <a:pPr algn="ctr"/>
            <a:r>
              <a:rPr lang="en-US" sz="800">
                <a:solidFill>
                  <a:schemeClr val="tx1"/>
                </a:solidFill>
              </a:rPr>
              <a:t>13</a:t>
            </a:r>
          </a:p>
        </p:txBody>
      </p:sp>
      <p:sp>
        <p:nvSpPr>
          <p:cNvPr id="26726" name="TextBox 138"/>
          <p:cNvSpPr txBox="1">
            <a:spLocks noChangeArrowheads="1"/>
          </p:cNvSpPr>
          <p:nvPr/>
        </p:nvSpPr>
        <p:spPr bwMode="auto">
          <a:xfrm>
            <a:off x="6435725" y="4670425"/>
            <a:ext cx="300038" cy="215900"/>
          </a:xfrm>
          <a:prstGeom prst="rect">
            <a:avLst/>
          </a:prstGeom>
          <a:noFill/>
          <a:ln w="9525">
            <a:noFill/>
            <a:miter lim="800000"/>
            <a:headEnd/>
            <a:tailEnd/>
          </a:ln>
        </p:spPr>
        <p:txBody>
          <a:bodyPr wrap="none">
            <a:spAutoFit/>
          </a:bodyPr>
          <a:lstStyle/>
          <a:p>
            <a:pPr algn="ctr"/>
            <a:r>
              <a:rPr lang="en-US" sz="800">
                <a:solidFill>
                  <a:schemeClr val="tx1"/>
                </a:solidFill>
              </a:rPr>
              <a:t>15</a:t>
            </a:r>
          </a:p>
        </p:txBody>
      </p:sp>
      <p:sp>
        <p:nvSpPr>
          <p:cNvPr id="26727" name="TextBox 139"/>
          <p:cNvSpPr txBox="1">
            <a:spLocks noChangeArrowheads="1"/>
          </p:cNvSpPr>
          <p:nvPr/>
        </p:nvSpPr>
        <p:spPr bwMode="auto">
          <a:xfrm>
            <a:off x="7148513" y="4779963"/>
            <a:ext cx="1517650"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Patients (N = 15)</a:t>
            </a:r>
          </a:p>
        </p:txBody>
      </p:sp>
      <p:cxnSp>
        <p:nvCxnSpPr>
          <p:cNvPr id="26728" name="Straight Connector 140"/>
          <p:cNvCxnSpPr>
            <a:cxnSpLocks noChangeShapeType="1"/>
          </p:cNvCxnSpPr>
          <p:nvPr/>
        </p:nvCxnSpPr>
        <p:spPr bwMode="auto">
          <a:xfrm flipH="1">
            <a:off x="7148513" y="3592513"/>
            <a:ext cx="0" cy="1052512"/>
          </a:xfrm>
          <a:prstGeom prst="line">
            <a:avLst/>
          </a:prstGeom>
          <a:noFill/>
          <a:ln w="28575" algn="ctr">
            <a:solidFill>
              <a:schemeClr val="tx1"/>
            </a:solidFill>
            <a:round/>
            <a:headEnd/>
            <a:tailEnd/>
          </a:ln>
        </p:spPr>
      </p:cxnSp>
      <p:cxnSp>
        <p:nvCxnSpPr>
          <p:cNvPr id="26729" name="Straight Connector 141"/>
          <p:cNvCxnSpPr>
            <a:cxnSpLocks noChangeShapeType="1"/>
          </p:cNvCxnSpPr>
          <p:nvPr/>
        </p:nvCxnSpPr>
        <p:spPr bwMode="auto">
          <a:xfrm flipV="1">
            <a:off x="7135813" y="4641850"/>
            <a:ext cx="1549400" cy="0"/>
          </a:xfrm>
          <a:prstGeom prst="line">
            <a:avLst/>
          </a:prstGeom>
          <a:noFill/>
          <a:ln w="28575" algn="ctr">
            <a:solidFill>
              <a:schemeClr val="tx1"/>
            </a:solidFill>
            <a:round/>
            <a:headEnd/>
            <a:tailEnd/>
          </a:ln>
        </p:spPr>
      </p:cxnSp>
      <p:cxnSp>
        <p:nvCxnSpPr>
          <p:cNvPr id="26730" name="Straight Connector 142"/>
          <p:cNvCxnSpPr>
            <a:cxnSpLocks noChangeShapeType="1"/>
          </p:cNvCxnSpPr>
          <p:nvPr/>
        </p:nvCxnSpPr>
        <p:spPr bwMode="auto">
          <a:xfrm>
            <a:off x="7375525" y="4641850"/>
            <a:ext cx="0" cy="63500"/>
          </a:xfrm>
          <a:prstGeom prst="line">
            <a:avLst/>
          </a:prstGeom>
          <a:noFill/>
          <a:ln w="28575" algn="ctr">
            <a:solidFill>
              <a:schemeClr val="tx1"/>
            </a:solidFill>
            <a:round/>
            <a:headEnd/>
            <a:tailEnd/>
          </a:ln>
        </p:spPr>
      </p:cxnSp>
      <p:cxnSp>
        <p:nvCxnSpPr>
          <p:cNvPr id="26731" name="Straight Connector 143"/>
          <p:cNvCxnSpPr>
            <a:cxnSpLocks noChangeShapeType="1"/>
          </p:cNvCxnSpPr>
          <p:nvPr/>
        </p:nvCxnSpPr>
        <p:spPr bwMode="auto">
          <a:xfrm>
            <a:off x="7585075" y="4641850"/>
            <a:ext cx="0" cy="63500"/>
          </a:xfrm>
          <a:prstGeom prst="line">
            <a:avLst/>
          </a:prstGeom>
          <a:noFill/>
          <a:ln w="28575" algn="ctr">
            <a:solidFill>
              <a:schemeClr val="tx1"/>
            </a:solidFill>
            <a:round/>
            <a:headEnd/>
            <a:tailEnd/>
          </a:ln>
        </p:spPr>
      </p:cxnSp>
      <p:cxnSp>
        <p:nvCxnSpPr>
          <p:cNvPr id="26732" name="Straight Connector 144"/>
          <p:cNvCxnSpPr>
            <a:cxnSpLocks noChangeShapeType="1"/>
          </p:cNvCxnSpPr>
          <p:nvPr/>
        </p:nvCxnSpPr>
        <p:spPr bwMode="auto">
          <a:xfrm>
            <a:off x="7796213" y="4641850"/>
            <a:ext cx="0" cy="63500"/>
          </a:xfrm>
          <a:prstGeom prst="line">
            <a:avLst/>
          </a:prstGeom>
          <a:noFill/>
          <a:ln w="28575" algn="ctr">
            <a:solidFill>
              <a:schemeClr val="tx1"/>
            </a:solidFill>
            <a:round/>
            <a:headEnd/>
            <a:tailEnd/>
          </a:ln>
        </p:spPr>
      </p:cxnSp>
      <p:cxnSp>
        <p:nvCxnSpPr>
          <p:cNvPr id="26733" name="Straight Connector 145"/>
          <p:cNvCxnSpPr>
            <a:cxnSpLocks noChangeShapeType="1"/>
          </p:cNvCxnSpPr>
          <p:nvPr/>
        </p:nvCxnSpPr>
        <p:spPr bwMode="auto">
          <a:xfrm>
            <a:off x="7148513" y="4641850"/>
            <a:ext cx="0" cy="63500"/>
          </a:xfrm>
          <a:prstGeom prst="line">
            <a:avLst/>
          </a:prstGeom>
          <a:noFill/>
          <a:ln w="28575" algn="ctr">
            <a:solidFill>
              <a:schemeClr val="tx1"/>
            </a:solidFill>
            <a:round/>
            <a:headEnd/>
            <a:tailEnd/>
          </a:ln>
        </p:spPr>
      </p:cxnSp>
      <p:cxnSp>
        <p:nvCxnSpPr>
          <p:cNvPr id="26734" name="Straight Connector 147"/>
          <p:cNvCxnSpPr>
            <a:cxnSpLocks noChangeShapeType="1"/>
          </p:cNvCxnSpPr>
          <p:nvPr/>
        </p:nvCxnSpPr>
        <p:spPr bwMode="auto">
          <a:xfrm>
            <a:off x="7080250" y="3605213"/>
            <a:ext cx="63500" cy="0"/>
          </a:xfrm>
          <a:prstGeom prst="line">
            <a:avLst/>
          </a:prstGeom>
          <a:noFill/>
          <a:ln w="28575" algn="ctr">
            <a:solidFill>
              <a:schemeClr val="tx1"/>
            </a:solidFill>
            <a:round/>
            <a:headEnd/>
            <a:tailEnd/>
          </a:ln>
        </p:spPr>
      </p:cxnSp>
      <p:sp>
        <p:nvSpPr>
          <p:cNvPr id="26735" name="TextBox 148"/>
          <p:cNvSpPr txBox="1">
            <a:spLocks noChangeArrowheads="1"/>
          </p:cNvSpPr>
          <p:nvPr/>
        </p:nvSpPr>
        <p:spPr bwMode="auto">
          <a:xfrm rot="-5400000">
            <a:off x="6172994" y="3956844"/>
            <a:ext cx="1114425" cy="312737"/>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Percent Change From Baseline</a:t>
            </a:r>
          </a:p>
        </p:txBody>
      </p:sp>
      <p:cxnSp>
        <p:nvCxnSpPr>
          <p:cNvPr id="26736" name="Straight Connector 149"/>
          <p:cNvCxnSpPr>
            <a:cxnSpLocks noChangeShapeType="1"/>
          </p:cNvCxnSpPr>
          <p:nvPr/>
        </p:nvCxnSpPr>
        <p:spPr bwMode="auto">
          <a:xfrm>
            <a:off x="8008938" y="4641850"/>
            <a:ext cx="0" cy="63500"/>
          </a:xfrm>
          <a:prstGeom prst="line">
            <a:avLst/>
          </a:prstGeom>
          <a:noFill/>
          <a:ln w="28575" algn="ctr">
            <a:solidFill>
              <a:schemeClr val="tx1"/>
            </a:solidFill>
            <a:round/>
            <a:headEnd/>
            <a:tailEnd/>
          </a:ln>
        </p:spPr>
      </p:cxnSp>
      <p:cxnSp>
        <p:nvCxnSpPr>
          <p:cNvPr id="26737" name="Straight Connector 150"/>
          <p:cNvCxnSpPr>
            <a:cxnSpLocks noChangeShapeType="1"/>
          </p:cNvCxnSpPr>
          <p:nvPr/>
        </p:nvCxnSpPr>
        <p:spPr bwMode="auto">
          <a:xfrm>
            <a:off x="8224838" y="4641850"/>
            <a:ext cx="0" cy="63500"/>
          </a:xfrm>
          <a:prstGeom prst="line">
            <a:avLst/>
          </a:prstGeom>
          <a:noFill/>
          <a:ln w="28575" algn="ctr">
            <a:solidFill>
              <a:schemeClr val="tx1"/>
            </a:solidFill>
            <a:round/>
            <a:headEnd/>
            <a:tailEnd/>
          </a:ln>
        </p:spPr>
      </p:cxnSp>
      <p:cxnSp>
        <p:nvCxnSpPr>
          <p:cNvPr id="26738" name="Straight Connector 151"/>
          <p:cNvCxnSpPr>
            <a:cxnSpLocks noChangeShapeType="1"/>
          </p:cNvCxnSpPr>
          <p:nvPr/>
        </p:nvCxnSpPr>
        <p:spPr bwMode="auto">
          <a:xfrm>
            <a:off x="7080250" y="4641850"/>
            <a:ext cx="63500" cy="0"/>
          </a:xfrm>
          <a:prstGeom prst="line">
            <a:avLst/>
          </a:prstGeom>
          <a:noFill/>
          <a:ln w="28575" algn="ctr">
            <a:solidFill>
              <a:schemeClr val="tx1"/>
            </a:solidFill>
            <a:round/>
            <a:headEnd/>
            <a:tailEnd/>
          </a:ln>
        </p:spPr>
      </p:cxnSp>
      <p:cxnSp>
        <p:nvCxnSpPr>
          <p:cNvPr id="26739" name="Straight Connector 154"/>
          <p:cNvCxnSpPr>
            <a:cxnSpLocks noChangeShapeType="1"/>
          </p:cNvCxnSpPr>
          <p:nvPr/>
        </p:nvCxnSpPr>
        <p:spPr bwMode="auto">
          <a:xfrm>
            <a:off x="7080250" y="4113213"/>
            <a:ext cx="63500" cy="0"/>
          </a:xfrm>
          <a:prstGeom prst="line">
            <a:avLst/>
          </a:prstGeom>
          <a:noFill/>
          <a:ln w="28575" algn="ctr">
            <a:solidFill>
              <a:schemeClr val="tx1"/>
            </a:solidFill>
            <a:round/>
            <a:headEnd/>
            <a:tailEnd/>
          </a:ln>
        </p:spPr>
      </p:cxnSp>
      <p:cxnSp>
        <p:nvCxnSpPr>
          <p:cNvPr id="26740" name="Straight Connector 155"/>
          <p:cNvCxnSpPr>
            <a:cxnSpLocks noChangeShapeType="1"/>
          </p:cNvCxnSpPr>
          <p:nvPr/>
        </p:nvCxnSpPr>
        <p:spPr bwMode="auto">
          <a:xfrm>
            <a:off x="8432800" y="4641850"/>
            <a:ext cx="0" cy="63500"/>
          </a:xfrm>
          <a:prstGeom prst="line">
            <a:avLst/>
          </a:prstGeom>
          <a:noFill/>
          <a:ln w="28575" algn="ctr">
            <a:solidFill>
              <a:schemeClr val="tx1"/>
            </a:solidFill>
            <a:round/>
            <a:headEnd/>
            <a:tailEnd/>
          </a:ln>
        </p:spPr>
      </p:cxnSp>
      <p:cxnSp>
        <p:nvCxnSpPr>
          <p:cNvPr id="26741" name="Straight Connector 156"/>
          <p:cNvCxnSpPr>
            <a:cxnSpLocks noChangeShapeType="1"/>
          </p:cNvCxnSpPr>
          <p:nvPr/>
        </p:nvCxnSpPr>
        <p:spPr bwMode="auto">
          <a:xfrm>
            <a:off x="8670925" y="4641850"/>
            <a:ext cx="0" cy="63500"/>
          </a:xfrm>
          <a:prstGeom prst="line">
            <a:avLst/>
          </a:prstGeom>
          <a:noFill/>
          <a:ln w="28575" algn="ctr">
            <a:solidFill>
              <a:schemeClr val="tx1"/>
            </a:solidFill>
            <a:round/>
            <a:headEnd/>
            <a:tailEnd/>
          </a:ln>
        </p:spPr>
      </p:cxnSp>
      <p:sp>
        <p:nvSpPr>
          <p:cNvPr id="26742" name="TextBox 157"/>
          <p:cNvSpPr txBox="1">
            <a:spLocks noChangeArrowheads="1"/>
          </p:cNvSpPr>
          <p:nvPr/>
        </p:nvSpPr>
        <p:spPr bwMode="auto">
          <a:xfrm>
            <a:off x="7862888" y="3586163"/>
            <a:ext cx="746125" cy="209550"/>
          </a:xfrm>
          <a:prstGeom prst="rect">
            <a:avLst/>
          </a:prstGeom>
          <a:noFill/>
          <a:ln w="9525">
            <a:noFill/>
            <a:miter lim="800000"/>
            <a:headEnd/>
            <a:tailEnd/>
          </a:ln>
        </p:spPr>
        <p:txBody>
          <a:bodyPr wrap="none">
            <a:spAutoFit/>
          </a:bodyPr>
          <a:lstStyle/>
          <a:p>
            <a:pPr algn="r">
              <a:lnSpc>
                <a:spcPct val="95000"/>
              </a:lnSpc>
            </a:pPr>
            <a:r>
              <a:rPr lang="en-US" sz="800">
                <a:solidFill>
                  <a:schemeClr val="tx1"/>
                </a:solidFill>
              </a:rPr>
              <a:t>At Any Time</a:t>
            </a:r>
          </a:p>
        </p:txBody>
      </p:sp>
      <p:sp>
        <p:nvSpPr>
          <p:cNvPr id="26743" name="TextBox 158"/>
          <p:cNvSpPr txBox="1">
            <a:spLocks noChangeArrowheads="1"/>
          </p:cNvSpPr>
          <p:nvPr/>
        </p:nvSpPr>
        <p:spPr bwMode="auto">
          <a:xfrm>
            <a:off x="6786563" y="3500438"/>
            <a:ext cx="357187" cy="215900"/>
          </a:xfrm>
          <a:prstGeom prst="rect">
            <a:avLst/>
          </a:prstGeom>
          <a:noFill/>
          <a:ln w="9525">
            <a:noFill/>
            <a:miter lim="800000"/>
            <a:headEnd/>
            <a:tailEnd/>
          </a:ln>
        </p:spPr>
        <p:txBody>
          <a:bodyPr wrap="none">
            <a:spAutoFit/>
          </a:bodyPr>
          <a:lstStyle/>
          <a:p>
            <a:pPr algn="r"/>
            <a:r>
              <a:rPr lang="en-US" sz="800">
                <a:solidFill>
                  <a:schemeClr val="tx1"/>
                </a:solidFill>
              </a:rPr>
              <a:t>400</a:t>
            </a:r>
          </a:p>
        </p:txBody>
      </p:sp>
      <p:sp>
        <p:nvSpPr>
          <p:cNvPr id="26744" name="TextBox 162"/>
          <p:cNvSpPr txBox="1">
            <a:spLocks noChangeArrowheads="1"/>
          </p:cNvSpPr>
          <p:nvPr/>
        </p:nvSpPr>
        <p:spPr bwMode="auto">
          <a:xfrm>
            <a:off x="6902450" y="4010025"/>
            <a:ext cx="241300" cy="215900"/>
          </a:xfrm>
          <a:prstGeom prst="rect">
            <a:avLst/>
          </a:prstGeom>
          <a:noFill/>
          <a:ln w="9525">
            <a:noFill/>
            <a:miter lim="800000"/>
            <a:headEnd/>
            <a:tailEnd/>
          </a:ln>
        </p:spPr>
        <p:txBody>
          <a:bodyPr wrap="none">
            <a:spAutoFit/>
          </a:bodyPr>
          <a:lstStyle/>
          <a:p>
            <a:pPr algn="r"/>
            <a:r>
              <a:rPr lang="en-US" sz="800">
                <a:solidFill>
                  <a:schemeClr val="tx1"/>
                </a:solidFill>
              </a:rPr>
              <a:t>0</a:t>
            </a:r>
          </a:p>
        </p:txBody>
      </p:sp>
      <p:sp>
        <p:nvSpPr>
          <p:cNvPr id="26745" name="TextBox 163"/>
          <p:cNvSpPr txBox="1">
            <a:spLocks noChangeArrowheads="1"/>
          </p:cNvSpPr>
          <p:nvPr/>
        </p:nvSpPr>
        <p:spPr bwMode="auto">
          <a:xfrm>
            <a:off x="6753225" y="4529138"/>
            <a:ext cx="390525" cy="215900"/>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746" name="TextBox 164"/>
          <p:cNvSpPr txBox="1">
            <a:spLocks noChangeArrowheads="1"/>
          </p:cNvSpPr>
          <p:nvPr/>
        </p:nvSpPr>
        <p:spPr bwMode="auto">
          <a:xfrm>
            <a:off x="7026275" y="4670425"/>
            <a:ext cx="241300" cy="215900"/>
          </a:xfrm>
          <a:prstGeom prst="rect">
            <a:avLst/>
          </a:prstGeom>
          <a:noFill/>
          <a:ln w="9525">
            <a:noFill/>
            <a:miter lim="800000"/>
            <a:headEnd/>
            <a:tailEnd/>
          </a:ln>
        </p:spPr>
        <p:txBody>
          <a:bodyPr wrap="none">
            <a:spAutoFit/>
          </a:bodyPr>
          <a:lstStyle/>
          <a:p>
            <a:pPr algn="ctr"/>
            <a:r>
              <a:rPr lang="en-US" sz="800">
                <a:solidFill>
                  <a:schemeClr val="tx1"/>
                </a:solidFill>
              </a:rPr>
              <a:t>0</a:t>
            </a:r>
          </a:p>
        </p:txBody>
      </p:sp>
      <p:sp>
        <p:nvSpPr>
          <p:cNvPr id="26747" name="TextBox 165"/>
          <p:cNvSpPr txBox="1">
            <a:spLocks noChangeArrowheads="1"/>
          </p:cNvSpPr>
          <p:nvPr/>
        </p:nvSpPr>
        <p:spPr bwMode="auto">
          <a:xfrm>
            <a:off x="7254875" y="4670425"/>
            <a:ext cx="241300" cy="215900"/>
          </a:xfrm>
          <a:prstGeom prst="rect">
            <a:avLst/>
          </a:prstGeom>
          <a:noFill/>
          <a:ln w="9525">
            <a:noFill/>
            <a:miter lim="800000"/>
            <a:headEnd/>
            <a:tailEnd/>
          </a:ln>
        </p:spPr>
        <p:txBody>
          <a:bodyPr wrap="none">
            <a:spAutoFit/>
          </a:bodyPr>
          <a:lstStyle/>
          <a:p>
            <a:pPr algn="ctr"/>
            <a:r>
              <a:rPr lang="en-US" sz="800">
                <a:solidFill>
                  <a:schemeClr val="tx1"/>
                </a:solidFill>
              </a:rPr>
              <a:t>3</a:t>
            </a:r>
          </a:p>
        </p:txBody>
      </p:sp>
      <p:sp>
        <p:nvSpPr>
          <p:cNvPr id="26748" name="TextBox 166"/>
          <p:cNvSpPr txBox="1">
            <a:spLocks noChangeArrowheads="1"/>
          </p:cNvSpPr>
          <p:nvPr/>
        </p:nvSpPr>
        <p:spPr bwMode="auto">
          <a:xfrm>
            <a:off x="7466013" y="4670425"/>
            <a:ext cx="242887" cy="215900"/>
          </a:xfrm>
          <a:prstGeom prst="rect">
            <a:avLst/>
          </a:prstGeom>
          <a:noFill/>
          <a:ln w="9525">
            <a:noFill/>
            <a:miter lim="800000"/>
            <a:headEnd/>
            <a:tailEnd/>
          </a:ln>
        </p:spPr>
        <p:txBody>
          <a:bodyPr wrap="none">
            <a:spAutoFit/>
          </a:bodyPr>
          <a:lstStyle/>
          <a:p>
            <a:pPr algn="ctr"/>
            <a:r>
              <a:rPr lang="en-US" sz="800">
                <a:solidFill>
                  <a:schemeClr val="tx1"/>
                </a:solidFill>
              </a:rPr>
              <a:t>5</a:t>
            </a:r>
          </a:p>
        </p:txBody>
      </p:sp>
      <p:sp>
        <p:nvSpPr>
          <p:cNvPr id="26749" name="TextBox 167"/>
          <p:cNvSpPr txBox="1">
            <a:spLocks noChangeArrowheads="1"/>
          </p:cNvSpPr>
          <p:nvPr/>
        </p:nvSpPr>
        <p:spPr bwMode="auto">
          <a:xfrm>
            <a:off x="7675563" y="4670425"/>
            <a:ext cx="242887" cy="215900"/>
          </a:xfrm>
          <a:prstGeom prst="rect">
            <a:avLst/>
          </a:prstGeom>
          <a:noFill/>
          <a:ln w="9525">
            <a:noFill/>
            <a:miter lim="800000"/>
            <a:headEnd/>
            <a:tailEnd/>
          </a:ln>
        </p:spPr>
        <p:txBody>
          <a:bodyPr wrap="none">
            <a:spAutoFit/>
          </a:bodyPr>
          <a:lstStyle/>
          <a:p>
            <a:pPr algn="ctr"/>
            <a:r>
              <a:rPr lang="en-US" sz="800">
                <a:solidFill>
                  <a:schemeClr val="tx1"/>
                </a:solidFill>
              </a:rPr>
              <a:t>7</a:t>
            </a:r>
          </a:p>
        </p:txBody>
      </p:sp>
      <p:sp>
        <p:nvSpPr>
          <p:cNvPr id="26750" name="TextBox 168"/>
          <p:cNvSpPr txBox="1">
            <a:spLocks noChangeArrowheads="1"/>
          </p:cNvSpPr>
          <p:nvPr/>
        </p:nvSpPr>
        <p:spPr bwMode="auto">
          <a:xfrm>
            <a:off x="7893050" y="4670425"/>
            <a:ext cx="241300" cy="215900"/>
          </a:xfrm>
          <a:prstGeom prst="rect">
            <a:avLst/>
          </a:prstGeom>
          <a:noFill/>
          <a:ln w="9525">
            <a:noFill/>
            <a:miter lim="800000"/>
            <a:headEnd/>
            <a:tailEnd/>
          </a:ln>
        </p:spPr>
        <p:txBody>
          <a:bodyPr wrap="none">
            <a:spAutoFit/>
          </a:bodyPr>
          <a:lstStyle/>
          <a:p>
            <a:pPr algn="ctr"/>
            <a:r>
              <a:rPr lang="en-US" sz="800">
                <a:solidFill>
                  <a:schemeClr val="tx1"/>
                </a:solidFill>
              </a:rPr>
              <a:t>9</a:t>
            </a:r>
          </a:p>
        </p:txBody>
      </p:sp>
      <p:sp>
        <p:nvSpPr>
          <p:cNvPr id="26751" name="TextBox 169"/>
          <p:cNvSpPr txBox="1">
            <a:spLocks noChangeArrowheads="1"/>
          </p:cNvSpPr>
          <p:nvPr/>
        </p:nvSpPr>
        <p:spPr bwMode="auto">
          <a:xfrm>
            <a:off x="8075613" y="4670425"/>
            <a:ext cx="300037" cy="215900"/>
          </a:xfrm>
          <a:prstGeom prst="rect">
            <a:avLst/>
          </a:prstGeom>
          <a:noFill/>
          <a:ln w="9525">
            <a:noFill/>
            <a:miter lim="800000"/>
            <a:headEnd/>
            <a:tailEnd/>
          </a:ln>
        </p:spPr>
        <p:txBody>
          <a:bodyPr wrap="none">
            <a:spAutoFit/>
          </a:bodyPr>
          <a:lstStyle/>
          <a:p>
            <a:pPr algn="ctr"/>
            <a:r>
              <a:rPr lang="en-US" sz="800">
                <a:solidFill>
                  <a:schemeClr val="tx1"/>
                </a:solidFill>
              </a:rPr>
              <a:t>11</a:t>
            </a:r>
          </a:p>
        </p:txBody>
      </p:sp>
      <p:sp>
        <p:nvSpPr>
          <p:cNvPr id="26752" name="TextBox 170"/>
          <p:cNvSpPr txBox="1">
            <a:spLocks noChangeArrowheads="1"/>
          </p:cNvSpPr>
          <p:nvPr/>
        </p:nvSpPr>
        <p:spPr bwMode="auto">
          <a:xfrm>
            <a:off x="8285163" y="4670425"/>
            <a:ext cx="300037" cy="215900"/>
          </a:xfrm>
          <a:prstGeom prst="rect">
            <a:avLst/>
          </a:prstGeom>
          <a:noFill/>
          <a:ln w="9525">
            <a:noFill/>
            <a:miter lim="800000"/>
            <a:headEnd/>
            <a:tailEnd/>
          </a:ln>
        </p:spPr>
        <p:txBody>
          <a:bodyPr wrap="none">
            <a:spAutoFit/>
          </a:bodyPr>
          <a:lstStyle/>
          <a:p>
            <a:pPr algn="ctr"/>
            <a:r>
              <a:rPr lang="en-US" sz="800">
                <a:solidFill>
                  <a:schemeClr val="tx1"/>
                </a:solidFill>
              </a:rPr>
              <a:t>13</a:t>
            </a:r>
          </a:p>
        </p:txBody>
      </p:sp>
      <p:sp>
        <p:nvSpPr>
          <p:cNvPr id="26753" name="TextBox 171"/>
          <p:cNvSpPr txBox="1">
            <a:spLocks noChangeArrowheads="1"/>
          </p:cNvSpPr>
          <p:nvPr/>
        </p:nvSpPr>
        <p:spPr bwMode="auto">
          <a:xfrm>
            <a:off x="8518525" y="4670425"/>
            <a:ext cx="300038" cy="215900"/>
          </a:xfrm>
          <a:prstGeom prst="rect">
            <a:avLst/>
          </a:prstGeom>
          <a:noFill/>
          <a:ln w="9525">
            <a:noFill/>
            <a:miter lim="800000"/>
            <a:headEnd/>
            <a:tailEnd/>
          </a:ln>
        </p:spPr>
        <p:txBody>
          <a:bodyPr wrap="none">
            <a:spAutoFit/>
          </a:bodyPr>
          <a:lstStyle/>
          <a:p>
            <a:pPr algn="ctr"/>
            <a:r>
              <a:rPr lang="en-US" sz="800">
                <a:solidFill>
                  <a:schemeClr val="tx1"/>
                </a:solidFill>
              </a:rPr>
              <a:t>15</a:t>
            </a:r>
          </a:p>
        </p:txBody>
      </p:sp>
      <p:cxnSp>
        <p:nvCxnSpPr>
          <p:cNvPr id="26754" name="Straight Connector 174"/>
          <p:cNvCxnSpPr>
            <a:cxnSpLocks noChangeShapeType="1"/>
          </p:cNvCxnSpPr>
          <p:nvPr/>
        </p:nvCxnSpPr>
        <p:spPr bwMode="auto">
          <a:xfrm flipV="1">
            <a:off x="5051425" y="4368800"/>
            <a:ext cx="1549400" cy="0"/>
          </a:xfrm>
          <a:prstGeom prst="line">
            <a:avLst/>
          </a:prstGeom>
          <a:noFill/>
          <a:ln w="28575" algn="ctr">
            <a:solidFill>
              <a:schemeClr val="tx1"/>
            </a:solidFill>
            <a:prstDash val="sysDot"/>
            <a:round/>
            <a:headEnd/>
            <a:tailEnd/>
          </a:ln>
        </p:spPr>
      </p:cxnSp>
      <p:cxnSp>
        <p:nvCxnSpPr>
          <p:cNvPr id="26755" name="Straight Connector 175"/>
          <p:cNvCxnSpPr>
            <a:cxnSpLocks noChangeShapeType="1"/>
          </p:cNvCxnSpPr>
          <p:nvPr/>
        </p:nvCxnSpPr>
        <p:spPr bwMode="auto">
          <a:xfrm flipV="1">
            <a:off x="7135813" y="4368800"/>
            <a:ext cx="1549400" cy="0"/>
          </a:xfrm>
          <a:prstGeom prst="line">
            <a:avLst/>
          </a:prstGeom>
          <a:noFill/>
          <a:ln w="28575" algn="ctr">
            <a:solidFill>
              <a:schemeClr val="tx1"/>
            </a:solidFill>
            <a:prstDash val="sysDot"/>
            <a:round/>
            <a:headEnd/>
            <a:tailEnd/>
          </a:ln>
        </p:spPr>
      </p:cxnSp>
      <p:sp>
        <p:nvSpPr>
          <p:cNvPr id="26756" name="TextBox 176"/>
          <p:cNvSpPr txBox="1">
            <a:spLocks noChangeArrowheads="1"/>
          </p:cNvSpPr>
          <p:nvPr/>
        </p:nvSpPr>
        <p:spPr bwMode="auto">
          <a:xfrm>
            <a:off x="5065713" y="6426200"/>
            <a:ext cx="1516062"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Patients (N = 30)</a:t>
            </a:r>
          </a:p>
        </p:txBody>
      </p:sp>
      <p:cxnSp>
        <p:nvCxnSpPr>
          <p:cNvPr id="26757" name="Straight Connector 177"/>
          <p:cNvCxnSpPr>
            <a:cxnSpLocks noChangeShapeType="1"/>
          </p:cNvCxnSpPr>
          <p:nvPr/>
        </p:nvCxnSpPr>
        <p:spPr bwMode="auto">
          <a:xfrm flipH="1">
            <a:off x="5064125" y="5238750"/>
            <a:ext cx="0" cy="1052513"/>
          </a:xfrm>
          <a:prstGeom prst="line">
            <a:avLst/>
          </a:prstGeom>
          <a:noFill/>
          <a:ln w="28575" algn="ctr">
            <a:solidFill>
              <a:schemeClr val="tx1"/>
            </a:solidFill>
            <a:round/>
            <a:headEnd/>
            <a:tailEnd/>
          </a:ln>
        </p:spPr>
      </p:cxnSp>
      <p:cxnSp>
        <p:nvCxnSpPr>
          <p:cNvPr id="26758" name="Straight Connector 178"/>
          <p:cNvCxnSpPr>
            <a:cxnSpLocks noChangeShapeType="1"/>
          </p:cNvCxnSpPr>
          <p:nvPr/>
        </p:nvCxnSpPr>
        <p:spPr bwMode="auto">
          <a:xfrm flipV="1">
            <a:off x="5051425" y="6288088"/>
            <a:ext cx="1549400" cy="0"/>
          </a:xfrm>
          <a:prstGeom prst="line">
            <a:avLst/>
          </a:prstGeom>
          <a:noFill/>
          <a:ln w="28575" algn="ctr">
            <a:solidFill>
              <a:schemeClr val="tx1"/>
            </a:solidFill>
            <a:round/>
            <a:headEnd/>
            <a:tailEnd/>
          </a:ln>
        </p:spPr>
      </p:cxnSp>
      <p:cxnSp>
        <p:nvCxnSpPr>
          <p:cNvPr id="26759" name="Straight Connector 179"/>
          <p:cNvCxnSpPr>
            <a:cxnSpLocks noChangeShapeType="1"/>
          </p:cNvCxnSpPr>
          <p:nvPr/>
        </p:nvCxnSpPr>
        <p:spPr bwMode="auto">
          <a:xfrm>
            <a:off x="5570538" y="6288088"/>
            <a:ext cx="0" cy="65087"/>
          </a:xfrm>
          <a:prstGeom prst="line">
            <a:avLst/>
          </a:prstGeom>
          <a:noFill/>
          <a:ln w="28575" algn="ctr">
            <a:solidFill>
              <a:schemeClr val="tx1"/>
            </a:solidFill>
            <a:round/>
            <a:headEnd/>
            <a:tailEnd/>
          </a:ln>
        </p:spPr>
      </p:cxnSp>
      <p:cxnSp>
        <p:nvCxnSpPr>
          <p:cNvPr id="26760" name="Straight Connector 182"/>
          <p:cNvCxnSpPr>
            <a:cxnSpLocks noChangeShapeType="1"/>
          </p:cNvCxnSpPr>
          <p:nvPr/>
        </p:nvCxnSpPr>
        <p:spPr bwMode="auto">
          <a:xfrm>
            <a:off x="5064125" y="6288088"/>
            <a:ext cx="0" cy="63500"/>
          </a:xfrm>
          <a:prstGeom prst="line">
            <a:avLst/>
          </a:prstGeom>
          <a:noFill/>
          <a:ln w="28575" algn="ctr">
            <a:solidFill>
              <a:schemeClr val="tx1"/>
            </a:solidFill>
            <a:round/>
            <a:headEnd/>
            <a:tailEnd/>
          </a:ln>
        </p:spPr>
      </p:cxnSp>
      <p:cxnSp>
        <p:nvCxnSpPr>
          <p:cNvPr id="26761" name="Straight Connector 184"/>
          <p:cNvCxnSpPr>
            <a:cxnSpLocks noChangeShapeType="1"/>
          </p:cNvCxnSpPr>
          <p:nvPr/>
        </p:nvCxnSpPr>
        <p:spPr bwMode="auto">
          <a:xfrm>
            <a:off x="4995863" y="5251450"/>
            <a:ext cx="65087" cy="0"/>
          </a:xfrm>
          <a:prstGeom prst="line">
            <a:avLst/>
          </a:prstGeom>
          <a:noFill/>
          <a:ln w="28575" algn="ctr">
            <a:solidFill>
              <a:schemeClr val="tx1"/>
            </a:solidFill>
            <a:round/>
            <a:headEnd/>
            <a:tailEnd/>
          </a:ln>
        </p:spPr>
      </p:cxnSp>
      <p:sp>
        <p:nvSpPr>
          <p:cNvPr id="26762" name="TextBox 185"/>
          <p:cNvSpPr txBox="1">
            <a:spLocks noChangeArrowheads="1"/>
          </p:cNvSpPr>
          <p:nvPr/>
        </p:nvSpPr>
        <p:spPr bwMode="auto">
          <a:xfrm rot="-5400000">
            <a:off x="4089400" y="5602288"/>
            <a:ext cx="1114425" cy="314325"/>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Percent Change From Baseline</a:t>
            </a:r>
          </a:p>
        </p:txBody>
      </p:sp>
      <p:cxnSp>
        <p:nvCxnSpPr>
          <p:cNvPr id="26763" name="Straight Connector 187"/>
          <p:cNvCxnSpPr>
            <a:cxnSpLocks noChangeShapeType="1"/>
          </p:cNvCxnSpPr>
          <p:nvPr/>
        </p:nvCxnSpPr>
        <p:spPr bwMode="auto">
          <a:xfrm>
            <a:off x="6064250" y="6288088"/>
            <a:ext cx="0" cy="65087"/>
          </a:xfrm>
          <a:prstGeom prst="line">
            <a:avLst/>
          </a:prstGeom>
          <a:noFill/>
          <a:ln w="28575" algn="ctr">
            <a:solidFill>
              <a:schemeClr val="tx1"/>
            </a:solidFill>
            <a:round/>
            <a:headEnd/>
            <a:tailEnd/>
          </a:ln>
        </p:spPr>
      </p:cxnSp>
      <p:cxnSp>
        <p:nvCxnSpPr>
          <p:cNvPr id="26764" name="Straight Connector 188"/>
          <p:cNvCxnSpPr>
            <a:cxnSpLocks noChangeShapeType="1"/>
          </p:cNvCxnSpPr>
          <p:nvPr/>
        </p:nvCxnSpPr>
        <p:spPr bwMode="auto">
          <a:xfrm>
            <a:off x="4995863" y="6288088"/>
            <a:ext cx="65087" cy="0"/>
          </a:xfrm>
          <a:prstGeom prst="line">
            <a:avLst/>
          </a:prstGeom>
          <a:noFill/>
          <a:ln w="28575" algn="ctr">
            <a:solidFill>
              <a:schemeClr val="tx1"/>
            </a:solidFill>
            <a:round/>
            <a:headEnd/>
            <a:tailEnd/>
          </a:ln>
        </p:spPr>
      </p:cxnSp>
      <p:cxnSp>
        <p:nvCxnSpPr>
          <p:cNvPr id="26765" name="Straight Connector 190"/>
          <p:cNvCxnSpPr>
            <a:cxnSpLocks noChangeShapeType="1"/>
          </p:cNvCxnSpPr>
          <p:nvPr/>
        </p:nvCxnSpPr>
        <p:spPr bwMode="auto">
          <a:xfrm>
            <a:off x="4995863" y="5595938"/>
            <a:ext cx="65087" cy="0"/>
          </a:xfrm>
          <a:prstGeom prst="line">
            <a:avLst/>
          </a:prstGeom>
          <a:noFill/>
          <a:ln w="28575" algn="ctr">
            <a:solidFill>
              <a:schemeClr val="tx1"/>
            </a:solidFill>
            <a:round/>
            <a:headEnd/>
            <a:tailEnd/>
          </a:ln>
        </p:spPr>
      </p:cxnSp>
      <p:cxnSp>
        <p:nvCxnSpPr>
          <p:cNvPr id="26766" name="Straight Connector 191"/>
          <p:cNvCxnSpPr>
            <a:cxnSpLocks noChangeShapeType="1"/>
          </p:cNvCxnSpPr>
          <p:nvPr/>
        </p:nvCxnSpPr>
        <p:spPr bwMode="auto">
          <a:xfrm>
            <a:off x="4995863" y="5942013"/>
            <a:ext cx="65087" cy="0"/>
          </a:xfrm>
          <a:prstGeom prst="line">
            <a:avLst/>
          </a:prstGeom>
          <a:noFill/>
          <a:ln w="28575" algn="ctr">
            <a:solidFill>
              <a:schemeClr val="tx1"/>
            </a:solidFill>
            <a:round/>
            <a:headEnd/>
            <a:tailEnd/>
          </a:ln>
        </p:spPr>
      </p:cxnSp>
      <p:cxnSp>
        <p:nvCxnSpPr>
          <p:cNvPr id="26767" name="Straight Connector 193"/>
          <p:cNvCxnSpPr>
            <a:cxnSpLocks noChangeShapeType="1"/>
          </p:cNvCxnSpPr>
          <p:nvPr/>
        </p:nvCxnSpPr>
        <p:spPr bwMode="auto">
          <a:xfrm>
            <a:off x="6586538" y="6288088"/>
            <a:ext cx="0" cy="65087"/>
          </a:xfrm>
          <a:prstGeom prst="line">
            <a:avLst/>
          </a:prstGeom>
          <a:noFill/>
          <a:ln w="28575" algn="ctr">
            <a:solidFill>
              <a:schemeClr val="tx1"/>
            </a:solidFill>
            <a:round/>
            <a:headEnd/>
            <a:tailEnd/>
          </a:ln>
        </p:spPr>
      </p:cxnSp>
      <p:sp>
        <p:nvSpPr>
          <p:cNvPr id="26768" name="TextBox 194"/>
          <p:cNvSpPr txBox="1">
            <a:spLocks noChangeArrowheads="1"/>
          </p:cNvSpPr>
          <p:nvPr/>
        </p:nvSpPr>
        <p:spPr bwMode="auto">
          <a:xfrm>
            <a:off x="6013450" y="5233988"/>
            <a:ext cx="511175" cy="214312"/>
          </a:xfrm>
          <a:prstGeom prst="rect">
            <a:avLst/>
          </a:prstGeom>
          <a:noFill/>
          <a:ln w="9525">
            <a:noFill/>
            <a:miter lim="800000"/>
            <a:headEnd/>
            <a:tailEnd/>
          </a:ln>
        </p:spPr>
        <p:txBody>
          <a:bodyPr wrap="none">
            <a:spAutoFit/>
          </a:bodyPr>
          <a:lstStyle/>
          <a:p>
            <a:pPr algn="r">
              <a:lnSpc>
                <a:spcPct val="95000"/>
              </a:lnSpc>
            </a:pPr>
            <a:r>
              <a:rPr lang="en-US" sz="800">
                <a:solidFill>
                  <a:schemeClr val="tx1"/>
                </a:solidFill>
              </a:rPr>
              <a:t>Day 85</a:t>
            </a:r>
          </a:p>
        </p:txBody>
      </p:sp>
      <p:sp>
        <p:nvSpPr>
          <p:cNvPr id="26769" name="TextBox 195"/>
          <p:cNvSpPr txBox="1">
            <a:spLocks noChangeArrowheads="1"/>
          </p:cNvSpPr>
          <p:nvPr/>
        </p:nvSpPr>
        <p:spPr bwMode="auto">
          <a:xfrm>
            <a:off x="4702175" y="5148263"/>
            <a:ext cx="358775" cy="214312"/>
          </a:xfrm>
          <a:prstGeom prst="rect">
            <a:avLst/>
          </a:prstGeom>
          <a:noFill/>
          <a:ln w="9525">
            <a:noFill/>
            <a:miter lim="800000"/>
            <a:headEnd/>
            <a:tailEnd/>
          </a:ln>
        </p:spPr>
        <p:txBody>
          <a:bodyPr wrap="none">
            <a:spAutoFit/>
          </a:bodyPr>
          <a:lstStyle/>
          <a:p>
            <a:pPr algn="r"/>
            <a:r>
              <a:rPr lang="en-US" sz="800">
                <a:solidFill>
                  <a:schemeClr val="tx1"/>
                </a:solidFill>
              </a:rPr>
              <a:t>200</a:t>
            </a:r>
          </a:p>
        </p:txBody>
      </p:sp>
      <p:sp>
        <p:nvSpPr>
          <p:cNvPr id="26770" name="TextBox 198"/>
          <p:cNvSpPr txBox="1">
            <a:spLocks noChangeArrowheads="1"/>
          </p:cNvSpPr>
          <p:nvPr/>
        </p:nvSpPr>
        <p:spPr bwMode="auto">
          <a:xfrm>
            <a:off x="4702175" y="5489575"/>
            <a:ext cx="358775" cy="215900"/>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771" name="TextBox 199"/>
          <p:cNvSpPr txBox="1">
            <a:spLocks noChangeArrowheads="1"/>
          </p:cNvSpPr>
          <p:nvPr/>
        </p:nvSpPr>
        <p:spPr bwMode="auto">
          <a:xfrm>
            <a:off x="4818063" y="5838825"/>
            <a:ext cx="242887" cy="214313"/>
          </a:xfrm>
          <a:prstGeom prst="rect">
            <a:avLst/>
          </a:prstGeom>
          <a:noFill/>
          <a:ln w="9525">
            <a:noFill/>
            <a:miter lim="800000"/>
            <a:headEnd/>
            <a:tailEnd/>
          </a:ln>
        </p:spPr>
        <p:txBody>
          <a:bodyPr wrap="none">
            <a:spAutoFit/>
          </a:bodyPr>
          <a:lstStyle/>
          <a:p>
            <a:pPr algn="r"/>
            <a:r>
              <a:rPr lang="en-US" sz="800">
                <a:solidFill>
                  <a:schemeClr val="tx1"/>
                </a:solidFill>
              </a:rPr>
              <a:t>0</a:t>
            </a:r>
          </a:p>
        </p:txBody>
      </p:sp>
      <p:sp>
        <p:nvSpPr>
          <p:cNvPr id="26772" name="TextBox 200"/>
          <p:cNvSpPr txBox="1">
            <a:spLocks noChangeArrowheads="1"/>
          </p:cNvSpPr>
          <p:nvPr/>
        </p:nvSpPr>
        <p:spPr bwMode="auto">
          <a:xfrm>
            <a:off x="4668838" y="6176963"/>
            <a:ext cx="392112" cy="214312"/>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773" name="TextBox 201"/>
          <p:cNvSpPr txBox="1">
            <a:spLocks noChangeArrowheads="1"/>
          </p:cNvSpPr>
          <p:nvPr/>
        </p:nvSpPr>
        <p:spPr bwMode="auto">
          <a:xfrm>
            <a:off x="4941888" y="6316663"/>
            <a:ext cx="242887" cy="215900"/>
          </a:xfrm>
          <a:prstGeom prst="rect">
            <a:avLst/>
          </a:prstGeom>
          <a:noFill/>
          <a:ln w="9525">
            <a:noFill/>
            <a:miter lim="800000"/>
            <a:headEnd/>
            <a:tailEnd/>
          </a:ln>
        </p:spPr>
        <p:txBody>
          <a:bodyPr wrap="none">
            <a:spAutoFit/>
          </a:bodyPr>
          <a:lstStyle/>
          <a:p>
            <a:pPr algn="ctr"/>
            <a:r>
              <a:rPr lang="en-US" sz="800">
                <a:solidFill>
                  <a:schemeClr val="tx1"/>
                </a:solidFill>
              </a:rPr>
              <a:t>0</a:t>
            </a:r>
          </a:p>
        </p:txBody>
      </p:sp>
      <p:sp>
        <p:nvSpPr>
          <p:cNvPr id="26774" name="TextBox 202"/>
          <p:cNvSpPr txBox="1">
            <a:spLocks noChangeArrowheads="1"/>
          </p:cNvSpPr>
          <p:nvPr/>
        </p:nvSpPr>
        <p:spPr bwMode="auto">
          <a:xfrm>
            <a:off x="5421313" y="6316663"/>
            <a:ext cx="300037" cy="215900"/>
          </a:xfrm>
          <a:prstGeom prst="rect">
            <a:avLst/>
          </a:prstGeom>
          <a:noFill/>
          <a:ln w="9525">
            <a:noFill/>
            <a:miter lim="800000"/>
            <a:headEnd/>
            <a:tailEnd/>
          </a:ln>
        </p:spPr>
        <p:txBody>
          <a:bodyPr wrap="none">
            <a:spAutoFit/>
          </a:bodyPr>
          <a:lstStyle/>
          <a:p>
            <a:pPr algn="ctr"/>
            <a:r>
              <a:rPr lang="en-US" sz="800">
                <a:solidFill>
                  <a:schemeClr val="tx1"/>
                </a:solidFill>
              </a:rPr>
              <a:t>10</a:t>
            </a:r>
          </a:p>
        </p:txBody>
      </p:sp>
      <p:sp>
        <p:nvSpPr>
          <p:cNvPr id="26775" name="TextBox 206"/>
          <p:cNvSpPr txBox="1">
            <a:spLocks noChangeArrowheads="1"/>
          </p:cNvSpPr>
          <p:nvPr/>
        </p:nvSpPr>
        <p:spPr bwMode="auto">
          <a:xfrm>
            <a:off x="5915025" y="6316663"/>
            <a:ext cx="300038" cy="215900"/>
          </a:xfrm>
          <a:prstGeom prst="rect">
            <a:avLst/>
          </a:prstGeom>
          <a:noFill/>
          <a:ln w="9525">
            <a:noFill/>
            <a:miter lim="800000"/>
            <a:headEnd/>
            <a:tailEnd/>
          </a:ln>
        </p:spPr>
        <p:txBody>
          <a:bodyPr wrap="none">
            <a:spAutoFit/>
          </a:bodyPr>
          <a:lstStyle/>
          <a:p>
            <a:pPr algn="ctr"/>
            <a:r>
              <a:rPr lang="en-US" sz="800">
                <a:solidFill>
                  <a:schemeClr val="tx1"/>
                </a:solidFill>
              </a:rPr>
              <a:t>20</a:t>
            </a:r>
          </a:p>
        </p:txBody>
      </p:sp>
      <p:sp>
        <p:nvSpPr>
          <p:cNvPr id="26776" name="TextBox 208"/>
          <p:cNvSpPr txBox="1">
            <a:spLocks noChangeArrowheads="1"/>
          </p:cNvSpPr>
          <p:nvPr/>
        </p:nvSpPr>
        <p:spPr bwMode="auto">
          <a:xfrm>
            <a:off x="6435725" y="6316663"/>
            <a:ext cx="300038" cy="215900"/>
          </a:xfrm>
          <a:prstGeom prst="rect">
            <a:avLst/>
          </a:prstGeom>
          <a:noFill/>
          <a:ln w="9525">
            <a:noFill/>
            <a:miter lim="800000"/>
            <a:headEnd/>
            <a:tailEnd/>
          </a:ln>
        </p:spPr>
        <p:txBody>
          <a:bodyPr wrap="none">
            <a:spAutoFit/>
          </a:bodyPr>
          <a:lstStyle/>
          <a:p>
            <a:pPr algn="ctr"/>
            <a:r>
              <a:rPr lang="en-US" sz="800">
                <a:solidFill>
                  <a:schemeClr val="tx1"/>
                </a:solidFill>
              </a:rPr>
              <a:t>30</a:t>
            </a:r>
          </a:p>
        </p:txBody>
      </p:sp>
      <p:sp>
        <p:nvSpPr>
          <p:cNvPr id="26777" name="TextBox 209"/>
          <p:cNvSpPr txBox="1">
            <a:spLocks noChangeArrowheads="1"/>
          </p:cNvSpPr>
          <p:nvPr/>
        </p:nvSpPr>
        <p:spPr bwMode="auto">
          <a:xfrm>
            <a:off x="7148513" y="6426200"/>
            <a:ext cx="1517650" cy="203200"/>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Patients (N = 30)</a:t>
            </a:r>
          </a:p>
        </p:txBody>
      </p:sp>
      <p:cxnSp>
        <p:nvCxnSpPr>
          <p:cNvPr id="26778" name="Straight Connector 210"/>
          <p:cNvCxnSpPr>
            <a:cxnSpLocks noChangeShapeType="1"/>
          </p:cNvCxnSpPr>
          <p:nvPr/>
        </p:nvCxnSpPr>
        <p:spPr bwMode="auto">
          <a:xfrm flipH="1">
            <a:off x="7148513" y="5238750"/>
            <a:ext cx="0" cy="1052513"/>
          </a:xfrm>
          <a:prstGeom prst="line">
            <a:avLst/>
          </a:prstGeom>
          <a:noFill/>
          <a:ln w="28575" algn="ctr">
            <a:solidFill>
              <a:schemeClr val="tx1"/>
            </a:solidFill>
            <a:round/>
            <a:headEnd/>
            <a:tailEnd/>
          </a:ln>
        </p:spPr>
      </p:cxnSp>
      <p:cxnSp>
        <p:nvCxnSpPr>
          <p:cNvPr id="26779" name="Straight Connector 211"/>
          <p:cNvCxnSpPr>
            <a:cxnSpLocks noChangeShapeType="1"/>
          </p:cNvCxnSpPr>
          <p:nvPr/>
        </p:nvCxnSpPr>
        <p:spPr bwMode="auto">
          <a:xfrm flipV="1">
            <a:off x="7135813" y="6288088"/>
            <a:ext cx="1549400" cy="0"/>
          </a:xfrm>
          <a:prstGeom prst="line">
            <a:avLst/>
          </a:prstGeom>
          <a:noFill/>
          <a:ln w="28575" algn="ctr">
            <a:solidFill>
              <a:schemeClr val="tx1"/>
            </a:solidFill>
            <a:round/>
            <a:headEnd/>
            <a:tailEnd/>
          </a:ln>
        </p:spPr>
      </p:cxnSp>
      <p:cxnSp>
        <p:nvCxnSpPr>
          <p:cNvPr id="26780" name="Straight Connector 212"/>
          <p:cNvCxnSpPr>
            <a:cxnSpLocks noChangeShapeType="1"/>
          </p:cNvCxnSpPr>
          <p:nvPr/>
        </p:nvCxnSpPr>
        <p:spPr bwMode="auto">
          <a:xfrm>
            <a:off x="7640638" y="6288088"/>
            <a:ext cx="0" cy="65087"/>
          </a:xfrm>
          <a:prstGeom prst="line">
            <a:avLst/>
          </a:prstGeom>
          <a:noFill/>
          <a:ln w="28575" algn="ctr">
            <a:solidFill>
              <a:schemeClr val="tx1"/>
            </a:solidFill>
            <a:round/>
            <a:headEnd/>
            <a:tailEnd/>
          </a:ln>
        </p:spPr>
      </p:cxnSp>
      <p:cxnSp>
        <p:nvCxnSpPr>
          <p:cNvPr id="26781" name="Straight Connector 213"/>
          <p:cNvCxnSpPr>
            <a:cxnSpLocks noChangeShapeType="1"/>
          </p:cNvCxnSpPr>
          <p:nvPr/>
        </p:nvCxnSpPr>
        <p:spPr bwMode="auto">
          <a:xfrm>
            <a:off x="8118475" y="6288088"/>
            <a:ext cx="0" cy="65087"/>
          </a:xfrm>
          <a:prstGeom prst="line">
            <a:avLst/>
          </a:prstGeom>
          <a:noFill/>
          <a:ln w="28575" algn="ctr">
            <a:solidFill>
              <a:schemeClr val="tx1"/>
            </a:solidFill>
            <a:round/>
            <a:headEnd/>
            <a:tailEnd/>
          </a:ln>
        </p:spPr>
      </p:cxnSp>
      <p:cxnSp>
        <p:nvCxnSpPr>
          <p:cNvPr id="26782" name="Straight Connector 215"/>
          <p:cNvCxnSpPr>
            <a:cxnSpLocks noChangeShapeType="1"/>
          </p:cNvCxnSpPr>
          <p:nvPr/>
        </p:nvCxnSpPr>
        <p:spPr bwMode="auto">
          <a:xfrm>
            <a:off x="7148513" y="6288088"/>
            <a:ext cx="0" cy="63500"/>
          </a:xfrm>
          <a:prstGeom prst="line">
            <a:avLst/>
          </a:prstGeom>
          <a:noFill/>
          <a:ln w="28575" algn="ctr">
            <a:solidFill>
              <a:schemeClr val="tx1"/>
            </a:solidFill>
            <a:round/>
            <a:headEnd/>
            <a:tailEnd/>
          </a:ln>
        </p:spPr>
      </p:cxnSp>
      <p:cxnSp>
        <p:nvCxnSpPr>
          <p:cNvPr id="26783" name="Straight Connector 217"/>
          <p:cNvCxnSpPr>
            <a:cxnSpLocks noChangeShapeType="1"/>
          </p:cNvCxnSpPr>
          <p:nvPr/>
        </p:nvCxnSpPr>
        <p:spPr bwMode="auto">
          <a:xfrm>
            <a:off x="7080250" y="5251450"/>
            <a:ext cx="63500" cy="0"/>
          </a:xfrm>
          <a:prstGeom prst="line">
            <a:avLst/>
          </a:prstGeom>
          <a:noFill/>
          <a:ln w="28575" algn="ctr">
            <a:solidFill>
              <a:schemeClr val="tx1"/>
            </a:solidFill>
            <a:round/>
            <a:headEnd/>
            <a:tailEnd/>
          </a:ln>
        </p:spPr>
      </p:cxnSp>
      <p:sp>
        <p:nvSpPr>
          <p:cNvPr id="26784" name="TextBox 218"/>
          <p:cNvSpPr txBox="1">
            <a:spLocks noChangeArrowheads="1"/>
          </p:cNvSpPr>
          <p:nvPr/>
        </p:nvSpPr>
        <p:spPr bwMode="auto">
          <a:xfrm rot="-5400000">
            <a:off x="6172994" y="5603082"/>
            <a:ext cx="1114425" cy="312737"/>
          </a:xfrm>
          <a:prstGeom prst="rect">
            <a:avLst/>
          </a:prstGeom>
          <a:noFill/>
          <a:ln w="9525">
            <a:noFill/>
            <a:miter lim="800000"/>
            <a:headEnd/>
            <a:tailEnd/>
          </a:ln>
        </p:spPr>
        <p:txBody>
          <a:bodyPr>
            <a:spAutoFit/>
          </a:bodyPr>
          <a:lstStyle/>
          <a:p>
            <a:pPr algn="ctr">
              <a:lnSpc>
                <a:spcPct val="90000"/>
              </a:lnSpc>
            </a:pPr>
            <a:r>
              <a:rPr lang="en-US" sz="800" b="1">
                <a:solidFill>
                  <a:schemeClr val="tx1"/>
                </a:solidFill>
              </a:rPr>
              <a:t>Percent Change From Baseline</a:t>
            </a:r>
          </a:p>
        </p:txBody>
      </p:sp>
      <p:cxnSp>
        <p:nvCxnSpPr>
          <p:cNvPr id="26785" name="Straight Connector 221"/>
          <p:cNvCxnSpPr>
            <a:cxnSpLocks noChangeShapeType="1"/>
          </p:cNvCxnSpPr>
          <p:nvPr/>
        </p:nvCxnSpPr>
        <p:spPr bwMode="auto">
          <a:xfrm>
            <a:off x="7080250" y="6288088"/>
            <a:ext cx="63500" cy="0"/>
          </a:xfrm>
          <a:prstGeom prst="line">
            <a:avLst/>
          </a:prstGeom>
          <a:noFill/>
          <a:ln w="28575" algn="ctr">
            <a:solidFill>
              <a:schemeClr val="tx1"/>
            </a:solidFill>
            <a:round/>
            <a:headEnd/>
            <a:tailEnd/>
          </a:ln>
        </p:spPr>
      </p:cxnSp>
      <p:cxnSp>
        <p:nvCxnSpPr>
          <p:cNvPr id="26786" name="Straight Connector 223"/>
          <p:cNvCxnSpPr>
            <a:cxnSpLocks noChangeShapeType="1"/>
          </p:cNvCxnSpPr>
          <p:nvPr/>
        </p:nvCxnSpPr>
        <p:spPr bwMode="auto">
          <a:xfrm>
            <a:off x="7080250" y="5595938"/>
            <a:ext cx="63500" cy="0"/>
          </a:xfrm>
          <a:prstGeom prst="line">
            <a:avLst/>
          </a:prstGeom>
          <a:noFill/>
          <a:ln w="28575" algn="ctr">
            <a:solidFill>
              <a:schemeClr val="tx1"/>
            </a:solidFill>
            <a:round/>
            <a:headEnd/>
            <a:tailEnd/>
          </a:ln>
        </p:spPr>
      </p:cxnSp>
      <p:cxnSp>
        <p:nvCxnSpPr>
          <p:cNvPr id="26787" name="Straight Connector 224"/>
          <p:cNvCxnSpPr>
            <a:cxnSpLocks noChangeShapeType="1"/>
          </p:cNvCxnSpPr>
          <p:nvPr/>
        </p:nvCxnSpPr>
        <p:spPr bwMode="auto">
          <a:xfrm>
            <a:off x="7080250" y="5942013"/>
            <a:ext cx="63500" cy="0"/>
          </a:xfrm>
          <a:prstGeom prst="line">
            <a:avLst/>
          </a:prstGeom>
          <a:noFill/>
          <a:ln w="28575" algn="ctr">
            <a:solidFill>
              <a:schemeClr val="tx1"/>
            </a:solidFill>
            <a:round/>
            <a:headEnd/>
            <a:tailEnd/>
          </a:ln>
        </p:spPr>
      </p:cxnSp>
      <p:cxnSp>
        <p:nvCxnSpPr>
          <p:cNvPr id="26788" name="Straight Connector 226"/>
          <p:cNvCxnSpPr>
            <a:cxnSpLocks noChangeShapeType="1"/>
          </p:cNvCxnSpPr>
          <p:nvPr/>
        </p:nvCxnSpPr>
        <p:spPr bwMode="auto">
          <a:xfrm>
            <a:off x="8670925" y="6288088"/>
            <a:ext cx="0" cy="65087"/>
          </a:xfrm>
          <a:prstGeom prst="line">
            <a:avLst/>
          </a:prstGeom>
          <a:noFill/>
          <a:ln w="28575" algn="ctr">
            <a:solidFill>
              <a:schemeClr val="tx1"/>
            </a:solidFill>
            <a:round/>
            <a:headEnd/>
            <a:tailEnd/>
          </a:ln>
        </p:spPr>
      </p:cxnSp>
      <p:sp>
        <p:nvSpPr>
          <p:cNvPr id="26789" name="TextBox 227"/>
          <p:cNvSpPr txBox="1">
            <a:spLocks noChangeArrowheads="1"/>
          </p:cNvSpPr>
          <p:nvPr/>
        </p:nvSpPr>
        <p:spPr bwMode="auto">
          <a:xfrm>
            <a:off x="7862888" y="5233988"/>
            <a:ext cx="746125" cy="209550"/>
          </a:xfrm>
          <a:prstGeom prst="rect">
            <a:avLst/>
          </a:prstGeom>
          <a:noFill/>
          <a:ln w="9525">
            <a:noFill/>
            <a:miter lim="800000"/>
            <a:headEnd/>
            <a:tailEnd/>
          </a:ln>
        </p:spPr>
        <p:txBody>
          <a:bodyPr wrap="none">
            <a:spAutoFit/>
          </a:bodyPr>
          <a:lstStyle/>
          <a:p>
            <a:pPr algn="r">
              <a:lnSpc>
                <a:spcPct val="95000"/>
              </a:lnSpc>
            </a:pPr>
            <a:r>
              <a:rPr lang="en-US" sz="800">
                <a:solidFill>
                  <a:schemeClr val="tx1"/>
                </a:solidFill>
              </a:rPr>
              <a:t>At Any Time</a:t>
            </a:r>
          </a:p>
        </p:txBody>
      </p:sp>
      <p:sp>
        <p:nvSpPr>
          <p:cNvPr id="26790" name="TextBox 228"/>
          <p:cNvSpPr txBox="1">
            <a:spLocks noChangeArrowheads="1"/>
          </p:cNvSpPr>
          <p:nvPr/>
        </p:nvSpPr>
        <p:spPr bwMode="auto">
          <a:xfrm>
            <a:off x="6786563" y="5148263"/>
            <a:ext cx="357187" cy="214312"/>
          </a:xfrm>
          <a:prstGeom prst="rect">
            <a:avLst/>
          </a:prstGeom>
          <a:noFill/>
          <a:ln w="9525">
            <a:noFill/>
            <a:miter lim="800000"/>
            <a:headEnd/>
            <a:tailEnd/>
          </a:ln>
        </p:spPr>
        <p:txBody>
          <a:bodyPr wrap="none">
            <a:spAutoFit/>
          </a:bodyPr>
          <a:lstStyle/>
          <a:p>
            <a:pPr algn="r"/>
            <a:r>
              <a:rPr lang="en-US" sz="800">
                <a:solidFill>
                  <a:schemeClr val="tx1"/>
                </a:solidFill>
              </a:rPr>
              <a:t>200</a:t>
            </a:r>
          </a:p>
        </p:txBody>
      </p:sp>
      <p:sp>
        <p:nvSpPr>
          <p:cNvPr id="26791" name="TextBox 231"/>
          <p:cNvSpPr txBox="1">
            <a:spLocks noChangeArrowheads="1"/>
          </p:cNvSpPr>
          <p:nvPr/>
        </p:nvSpPr>
        <p:spPr bwMode="auto">
          <a:xfrm>
            <a:off x="6786563" y="5489575"/>
            <a:ext cx="357187" cy="215900"/>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792" name="TextBox 232"/>
          <p:cNvSpPr txBox="1">
            <a:spLocks noChangeArrowheads="1"/>
          </p:cNvSpPr>
          <p:nvPr/>
        </p:nvSpPr>
        <p:spPr bwMode="auto">
          <a:xfrm>
            <a:off x="6902450" y="5838825"/>
            <a:ext cx="241300" cy="214313"/>
          </a:xfrm>
          <a:prstGeom prst="rect">
            <a:avLst/>
          </a:prstGeom>
          <a:noFill/>
          <a:ln w="9525">
            <a:noFill/>
            <a:miter lim="800000"/>
            <a:headEnd/>
            <a:tailEnd/>
          </a:ln>
        </p:spPr>
        <p:txBody>
          <a:bodyPr wrap="none">
            <a:spAutoFit/>
          </a:bodyPr>
          <a:lstStyle/>
          <a:p>
            <a:pPr algn="r"/>
            <a:r>
              <a:rPr lang="en-US" sz="800">
                <a:solidFill>
                  <a:schemeClr val="tx1"/>
                </a:solidFill>
              </a:rPr>
              <a:t>0</a:t>
            </a:r>
          </a:p>
        </p:txBody>
      </p:sp>
      <p:sp>
        <p:nvSpPr>
          <p:cNvPr id="26793" name="TextBox 233"/>
          <p:cNvSpPr txBox="1">
            <a:spLocks noChangeArrowheads="1"/>
          </p:cNvSpPr>
          <p:nvPr/>
        </p:nvSpPr>
        <p:spPr bwMode="auto">
          <a:xfrm>
            <a:off x="6753225" y="6176963"/>
            <a:ext cx="390525" cy="214312"/>
          </a:xfrm>
          <a:prstGeom prst="rect">
            <a:avLst/>
          </a:prstGeom>
          <a:noFill/>
          <a:ln w="9525">
            <a:noFill/>
            <a:miter lim="800000"/>
            <a:headEnd/>
            <a:tailEnd/>
          </a:ln>
        </p:spPr>
        <p:txBody>
          <a:bodyPr wrap="none">
            <a:spAutoFit/>
          </a:bodyPr>
          <a:lstStyle/>
          <a:p>
            <a:pPr algn="r"/>
            <a:r>
              <a:rPr lang="en-US" sz="800">
                <a:solidFill>
                  <a:schemeClr val="tx1"/>
                </a:solidFill>
              </a:rPr>
              <a:t>-100</a:t>
            </a:r>
          </a:p>
        </p:txBody>
      </p:sp>
      <p:sp>
        <p:nvSpPr>
          <p:cNvPr id="26794" name="TextBox 234"/>
          <p:cNvSpPr txBox="1">
            <a:spLocks noChangeArrowheads="1"/>
          </p:cNvSpPr>
          <p:nvPr/>
        </p:nvSpPr>
        <p:spPr bwMode="auto">
          <a:xfrm>
            <a:off x="7026275" y="6316663"/>
            <a:ext cx="241300" cy="215900"/>
          </a:xfrm>
          <a:prstGeom prst="rect">
            <a:avLst/>
          </a:prstGeom>
          <a:noFill/>
          <a:ln w="9525">
            <a:noFill/>
            <a:miter lim="800000"/>
            <a:headEnd/>
            <a:tailEnd/>
          </a:ln>
        </p:spPr>
        <p:txBody>
          <a:bodyPr wrap="none">
            <a:spAutoFit/>
          </a:bodyPr>
          <a:lstStyle/>
          <a:p>
            <a:pPr algn="ctr"/>
            <a:r>
              <a:rPr lang="en-US" sz="800">
                <a:solidFill>
                  <a:schemeClr val="tx1"/>
                </a:solidFill>
              </a:rPr>
              <a:t>0</a:t>
            </a:r>
          </a:p>
        </p:txBody>
      </p:sp>
      <p:sp>
        <p:nvSpPr>
          <p:cNvPr id="26795" name="TextBox 235"/>
          <p:cNvSpPr txBox="1">
            <a:spLocks noChangeArrowheads="1"/>
          </p:cNvSpPr>
          <p:nvPr/>
        </p:nvSpPr>
        <p:spPr bwMode="auto">
          <a:xfrm>
            <a:off x="7491413" y="6316663"/>
            <a:ext cx="300037" cy="215900"/>
          </a:xfrm>
          <a:prstGeom prst="rect">
            <a:avLst/>
          </a:prstGeom>
          <a:noFill/>
          <a:ln w="9525">
            <a:noFill/>
            <a:miter lim="800000"/>
            <a:headEnd/>
            <a:tailEnd/>
          </a:ln>
        </p:spPr>
        <p:txBody>
          <a:bodyPr wrap="none">
            <a:spAutoFit/>
          </a:bodyPr>
          <a:lstStyle/>
          <a:p>
            <a:pPr algn="ctr"/>
            <a:r>
              <a:rPr lang="en-US" sz="800">
                <a:solidFill>
                  <a:schemeClr val="tx1"/>
                </a:solidFill>
              </a:rPr>
              <a:t>10</a:t>
            </a:r>
          </a:p>
        </p:txBody>
      </p:sp>
      <p:sp>
        <p:nvSpPr>
          <p:cNvPr id="26796" name="TextBox 236"/>
          <p:cNvSpPr txBox="1">
            <a:spLocks noChangeArrowheads="1"/>
          </p:cNvSpPr>
          <p:nvPr/>
        </p:nvSpPr>
        <p:spPr bwMode="auto">
          <a:xfrm>
            <a:off x="7970838" y="6316663"/>
            <a:ext cx="300037" cy="215900"/>
          </a:xfrm>
          <a:prstGeom prst="rect">
            <a:avLst/>
          </a:prstGeom>
          <a:noFill/>
          <a:ln w="9525">
            <a:noFill/>
            <a:miter lim="800000"/>
            <a:headEnd/>
            <a:tailEnd/>
          </a:ln>
        </p:spPr>
        <p:txBody>
          <a:bodyPr wrap="none">
            <a:spAutoFit/>
          </a:bodyPr>
          <a:lstStyle/>
          <a:p>
            <a:pPr algn="ctr"/>
            <a:r>
              <a:rPr lang="en-US" sz="800">
                <a:solidFill>
                  <a:schemeClr val="tx1"/>
                </a:solidFill>
              </a:rPr>
              <a:t>20</a:t>
            </a:r>
          </a:p>
        </p:txBody>
      </p:sp>
      <p:sp>
        <p:nvSpPr>
          <p:cNvPr id="26797" name="TextBox 241"/>
          <p:cNvSpPr txBox="1">
            <a:spLocks noChangeArrowheads="1"/>
          </p:cNvSpPr>
          <p:nvPr/>
        </p:nvSpPr>
        <p:spPr bwMode="auto">
          <a:xfrm>
            <a:off x="8518525" y="6316663"/>
            <a:ext cx="300038" cy="215900"/>
          </a:xfrm>
          <a:prstGeom prst="rect">
            <a:avLst/>
          </a:prstGeom>
          <a:noFill/>
          <a:ln w="9525">
            <a:noFill/>
            <a:miter lim="800000"/>
            <a:headEnd/>
            <a:tailEnd/>
          </a:ln>
        </p:spPr>
        <p:txBody>
          <a:bodyPr wrap="none">
            <a:spAutoFit/>
          </a:bodyPr>
          <a:lstStyle/>
          <a:p>
            <a:pPr algn="ctr"/>
            <a:r>
              <a:rPr lang="en-US" sz="800">
                <a:solidFill>
                  <a:schemeClr val="tx1"/>
                </a:solidFill>
              </a:rPr>
              <a:t>30</a:t>
            </a:r>
          </a:p>
        </p:txBody>
      </p:sp>
      <p:cxnSp>
        <p:nvCxnSpPr>
          <p:cNvPr id="26798" name="Straight Connector 244"/>
          <p:cNvCxnSpPr>
            <a:cxnSpLocks noChangeShapeType="1"/>
          </p:cNvCxnSpPr>
          <p:nvPr/>
        </p:nvCxnSpPr>
        <p:spPr bwMode="auto">
          <a:xfrm flipV="1">
            <a:off x="5051425" y="6111875"/>
            <a:ext cx="1549400" cy="0"/>
          </a:xfrm>
          <a:prstGeom prst="line">
            <a:avLst/>
          </a:prstGeom>
          <a:noFill/>
          <a:ln w="28575" algn="ctr">
            <a:solidFill>
              <a:schemeClr val="tx1"/>
            </a:solidFill>
            <a:prstDash val="sysDot"/>
            <a:round/>
            <a:headEnd/>
            <a:tailEnd/>
          </a:ln>
        </p:spPr>
      </p:cxnSp>
      <p:cxnSp>
        <p:nvCxnSpPr>
          <p:cNvPr id="26799" name="Straight Connector 245"/>
          <p:cNvCxnSpPr>
            <a:cxnSpLocks noChangeShapeType="1"/>
          </p:cNvCxnSpPr>
          <p:nvPr/>
        </p:nvCxnSpPr>
        <p:spPr bwMode="auto">
          <a:xfrm flipV="1">
            <a:off x="7135813" y="6111875"/>
            <a:ext cx="1549400" cy="0"/>
          </a:xfrm>
          <a:prstGeom prst="line">
            <a:avLst/>
          </a:prstGeom>
          <a:noFill/>
          <a:ln w="28575" algn="ctr">
            <a:solidFill>
              <a:schemeClr val="tx1"/>
            </a:solidFill>
            <a:prstDash val="sysDot"/>
            <a:round/>
            <a:headEnd/>
            <a:tailEnd/>
          </a:ln>
        </p:spPr>
      </p:cxnSp>
      <p:cxnSp>
        <p:nvCxnSpPr>
          <p:cNvPr id="26800" name="Straight Connector 248"/>
          <p:cNvCxnSpPr>
            <a:cxnSpLocks noChangeShapeType="1"/>
          </p:cNvCxnSpPr>
          <p:nvPr/>
        </p:nvCxnSpPr>
        <p:spPr bwMode="auto">
          <a:xfrm>
            <a:off x="5099050" y="2179638"/>
            <a:ext cx="0" cy="627062"/>
          </a:xfrm>
          <a:prstGeom prst="line">
            <a:avLst/>
          </a:prstGeom>
          <a:noFill/>
          <a:ln w="9525" algn="ctr">
            <a:solidFill>
              <a:schemeClr val="accent2"/>
            </a:solidFill>
            <a:round/>
            <a:headEnd/>
            <a:tailEnd/>
          </a:ln>
        </p:spPr>
      </p:cxnSp>
      <p:cxnSp>
        <p:nvCxnSpPr>
          <p:cNvPr id="26801" name="Straight Connector 250"/>
          <p:cNvCxnSpPr>
            <a:cxnSpLocks noChangeShapeType="1"/>
          </p:cNvCxnSpPr>
          <p:nvPr/>
        </p:nvCxnSpPr>
        <p:spPr bwMode="auto">
          <a:xfrm>
            <a:off x="5118100" y="2449513"/>
            <a:ext cx="0" cy="357187"/>
          </a:xfrm>
          <a:prstGeom prst="line">
            <a:avLst/>
          </a:prstGeom>
          <a:noFill/>
          <a:ln w="9525" algn="ctr">
            <a:solidFill>
              <a:schemeClr val="accent2"/>
            </a:solidFill>
            <a:round/>
            <a:headEnd/>
            <a:tailEnd/>
          </a:ln>
        </p:spPr>
      </p:cxnSp>
      <p:cxnSp>
        <p:nvCxnSpPr>
          <p:cNvPr id="26802" name="Straight Connector 252"/>
          <p:cNvCxnSpPr>
            <a:cxnSpLocks noChangeShapeType="1"/>
          </p:cNvCxnSpPr>
          <p:nvPr/>
        </p:nvCxnSpPr>
        <p:spPr bwMode="auto">
          <a:xfrm flipH="1">
            <a:off x="5138738" y="2601913"/>
            <a:ext cx="0" cy="204787"/>
          </a:xfrm>
          <a:prstGeom prst="line">
            <a:avLst/>
          </a:prstGeom>
          <a:noFill/>
          <a:ln w="9525" algn="ctr">
            <a:solidFill>
              <a:schemeClr val="accent2"/>
            </a:solidFill>
            <a:round/>
            <a:headEnd/>
            <a:tailEnd/>
          </a:ln>
        </p:spPr>
      </p:cxnSp>
      <p:cxnSp>
        <p:nvCxnSpPr>
          <p:cNvPr id="26803" name="Straight Connector 254"/>
          <p:cNvCxnSpPr>
            <a:cxnSpLocks noChangeShapeType="1"/>
          </p:cNvCxnSpPr>
          <p:nvPr/>
        </p:nvCxnSpPr>
        <p:spPr bwMode="auto">
          <a:xfrm>
            <a:off x="5162550" y="2611438"/>
            <a:ext cx="0" cy="201612"/>
          </a:xfrm>
          <a:prstGeom prst="line">
            <a:avLst/>
          </a:prstGeom>
          <a:noFill/>
          <a:ln w="9525" algn="ctr">
            <a:solidFill>
              <a:schemeClr val="accent2"/>
            </a:solidFill>
            <a:round/>
            <a:headEnd/>
            <a:tailEnd/>
          </a:ln>
        </p:spPr>
      </p:cxnSp>
      <p:cxnSp>
        <p:nvCxnSpPr>
          <p:cNvPr id="26804" name="Straight Connector 256"/>
          <p:cNvCxnSpPr>
            <a:cxnSpLocks noChangeShapeType="1"/>
          </p:cNvCxnSpPr>
          <p:nvPr/>
        </p:nvCxnSpPr>
        <p:spPr bwMode="auto">
          <a:xfrm>
            <a:off x="5180013" y="2617788"/>
            <a:ext cx="0" cy="188912"/>
          </a:xfrm>
          <a:prstGeom prst="line">
            <a:avLst/>
          </a:prstGeom>
          <a:noFill/>
          <a:ln w="9525" algn="ctr">
            <a:solidFill>
              <a:schemeClr val="accent2"/>
            </a:solidFill>
            <a:round/>
            <a:headEnd/>
            <a:tailEnd/>
          </a:ln>
        </p:spPr>
      </p:cxnSp>
      <p:cxnSp>
        <p:nvCxnSpPr>
          <p:cNvPr id="26805" name="Straight Connector 257"/>
          <p:cNvCxnSpPr>
            <a:cxnSpLocks noChangeShapeType="1"/>
          </p:cNvCxnSpPr>
          <p:nvPr/>
        </p:nvCxnSpPr>
        <p:spPr bwMode="auto">
          <a:xfrm>
            <a:off x="5691188" y="2776538"/>
            <a:ext cx="0" cy="30162"/>
          </a:xfrm>
          <a:prstGeom prst="line">
            <a:avLst/>
          </a:prstGeom>
          <a:noFill/>
          <a:ln w="9525" algn="ctr">
            <a:solidFill>
              <a:schemeClr val="accent2"/>
            </a:solidFill>
            <a:round/>
            <a:headEnd/>
            <a:tailEnd/>
          </a:ln>
        </p:spPr>
      </p:cxnSp>
      <p:cxnSp>
        <p:nvCxnSpPr>
          <p:cNvPr id="26806" name="Straight Connector 259"/>
          <p:cNvCxnSpPr>
            <a:cxnSpLocks noChangeShapeType="1"/>
          </p:cNvCxnSpPr>
          <p:nvPr/>
        </p:nvCxnSpPr>
        <p:spPr bwMode="auto">
          <a:xfrm>
            <a:off x="5675313" y="2776538"/>
            <a:ext cx="0" cy="30162"/>
          </a:xfrm>
          <a:prstGeom prst="line">
            <a:avLst/>
          </a:prstGeom>
          <a:noFill/>
          <a:ln w="9525" algn="ctr">
            <a:solidFill>
              <a:schemeClr val="accent2"/>
            </a:solidFill>
            <a:round/>
            <a:headEnd/>
            <a:tailEnd/>
          </a:ln>
        </p:spPr>
      </p:cxnSp>
      <p:cxnSp>
        <p:nvCxnSpPr>
          <p:cNvPr id="26807" name="Straight Connector 260"/>
          <p:cNvCxnSpPr>
            <a:cxnSpLocks noChangeShapeType="1"/>
          </p:cNvCxnSpPr>
          <p:nvPr/>
        </p:nvCxnSpPr>
        <p:spPr bwMode="auto">
          <a:xfrm>
            <a:off x="5653088" y="2776538"/>
            <a:ext cx="0" cy="30162"/>
          </a:xfrm>
          <a:prstGeom prst="line">
            <a:avLst/>
          </a:prstGeom>
          <a:noFill/>
          <a:ln w="9525" algn="ctr">
            <a:solidFill>
              <a:schemeClr val="accent2"/>
            </a:solidFill>
            <a:round/>
            <a:headEnd/>
            <a:tailEnd/>
          </a:ln>
        </p:spPr>
      </p:cxnSp>
      <p:cxnSp>
        <p:nvCxnSpPr>
          <p:cNvPr id="26808" name="Straight Connector 261"/>
          <p:cNvCxnSpPr>
            <a:cxnSpLocks noChangeShapeType="1"/>
          </p:cNvCxnSpPr>
          <p:nvPr/>
        </p:nvCxnSpPr>
        <p:spPr bwMode="auto">
          <a:xfrm>
            <a:off x="5634038" y="2774950"/>
            <a:ext cx="0" cy="30163"/>
          </a:xfrm>
          <a:prstGeom prst="line">
            <a:avLst/>
          </a:prstGeom>
          <a:noFill/>
          <a:ln w="9525" algn="ctr">
            <a:solidFill>
              <a:schemeClr val="accent2"/>
            </a:solidFill>
            <a:round/>
            <a:headEnd/>
            <a:tailEnd/>
          </a:ln>
        </p:spPr>
      </p:cxnSp>
      <p:cxnSp>
        <p:nvCxnSpPr>
          <p:cNvPr id="26809" name="Straight Connector 268"/>
          <p:cNvCxnSpPr>
            <a:cxnSpLocks noChangeShapeType="1"/>
          </p:cNvCxnSpPr>
          <p:nvPr/>
        </p:nvCxnSpPr>
        <p:spPr bwMode="auto">
          <a:xfrm>
            <a:off x="5608638" y="2770188"/>
            <a:ext cx="0" cy="44450"/>
          </a:xfrm>
          <a:prstGeom prst="line">
            <a:avLst/>
          </a:prstGeom>
          <a:noFill/>
          <a:ln w="9525" algn="ctr">
            <a:solidFill>
              <a:schemeClr val="accent2"/>
            </a:solidFill>
            <a:round/>
            <a:headEnd/>
            <a:tailEnd/>
          </a:ln>
        </p:spPr>
      </p:cxnSp>
      <p:cxnSp>
        <p:nvCxnSpPr>
          <p:cNvPr id="26810" name="Straight Connector 269"/>
          <p:cNvCxnSpPr>
            <a:cxnSpLocks noChangeShapeType="1"/>
          </p:cNvCxnSpPr>
          <p:nvPr/>
        </p:nvCxnSpPr>
        <p:spPr bwMode="auto">
          <a:xfrm>
            <a:off x="5591175" y="2754313"/>
            <a:ext cx="0" cy="52387"/>
          </a:xfrm>
          <a:prstGeom prst="line">
            <a:avLst/>
          </a:prstGeom>
          <a:noFill/>
          <a:ln w="9525" algn="ctr">
            <a:solidFill>
              <a:schemeClr val="accent2"/>
            </a:solidFill>
            <a:round/>
            <a:headEnd/>
            <a:tailEnd/>
          </a:ln>
        </p:spPr>
      </p:cxnSp>
      <p:cxnSp>
        <p:nvCxnSpPr>
          <p:cNvPr id="26811" name="Straight Connector 270"/>
          <p:cNvCxnSpPr>
            <a:cxnSpLocks noChangeShapeType="1"/>
          </p:cNvCxnSpPr>
          <p:nvPr/>
        </p:nvCxnSpPr>
        <p:spPr bwMode="auto">
          <a:xfrm>
            <a:off x="5570538" y="2751138"/>
            <a:ext cx="0" cy="55562"/>
          </a:xfrm>
          <a:prstGeom prst="line">
            <a:avLst/>
          </a:prstGeom>
          <a:noFill/>
          <a:ln w="9525" algn="ctr">
            <a:solidFill>
              <a:schemeClr val="accent2"/>
            </a:solidFill>
            <a:round/>
            <a:headEnd/>
            <a:tailEnd/>
          </a:ln>
        </p:spPr>
      </p:cxnSp>
      <p:cxnSp>
        <p:nvCxnSpPr>
          <p:cNvPr id="26812" name="Straight Connector 271"/>
          <p:cNvCxnSpPr>
            <a:cxnSpLocks noChangeShapeType="1"/>
          </p:cNvCxnSpPr>
          <p:nvPr/>
        </p:nvCxnSpPr>
        <p:spPr bwMode="auto">
          <a:xfrm>
            <a:off x="5543550" y="2747963"/>
            <a:ext cx="0" cy="58737"/>
          </a:xfrm>
          <a:prstGeom prst="line">
            <a:avLst/>
          </a:prstGeom>
          <a:noFill/>
          <a:ln w="9525" algn="ctr">
            <a:solidFill>
              <a:schemeClr val="accent2"/>
            </a:solidFill>
            <a:round/>
            <a:headEnd/>
            <a:tailEnd/>
          </a:ln>
        </p:spPr>
      </p:cxnSp>
      <p:cxnSp>
        <p:nvCxnSpPr>
          <p:cNvPr id="26813" name="Straight Connector 282"/>
          <p:cNvCxnSpPr>
            <a:cxnSpLocks noChangeShapeType="1"/>
          </p:cNvCxnSpPr>
          <p:nvPr/>
        </p:nvCxnSpPr>
        <p:spPr bwMode="auto">
          <a:xfrm>
            <a:off x="5202238" y="2640013"/>
            <a:ext cx="0" cy="166687"/>
          </a:xfrm>
          <a:prstGeom prst="line">
            <a:avLst/>
          </a:prstGeom>
          <a:noFill/>
          <a:ln w="9525" algn="ctr">
            <a:solidFill>
              <a:schemeClr val="accent2"/>
            </a:solidFill>
            <a:round/>
            <a:headEnd/>
            <a:tailEnd/>
          </a:ln>
        </p:spPr>
      </p:cxnSp>
      <p:cxnSp>
        <p:nvCxnSpPr>
          <p:cNvPr id="26814" name="Straight Connector 283"/>
          <p:cNvCxnSpPr>
            <a:cxnSpLocks noChangeShapeType="1"/>
          </p:cNvCxnSpPr>
          <p:nvPr/>
        </p:nvCxnSpPr>
        <p:spPr bwMode="auto">
          <a:xfrm flipH="1">
            <a:off x="5222875" y="2659063"/>
            <a:ext cx="0" cy="147637"/>
          </a:xfrm>
          <a:prstGeom prst="line">
            <a:avLst/>
          </a:prstGeom>
          <a:noFill/>
          <a:ln w="9525" algn="ctr">
            <a:solidFill>
              <a:schemeClr val="accent2"/>
            </a:solidFill>
            <a:round/>
            <a:headEnd/>
            <a:tailEnd/>
          </a:ln>
        </p:spPr>
      </p:cxnSp>
      <p:cxnSp>
        <p:nvCxnSpPr>
          <p:cNvPr id="26815" name="Straight Connector 284"/>
          <p:cNvCxnSpPr>
            <a:cxnSpLocks noChangeShapeType="1"/>
          </p:cNvCxnSpPr>
          <p:nvPr/>
        </p:nvCxnSpPr>
        <p:spPr bwMode="auto">
          <a:xfrm>
            <a:off x="5246688" y="2668588"/>
            <a:ext cx="0" cy="138112"/>
          </a:xfrm>
          <a:prstGeom prst="line">
            <a:avLst/>
          </a:prstGeom>
          <a:noFill/>
          <a:ln w="9525" algn="ctr">
            <a:solidFill>
              <a:schemeClr val="accent2"/>
            </a:solidFill>
            <a:round/>
            <a:headEnd/>
            <a:tailEnd/>
          </a:ln>
        </p:spPr>
      </p:cxnSp>
      <p:cxnSp>
        <p:nvCxnSpPr>
          <p:cNvPr id="26816" name="Straight Connector 285"/>
          <p:cNvCxnSpPr>
            <a:cxnSpLocks noChangeShapeType="1"/>
          </p:cNvCxnSpPr>
          <p:nvPr/>
        </p:nvCxnSpPr>
        <p:spPr bwMode="auto">
          <a:xfrm flipH="1">
            <a:off x="5267325" y="2686050"/>
            <a:ext cx="0" cy="127000"/>
          </a:xfrm>
          <a:prstGeom prst="line">
            <a:avLst/>
          </a:prstGeom>
          <a:noFill/>
          <a:ln w="9525" algn="ctr">
            <a:solidFill>
              <a:schemeClr val="accent2"/>
            </a:solidFill>
            <a:round/>
            <a:headEnd/>
            <a:tailEnd/>
          </a:ln>
        </p:spPr>
      </p:cxnSp>
      <p:cxnSp>
        <p:nvCxnSpPr>
          <p:cNvPr id="26817" name="Straight Connector 286"/>
          <p:cNvCxnSpPr>
            <a:cxnSpLocks noChangeShapeType="1"/>
          </p:cNvCxnSpPr>
          <p:nvPr/>
        </p:nvCxnSpPr>
        <p:spPr bwMode="auto">
          <a:xfrm>
            <a:off x="5287963" y="2697163"/>
            <a:ext cx="0" cy="109537"/>
          </a:xfrm>
          <a:prstGeom prst="line">
            <a:avLst/>
          </a:prstGeom>
          <a:noFill/>
          <a:ln w="9525" algn="ctr">
            <a:solidFill>
              <a:schemeClr val="accent2"/>
            </a:solidFill>
            <a:round/>
            <a:headEnd/>
            <a:tailEnd/>
          </a:ln>
        </p:spPr>
      </p:cxnSp>
      <p:cxnSp>
        <p:nvCxnSpPr>
          <p:cNvPr id="26818" name="Straight Connector 287"/>
          <p:cNvCxnSpPr>
            <a:cxnSpLocks noChangeShapeType="1"/>
          </p:cNvCxnSpPr>
          <p:nvPr/>
        </p:nvCxnSpPr>
        <p:spPr bwMode="auto">
          <a:xfrm flipH="1">
            <a:off x="5310188" y="2697163"/>
            <a:ext cx="0" cy="109537"/>
          </a:xfrm>
          <a:prstGeom prst="line">
            <a:avLst/>
          </a:prstGeom>
          <a:noFill/>
          <a:ln w="9525" algn="ctr">
            <a:solidFill>
              <a:schemeClr val="accent2"/>
            </a:solidFill>
            <a:round/>
            <a:headEnd/>
            <a:tailEnd/>
          </a:ln>
        </p:spPr>
      </p:cxnSp>
      <p:cxnSp>
        <p:nvCxnSpPr>
          <p:cNvPr id="26819" name="Straight Connector 288"/>
          <p:cNvCxnSpPr>
            <a:cxnSpLocks noChangeShapeType="1"/>
          </p:cNvCxnSpPr>
          <p:nvPr/>
        </p:nvCxnSpPr>
        <p:spPr bwMode="auto">
          <a:xfrm flipH="1">
            <a:off x="5329238" y="2705100"/>
            <a:ext cx="0" cy="100013"/>
          </a:xfrm>
          <a:prstGeom prst="line">
            <a:avLst/>
          </a:prstGeom>
          <a:noFill/>
          <a:ln w="9525" algn="ctr">
            <a:solidFill>
              <a:schemeClr val="accent2"/>
            </a:solidFill>
            <a:round/>
            <a:headEnd/>
            <a:tailEnd/>
          </a:ln>
        </p:spPr>
      </p:cxnSp>
      <p:cxnSp>
        <p:nvCxnSpPr>
          <p:cNvPr id="26820" name="Straight Connector 289"/>
          <p:cNvCxnSpPr>
            <a:cxnSpLocks noChangeShapeType="1"/>
          </p:cNvCxnSpPr>
          <p:nvPr/>
        </p:nvCxnSpPr>
        <p:spPr bwMode="auto">
          <a:xfrm>
            <a:off x="5351463" y="2706688"/>
            <a:ext cx="0" cy="100012"/>
          </a:xfrm>
          <a:prstGeom prst="line">
            <a:avLst/>
          </a:prstGeom>
          <a:noFill/>
          <a:ln w="9525" algn="ctr">
            <a:solidFill>
              <a:schemeClr val="accent2"/>
            </a:solidFill>
            <a:round/>
            <a:headEnd/>
            <a:tailEnd/>
          </a:ln>
        </p:spPr>
      </p:cxnSp>
      <p:cxnSp>
        <p:nvCxnSpPr>
          <p:cNvPr id="26821" name="Straight Connector 290"/>
          <p:cNvCxnSpPr>
            <a:cxnSpLocks noChangeShapeType="1"/>
          </p:cNvCxnSpPr>
          <p:nvPr/>
        </p:nvCxnSpPr>
        <p:spPr bwMode="auto">
          <a:xfrm>
            <a:off x="5373688" y="2713038"/>
            <a:ext cx="0" cy="100012"/>
          </a:xfrm>
          <a:prstGeom prst="line">
            <a:avLst/>
          </a:prstGeom>
          <a:noFill/>
          <a:ln w="9525" algn="ctr">
            <a:solidFill>
              <a:schemeClr val="accent2"/>
            </a:solidFill>
            <a:round/>
            <a:headEnd/>
            <a:tailEnd/>
          </a:ln>
        </p:spPr>
      </p:cxnSp>
      <p:cxnSp>
        <p:nvCxnSpPr>
          <p:cNvPr id="26822" name="Straight Connector 291"/>
          <p:cNvCxnSpPr>
            <a:cxnSpLocks noChangeShapeType="1"/>
          </p:cNvCxnSpPr>
          <p:nvPr/>
        </p:nvCxnSpPr>
        <p:spPr bwMode="auto">
          <a:xfrm flipH="1">
            <a:off x="5397500" y="2728913"/>
            <a:ext cx="0" cy="77787"/>
          </a:xfrm>
          <a:prstGeom prst="line">
            <a:avLst/>
          </a:prstGeom>
          <a:noFill/>
          <a:ln w="9525" algn="ctr">
            <a:solidFill>
              <a:schemeClr val="accent2"/>
            </a:solidFill>
            <a:round/>
            <a:headEnd/>
            <a:tailEnd/>
          </a:ln>
        </p:spPr>
      </p:cxnSp>
      <p:cxnSp>
        <p:nvCxnSpPr>
          <p:cNvPr id="26823" name="Straight Connector 292"/>
          <p:cNvCxnSpPr>
            <a:cxnSpLocks noChangeShapeType="1"/>
          </p:cNvCxnSpPr>
          <p:nvPr/>
        </p:nvCxnSpPr>
        <p:spPr bwMode="auto">
          <a:xfrm>
            <a:off x="5419725" y="2732088"/>
            <a:ext cx="0" cy="74612"/>
          </a:xfrm>
          <a:prstGeom prst="line">
            <a:avLst/>
          </a:prstGeom>
          <a:noFill/>
          <a:ln w="9525" algn="ctr">
            <a:solidFill>
              <a:schemeClr val="accent2"/>
            </a:solidFill>
            <a:round/>
            <a:headEnd/>
            <a:tailEnd/>
          </a:ln>
        </p:spPr>
      </p:cxnSp>
      <p:cxnSp>
        <p:nvCxnSpPr>
          <p:cNvPr id="26824" name="Straight Connector 293"/>
          <p:cNvCxnSpPr>
            <a:cxnSpLocks noChangeShapeType="1"/>
          </p:cNvCxnSpPr>
          <p:nvPr/>
        </p:nvCxnSpPr>
        <p:spPr bwMode="auto">
          <a:xfrm flipH="1">
            <a:off x="5438775" y="2733675"/>
            <a:ext cx="0" cy="73025"/>
          </a:xfrm>
          <a:prstGeom prst="line">
            <a:avLst/>
          </a:prstGeom>
          <a:noFill/>
          <a:ln w="9525" algn="ctr">
            <a:solidFill>
              <a:schemeClr val="accent2"/>
            </a:solidFill>
            <a:round/>
            <a:headEnd/>
            <a:tailEnd/>
          </a:ln>
        </p:spPr>
      </p:cxnSp>
      <p:cxnSp>
        <p:nvCxnSpPr>
          <p:cNvPr id="26825" name="Straight Connector 294"/>
          <p:cNvCxnSpPr>
            <a:cxnSpLocks noChangeShapeType="1"/>
          </p:cNvCxnSpPr>
          <p:nvPr/>
        </p:nvCxnSpPr>
        <p:spPr bwMode="auto">
          <a:xfrm flipH="1">
            <a:off x="5461000" y="2744788"/>
            <a:ext cx="0" cy="61912"/>
          </a:xfrm>
          <a:prstGeom prst="line">
            <a:avLst/>
          </a:prstGeom>
          <a:noFill/>
          <a:ln w="9525" algn="ctr">
            <a:solidFill>
              <a:schemeClr val="accent2"/>
            </a:solidFill>
            <a:round/>
            <a:headEnd/>
            <a:tailEnd/>
          </a:ln>
        </p:spPr>
      </p:cxnSp>
      <p:cxnSp>
        <p:nvCxnSpPr>
          <p:cNvPr id="26826" name="Straight Connector 295"/>
          <p:cNvCxnSpPr>
            <a:cxnSpLocks noChangeShapeType="1"/>
          </p:cNvCxnSpPr>
          <p:nvPr/>
        </p:nvCxnSpPr>
        <p:spPr bwMode="auto">
          <a:xfrm flipH="1">
            <a:off x="5483225" y="2744788"/>
            <a:ext cx="0" cy="68262"/>
          </a:xfrm>
          <a:prstGeom prst="line">
            <a:avLst/>
          </a:prstGeom>
          <a:noFill/>
          <a:ln w="9525" algn="ctr">
            <a:solidFill>
              <a:schemeClr val="accent2"/>
            </a:solidFill>
            <a:round/>
            <a:headEnd/>
            <a:tailEnd/>
          </a:ln>
        </p:spPr>
      </p:cxnSp>
      <p:cxnSp>
        <p:nvCxnSpPr>
          <p:cNvPr id="26827" name="Straight Connector 296"/>
          <p:cNvCxnSpPr>
            <a:cxnSpLocks noChangeShapeType="1"/>
          </p:cNvCxnSpPr>
          <p:nvPr/>
        </p:nvCxnSpPr>
        <p:spPr bwMode="auto">
          <a:xfrm flipH="1">
            <a:off x="5500688" y="2744788"/>
            <a:ext cx="0" cy="61912"/>
          </a:xfrm>
          <a:prstGeom prst="line">
            <a:avLst/>
          </a:prstGeom>
          <a:noFill/>
          <a:ln w="9525" algn="ctr">
            <a:solidFill>
              <a:schemeClr val="accent2"/>
            </a:solidFill>
            <a:round/>
            <a:headEnd/>
            <a:tailEnd/>
          </a:ln>
        </p:spPr>
      </p:cxnSp>
      <p:cxnSp>
        <p:nvCxnSpPr>
          <p:cNvPr id="26828" name="Straight Connector 297"/>
          <p:cNvCxnSpPr>
            <a:cxnSpLocks noChangeShapeType="1"/>
          </p:cNvCxnSpPr>
          <p:nvPr/>
        </p:nvCxnSpPr>
        <p:spPr bwMode="auto">
          <a:xfrm flipH="1">
            <a:off x="5524500" y="2747963"/>
            <a:ext cx="0" cy="58737"/>
          </a:xfrm>
          <a:prstGeom prst="line">
            <a:avLst/>
          </a:prstGeom>
          <a:noFill/>
          <a:ln w="9525" algn="ctr">
            <a:solidFill>
              <a:schemeClr val="accent2"/>
            </a:solidFill>
            <a:round/>
            <a:headEnd/>
            <a:tailEnd/>
          </a:ln>
        </p:spPr>
      </p:cxnSp>
      <p:cxnSp>
        <p:nvCxnSpPr>
          <p:cNvPr id="26829" name="Straight Connector 317"/>
          <p:cNvCxnSpPr>
            <a:cxnSpLocks noChangeShapeType="1"/>
          </p:cNvCxnSpPr>
          <p:nvPr/>
        </p:nvCxnSpPr>
        <p:spPr bwMode="auto">
          <a:xfrm>
            <a:off x="5872163" y="2805113"/>
            <a:ext cx="0" cy="26987"/>
          </a:xfrm>
          <a:prstGeom prst="line">
            <a:avLst/>
          </a:prstGeom>
          <a:noFill/>
          <a:ln w="9525" algn="ctr">
            <a:solidFill>
              <a:schemeClr val="accent2"/>
            </a:solidFill>
            <a:round/>
            <a:headEnd/>
            <a:tailEnd/>
          </a:ln>
        </p:spPr>
      </p:cxnSp>
      <p:cxnSp>
        <p:nvCxnSpPr>
          <p:cNvPr id="26830" name="Straight Connector 318"/>
          <p:cNvCxnSpPr>
            <a:cxnSpLocks noChangeShapeType="1"/>
          </p:cNvCxnSpPr>
          <p:nvPr/>
        </p:nvCxnSpPr>
        <p:spPr bwMode="auto">
          <a:xfrm>
            <a:off x="5891213" y="2809875"/>
            <a:ext cx="0" cy="26988"/>
          </a:xfrm>
          <a:prstGeom prst="line">
            <a:avLst/>
          </a:prstGeom>
          <a:noFill/>
          <a:ln w="9525" algn="ctr">
            <a:solidFill>
              <a:schemeClr val="accent2"/>
            </a:solidFill>
            <a:round/>
            <a:headEnd/>
            <a:tailEnd/>
          </a:ln>
        </p:spPr>
      </p:cxnSp>
      <p:cxnSp>
        <p:nvCxnSpPr>
          <p:cNvPr id="26831" name="Straight Connector 319"/>
          <p:cNvCxnSpPr>
            <a:cxnSpLocks noChangeShapeType="1"/>
          </p:cNvCxnSpPr>
          <p:nvPr/>
        </p:nvCxnSpPr>
        <p:spPr bwMode="auto">
          <a:xfrm flipH="1">
            <a:off x="5913438" y="2809875"/>
            <a:ext cx="0" cy="26988"/>
          </a:xfrm>
          <a:prstGeom prst="line">
            <a:avLst/>
          </a:prstGeom>
          <a:noFill/>
          <a:ln w="9525" algn="ctr">
            <a:solidFill>
              <a:schemeClr val="accent2"/>
            </a:solidFill>
            <a:round/>
            <a:headEnd/>
            <a:tailEnd/>
          </a:ln>
        </p:spPr>
      </p:cxnSp>
      <p:cxnSp>
        <p:nvCxnSpPr>
          <p:cNvPr id="26832" name="Straight Connector 320"/>
          <p:cNvCxnSpPr>
            <a:cxnSpLocks noChangeShapeType="1"/>
          </p:cNvCxnSpPr>
          <p:nvPr/>
        </p:nvCxnSpPr>
        <p:spPr bwMode="auto">
          <a:xfrm>
            <a:off x="5935663" y="2805113"/>
            <a:ext cx="0" cy="36512"/>
          </a:xfrm>
          <a:prstGeom prst="line">
            <a:avLst/>
          </a:prstGeom>
          <a:noFill/>
          <a:ln w="9525" algn="ctr">
            <a:solidFill>
              <a:schemeClr val="accent2"/>
            </a:solidFill>
            <a:round/>
            <a:headEnd/>
            <a:tailEnd/>
          </a:ln>
        </p:spPr>
      </p:cxnSp>
      <p:cxnSp>
        <p:nvCxnSpPr>
          <p:cNvPr id="26833" name="Straight Connector 321"/>
          <p:cNvCxnSpPr>
            <a:cxnSpLocks noChangeShapeType="1"/>
          </p:cNvCxnSpPr>
          <p:nvPr/>
        </p:nvCxnSpPr>
        <p:spPr bwMode="auto">
          <a:xfrm>
            <a:off x="5953125" y="2805113"/>
            <a:ext cx="0" cy="36512"/>
          </a:xfrm>
          <a:prstGeom prst="line">
            <a:avLst/>
          </a:prstGeom>
          <a:noFill/>
          <a:ln w="9525" algn="ctr">
            <a:solidFill>
              <a:schemeClr val="accent2"/>
            </a:solidFill>
            <a:round/>
            <a:headEnd/>
            <a:tailEnd/>
          </a:ln>
        </p:spPr>
      </p:cxnSp>
      <p:cxnSp>
        <p:nvCxnSpPr>
          <p:cNvPr id="26834" name="Straight Connector 322"/>
          <p:cNvCxnSpPr>
            <a:cxnSpLocks noChangeShapeType="1"/>
          </p:cNvCxnSpPr>
          <p:nvPr/>
        </p:nvCxnSpPr>
        <p:spPr bwMode="auto">
          <a:xfrm>
            <a:off x="6465888" y="2806700"/>
            <a:ext cx="0" cy="203200"/>
          </a:xfrm>
          <a:prstGeom prst="line">
            <a:avLst/>
          </a:prstGeom>
          <a:noFill/>
          <a:ln w="9525" algn="ctr">
            <a:solidFill>
              <a:schemeClr val="accent2"/>
            </a:solidFill>
            <a:round/>
            <a:headEnd/>
            <a:tailEnd/>
          </a:ln>
        </p:spPr>
      </p:cxnSp>
      <p:cxnSp>
        <p:nvCxnSpPr>
          <p:cNvPr id="26835" name="Straight Connector 323"/>
          <p:cNvCxnSpPr>
            <a:cxnSpLocks noChangeShapeType="1"/>
          </p:cNvCxnSpPr>
          <p:nvPr/>
        </p:nvCxnSpPr>
        <p:spPr bwMode="auto">
          <a:xfrm flipH="1">
            <a:off x="6446838" y="2806700"/>
            <a:ext cx="0" cy="198438"/>
          </a:xfrm>
          <a:prstGeom prst="line">
            <a:avLst/>
          </a:prstGeom>
          <a:noFill/>
          <a:ln w="9525" algn="ctr">
            <a:solidFill>
              <a:schemeClr val="accent2"/>
            </a:solidFill>
            <a:round/>
            <a:headEnd/>
            <a:tailEnd/>
          </a:ln>
        </p:spPr>
      </p:cxnSp>
      <p:cxnSp>
        <p:nvCxnSpPr>
          <p:cNvPr id="26836" name="Straight Connector 324"/>
          <p:cNvCxnSpPr>
            <a:cxnSpLocks noChangeShapeType="1"/>
          </p:cNvCxnSpPr>
          <p:nvPr/>
        </p:nvCxnSpPr>
        <p:spPr bwMode="auto">
          <a:xfrm flipH="1">
            <a:off x="6424613" y="2806700"/>
            <a:ext cx="0" cy="203200"/>
          </a:xfrm>
          <a:prstGeom prst="line">
            <a:avLst/>
          </a:prstGeom>
          <a:noFill/>
          <a:ln w="9525" algn="ctr">
            <a:solidFill>
              <a:schemeClr val="accent2"/>
            </a:solidFill>
            <a:round/>
            <a:headEnd/>
            <a:tailEnd/>
          </a:ln>
        </p:spPr>
      </p:cxnSp>
      <p:cxnSp>
        <p:nvCxnSpPr>
          <p:cNvPr id="26837" name="Straight Connector 325"/>
          <p:cNvCxnSpPr>
            <a:cxnSpLocks noChangeShapeType="1"/>
          </p:cNvCxnSpPr>
          <p:nvPr/>
        </p:nvCxnSpPr>
        <p:spPr bwMode="auto">
          <a:xfrm flipH="1">
            <a:off x="6402388" y="2806700"/>
            <a:ext cx="0" cy="195263"/>
          </a:xfrm>
          <a:prstGeom prst="line">
            <a:avLst/>
          </a:prstGeom>
          <a:noFill/>
          <a:ln w="9525" algn="ctr">
            <a:solidFill>
              <a:schemeClr val="accent2"/>
            </a:solidFill>
            <a:round/>
            <a:headEnd/>
            <a:tailEnd/>
          </a:ln>
        </p:spPr>
      </p:cxnSp>
      <p:cxnSp>
        <p:nvCxnSpPr>
          <p:cNvPr id="26838" name="Straight Connector 326"/>
          <p:cNvCxnSpPr>
            <a:cxnSpLocks noChangeShapeType="1"/>
          </p:cNvCxnSpPr>
          <p:nvPr/>
        </p:nvCxnSpPr>
        <p:spPr bwMode="auto">
          <a:xfrm>
            <a:off x="6381750" y="2806700"/>
            <a:ext cx="0" cy="193675"/>
          </a:xfrm>
          <a:prstGeom prst="line">
            <a:avLst/>
          </a:prstGeom>
          <a:noFill/>
          <a:ln w="9525" algn="ctr">
            <a:solidFill>
              <a:schemeClr val="accent2"/>
            </a:solidFill>
            <a:round/>
            <a:headEnd/>
            <a:tailEnd/>
          </a:ln>
        </p:spPr>
      </p:cxnSp>
      <p:cxnSp>
        <p:nvCxnSpPr>
          <p:cNvPr id="26839" name="Straight Connector 327"/>
          <p:cNvCxnSpPr>
            <a:cxnSpLocks noChangeShapeType="1"/>
          </p:cNvCxnSpPr>
          <p:nvPr/>
        </p:nvCxnSpPr>
        <p:spPr bwMode="auto">
          <a:xfrm flipH="1">
            <a:off x="6361113" y="2806700"/>
            <a:ext cx="0" cy="173038"/>
          </a:xfrm>
          <a:prstGeom prst="line">
            <a:avLst/>
          </a:prstGeom>
          <a:noFill/>
          <a:ln w="9525" algn="ctr">
            <a:solidFill>
              <a:schemeClr val="accent2"/>
            </a:solidFill>
            <a:round/>
            <a:headEnd/>
            <a:tailEnd/>
          </a:ln>
        </p:spPr>
      </p:cxnSp>
      <p:cxnSp>
        <p:nvCxnSpPr>
          <p:cNvPr id="26840" name="Straight Connector 328"/>
          <p:cNvCxnSpPr>
            <a:cxnSpLocks noChangeShapeType="1"/>
          </p:cNvCxnSpPr>
          <p:nvPr/>
        </p:nvCxnSpPr>
        <p:spPr bwMode="auto">
          <a:xfrm flipH="1">
            <a:off x="6342063" y="2806700"/>
            <a:ext cx="0" cy="169863"/>
          </a:xfrm>
          <a:prstGeom prst="line">
            <a:avLst/>
          </a:prstGeom>
          <a:noFill/>
          <a:ln w="9525" algn="ctr">
            <a:solidFill>
              <a:schemeClr val="accent2"/>
            </a:solidFill>
            <a:round/>
            <a:headEnd/>
            <a:tailEnd/>
          </a:ln>
        </p:spPr>
      </p:cxnSp>
      <p:cxnSp>
        <p:nvCxnSpPr>
          <p:cNvPr id="26841" name="Straight Connector 329"/>
          <p:cNvCxnSpPr>
            <a:cxnSpLocks noChangeShapeType="1"/>
          </p:cNvCxnSpPr>
          <p:nvPr/>
        </p:nvCxnSpPr>
        <p:spPr bwMode="auto">
          <a:xfrm>
            <a:off x="6316663" y="2806700"/>
            <a:ext cx="0" cy="165100"/>
          </a:xfrm>
          <a:prstGeom prst="line">
            <a:avLst/>
          </a:prstGeom>
          <a:noFill/>
          <a:ln w="9525" algn="ctr">
            <a:solidFill>
              <a:schemeClr val="accent2"/>
            </a:solidFill>
            <a:round/>
            <a:headEnd/>
            <a:tailEnd/>
          </a:ln>
        </p:spPr>
      </p:cxnSp>
      <p:cxnSp>
        <p:nvCxnSpPr>
          <p:cNvPr id="26842" name="Straight Connector 330"/>
          <p:cNvCxnSpPr>
            <a:cxnSpLocks noChangeShapeType="1"/>
          </p:cNvCxnSpPr>
          <p:nvPr/>
        </p:nvCxnSpPr>
        <p:spPr bwMode="auto">
          <a:xfrm>
            <a:off x="5976938" y="2805113"/>
            <a:ext cx="0" cy="36512"/>
          </a:xfrm>
          <a:prstGeom prst="line">
            <a:avLst/>
          </a:prstGeom>
          <a:noFill/>
          <a:ln w="9525" algn="ctr">
            <a:solidFill>
              <a:schemeClr val="accent2"/>
            </a:solidFill>
            <a:round/>
            <a:headEnd/>
            <a:tailEnd/>
          </a:ln>
        </p:spPr>
      </p:cxnSp>
      <p:cxnSp>
        <p:nvCxnSpPr>
          <p:cNvPr id="26843" name="Straight Connector 331"/>
          <p:cNvCxnSpPr>
            <a:cxnSpLocks noChangeShapeType="1"/>
          </p:cNvCxnSpPr>
          <p:nvPr/>
        </p:nvCxnSpPr>
        <p:spPr bwMode="auto">
          <a:xfrm flipH="1">
            <a:off x="5992813" y="2806700"/>
            <a:ext cx="0" cy="42863"/>
          </a:xfrm>
          <a:prstGeom prst="line">
            <a:avLst/>
          </a:prstGeom>
          <a:noFill/>
          <a:ln w="9525" algn="ctr">
            <a:solidFill>
              <a:schemeClr val="accent2"/>
            </a:solidFill>
            <a:round/>
            <a:headEnd/>
            <a:tailEnd/>
          </a:ln>
        </p:spPr>
      </p:cxnSp>
      <p:cxnSp>
        <p:nvCxnSpPr>
          <p:cNvPr id="26844" name="Straight Connector 332"/>
          <p:cNvCxnSpPr>
            <a:cxnSpLocks noChangeShapeType="1"/>
          </p:cNvCxnSpPr>
          <p:nvPr/>
        </p:nvCxnSpPr>
        <p:spPr bwMode="auto">
          <a:xfrm flipH="1">
            <a:off x="6018213" y="2806700"/>
            <a:ext cx="0" cy="50800"/>
          </a:xfrm>
          <a:prstGeom prst="line">
            <a:avLst/>
          </a:prstGeom>
          <a:noFill/>
          <a:ln w="9525" algn="ctr">
            <a:solidFill>
              <a:schemeClr val="accent2"/>
            </a:solidFill>
            <a:round/>
            <a:headEnd/>
            <a:tailEnd/>
          </a:ln>
        </p:spPr>
      </p:cxnSp>
      <p:cxnSp>
        <p:nvCxnSpPr>
          <p:cNvPr id="26845" name="Straight Connector 333"/>
          <p:cNvCxnSpPr>
            <a:cxnSpLocks noChangeShapeType="1"/>
          </p:cNvCxnSpPr>
          <p:nvPr/>
        </p:nvCxnSpPr>
        <p:spPr bwMode="auto">
          <a:xfrm flipH="1">
            <a:off x="6038850" y="2806700"/>
            <a:ext cx="0" cy="50800"/>
          </a:xfrm>
          <a:prstGeom prst="line">
            <a:avLst/>
          </a:prstGeom>
          <a:noFill/>
          <a:ln w="9525" algn="ctr">
            <a:solidFill>
              <a:schemeClr val="accent2"/>
            </a:solidFill>
            <a:round/>
            <a:headEnd/>
            <a:tailEnd/>
          </a:ln>
        </p:spPr>
      </p:cxnSp>
      <p:cxnSp>
        <p:nvCxnSpPr>
          <p:cNvPr id="26846" name="Straight Connector 334"/>
          <p:cNvCxnSpPr>
            <a:cxnSpLocks noChangeShapeType="1"/>
          </p:cNvCxnSpPr>
          <p:nvPr/>
        </p:nvCxnSpPr>
        <p:spPr bwMode="auto">
          <a:xfrm flipH="1">
            <a:off x="6059488" y="2806700"/>
            <a:ext cx="0" cy="68263"/>
          </a:xfrm>
          <a:prstGeom prst="line">
            <a:avLst/>
          </a:prstGeom>
          <a:noFill/>
          <a:ln w="9525" algn="ctr">
            <a:solidFill>
              <a:schemeClr val="accent2"/>
            </a:solidFill>
            <a:round/>
            <a:headEnd/>
            <a:tailEnd/>
          </a:ln>
        </p:spPr>
      </p:cxnSp>
      <p:cxnSp>
        <p:nvCxnSpPr>
          <p:cNvPr id="26847" name="Straight Connector 335"/>
          <p:cNvCxnSpPr>
            <a:cxnSpLocks noChangeShapeType="1"/>
          </p:cNvCxnSpPr>
          <p:nvPr/>
        </p:nvCxnSpPr>
        <p:spPr bwMode="auto">
          <a:xfrm>
            <a:off x="6084888" y="2806700"/>
            <a:ext cx="0" cy="77788"/>
          </a:xfrm>
          <a:prstGeom prst="line">
            <a:avLst/>
          </a:prstGeom>
          <a:noFill/>
          <a:ln w="9525" algn="ctr">
            <a:solidFill>
              <a:schemeClr val="accent2"/>
            </a:solidFill>
            <a:round/>
            <a:headEnd/>
            <a:tailEnd/>
          </a:ln>
        </p:spPr>
      </p:cxnSp>
      <p:cxnSp>
        <p:nvCxnSpPr>
          <p:cNvPr id="26848" name="Straight Connector 336"/>
          <p:cNvCxnSpPr>
            <a:cxnSpLocks noChangeShapeType="1"/>
          </p:cNvCxnSpPr>
          <p:nvPr/>
        </p:nvCxnSpPr>
        <p:spPr bwMode="auto">
          <a:xfrm>
            <a:off x="6103938" y="2806700"/>
            <a:ext cx="0" cy="74613"/>
          </a:xfrm>
          <a:prstGeom prst="line">
            <a:avLst/>
          </a:prstGeom>
          <a:noFill/>
          <a:ln w="9525" algn="ctr">
            <a:solidFill>
              <a:schemeClr val="accent2"/>
            </a:solidFill>
            <a:round/>
            <a:headEnd/>
            <a:tailEnd/>
          </a:ln>
        </p:spPr>
      </p:cxnSp>
      <p:cxnSp>
        <p:nvCxnSpPr>
          <p:cNvPr id="26849" name="Straight Connector 337"/>
          <p:cNvCxnSpPr>
            <a:cxnSpLocks noChangeShapeType="1"/>
          </p:cNvCxnSpPr>
          <p:nvPr/>
        </p:nvCxnSpPr>
        <p:spPr bwMode="auto">
          <a:xfrm>
            <a:off x="6124575" y="2806700"/>
            <a:ext cx="0" cy="80963"/>
          </a:xfrm>
          <a:prstGeom prst="line">
            <a:avLst/>
          </a:prstGeom>
          <a:noFill/>
          <a:ln w="9525" algn="ctr">
            <a:solidFill>
              <a:schemeClr val="accent2"/>
            </a:solidFill>
            <a:round/>
            <a:headEnd/>
            <a:tailEnd/>
          </a:ln>
        </p:spPr>
      </p:cxnSp>
      <p:cxnSp>
        <p:nvCxnSpPr>
          <p:cNvPr id="26850" name="Straight Connector 338"/>
          <p:cNvCxnSpPr>
            <a:cxnSpLocks noChangeShapeType="1"/>
          </p:cNvCxnSpPr>
          <p:nvPr/>
        </p:nvCxnSpPr>
        <p:spPr bwMode="auto">
          <a:xfrm flipH="1">
            <a:off x="6145213" y="2806700"/>
            <a:ext cx="0" cy="90488"/>
          </a:xfrm>
          <a:prstGeom prst="line">
            <a:avLst/>
          </a:prstGeom>
          <a:noFill/>
          <a:ln w="9525" algn="ctr">
            <a:solidFill>
              <a:schemeClr val="accent2"/>
            </a:solidFill>
            <a:round/>
            <a:headEnd/>
            <a:tailEnd/>
          </a:ln>
        </p:spPr>
      </p:cxnSp>
      <p:cxnSp>
        <p:nvCxnSpPr>
          <p:cNvPr id="26851" name="Straight Connector 339"/>
          <p:cNvCxnSpPr>
            <a:cxnSpLocks noChangeShapeType="1"/>
          </p:cNvCxnSpPr>
          <p:nvPr/>
        </p:nvCxnSpPr>
        <p:spPr bwMode="auto">
          <a:xfrm flipH="1">
            <a:off x="6167438" y="2806700"/>
            <a:ext cx="0" cy="98425"/>
          </a:xfrm>
          <a:prstGeom prst="line">
            <a:avLst/>
          </a:prstGeom>
          <a:noFill/>
          <a:ln w="9525" algn="ctr">
            <a:solidFill>
              <a:schemeClr val="accent2"/>
            </a:solidFill>
            <a:round/>
            <a:headEnd/>
            <a:tailEnd/>
          </a:ln>
        </p:spPr>
      </p:cxnSp>
      <p:cxnSp>
        <p:nvCxnSpPr>
          <p:cNvPr id="26852" name="Straight Connector 340"/>
          <p:cNvCxnSpPr>
            <a:cxnSpLocks noChangeShapeType="1"/>
          </p:cNvCxnSpPr>
          <p:nvPr/>
        </p:nvCxnSpPr>
        <p:spPr bwMode="auto">
          <a:xfrm flipH="1">
            <a:off x="6186488" y="2806700"/>
            <a:ext cx="0" cy="107950"/>
          </a:xfrm>
          <a:prstGeom prst="line">
            <a:avLst/>
          </a:prstGeom>
          <a:noFill/>
          <a:ln w="9525" algn="ctr">
            <a:solidFill>
              <a:schemeClr val="accent2"/>
            </a:solidFill>
            <a:round/>
            <a:headEnd/>
            <a:tailEnd/>
          </a:ln>
        </p:spPr>
      </p:cxnSp>
      <p:cxnSp>
        <p:nvCxnSpPr>
          <p:cNvPr id="26853" name="Straight Connector 341"/>
          <p:cNvCxnSpPr>
            <a:cxnSpLocks noChangeShapeType="1"/>
          </p:cNvCxnSpPr>
          <p:nvPr/>
        </p:nvCxnSpPr>
        <p:spPr bwMode="auto">
          <a:xfrm flipH="1">
            <a:off x="6210300" y="2806700"/>
            <a:ext cx="0" cy="122238"/>
          </a:xfrm>
          <a:prstGeom prst="line">
            <a:avLst/>
          </a:prstGeom>
          <a:noFill/>
          <a:ln w="9525" algn="ctr">
            <a:solidFill>
              <a:schemeClr val="accent2"/>
            </a:solidFill>
            <a:round/>
            <a:headEnd/>
            <a:tailEnd/>
          </a:ln>
        </p:spPr>
      </p:cxnSp>
      <p:cxnSp>
        <p:nvCxnSpPr>
          <p:cNvPr id="26854" name="Straight Connector 342"/>
          <p:cNvCxnSpPr>
            <a:cxnSpLocks noChangeShapeType="1"/>
          </p:cNvCxnSpPr>
          <p:nvPr/>
        </p:nvCxnSpPr>
        <p:spPr bwMode="auto">
          <a:xfrm flipH="1">
            <a:off x="6230938" y="2806700"/>
            <a:ext cx="0" cy="119063"/>
          </a:xfrm>
          <a:prstGeom prst="line">
            <a:avLst/>
          </a:prstGeom>
          <a:noFill/>
          <a:ln w="9525" algn="ctr">
            <a:solidFill>
              <a:schemeClr val="accent2"/>
            </a:solidFill>
            <a:round/>
            <a:headEnd/>
            <a:tailEnd/>
          </a:ln>
        </p:spPr>
      </p:cxnSp>
      <p:cxnSp>
        <p:nvCxnSpPr>
          <p:cNvPr id="26855" name="Straight Connector 343"/>
          <p:cNvCxnSpPr>
            <a:cxnSpLocks noChangeShapeType="1"/>
          </p:cNvCxnSpPr>
          <p:nvPr/>
        </p:nvCxnSpPr>
        <p:spPr bwMode="auto">
          <a:xfrm flipH="1">
            <a:off x="6256338" y="2809875"/>
            <a:ext cx="0" cy="115888"/>
          </a:xfrm>
          <a:prstGeom prst="line">
            <a:avLst/>
          </a:prstGeom>
          <a:noFill/>
          <a:ln w="9525" algn="ctr">
            <a:solidFill>
              <a:schemeClr val="accent2"/>
            </a:solidFill>
            <a:round/>
            <a:headEnd/>
            <a:tailEnd/>
          </a:ln>
        </p:spPr>
      </p:cxnSp>
      <p:cxnSp>
        <p:nvCxnSpPr>
          <p:cNvPr id="26856" name="Straight Connector 344"/>
          <p:cNvCxnSpPr>
            <a:cxnSpLocks noChangeShapeType="1"/>
          </p:cNvCxnSpPr>
          <p:nvPr/>
        </p:nvCxnSpPr>
        <p:spPr bwMode="auto">
          <a:xfrm flipH="1">
            <a:off x="6272213" y="2806700"/>
            <a:ext cx="0" cy="153988"/>
          </a:xfrm>
          <a:prstGeom prst="line">
            <a:avLst/>
          </a:prstGeom>
          <a:noFill/>
          <a:ln w="9525" algn="ctr">
            <a:solidFill>
              <a:schemeClr val="accent2"/>
            </a:solidFill>
            <a:round/>
            <a:headEnd/>
            <a:tailEnd/>
          </a:ln>
        </p:spPr>
      </p:cxnSp>
      <p:cxnSp>
        <p:nvCxnSpPr>
          <p:cNvPr id="26857" name="Straight Connector 345"/>
          <p:cNvCxnSpPr>
            <a:cxnSpLocks noChangeShapeType="1"/>
          </p:cNvCxnSpPr>
          <p:nvPr/>
        </p:nvCxnSpPr>
        <p:spPr bwMode="auto">
          <a:xfrm flipH="1">
            <a:off x="6294438" y="2806700"/>
            <a:ext cx="0" cy="166688"/>
          </a:xfrm>
          <a:prstGeom prst="line">
            <a:avLst/>
          </a:prstGeom>
          <a:noFill/>
          <a:ln w="9525" algn="ctr">
            <a:solidFill>
              <a:schemeClr val="accent2"/>
            </a:solidFill>
            <a:round/>
            <a:headEnd/>
            <a:tailEnd/>
          </a:ln>
        </p:spPr>
      </p:cxnSp>
      <p:cxnSp>
        <p:nvCxnSpPr>
          <p:cNvPr id="26858" name="Straight Connector 346"/>
          <p:cNvCxnSpPr>
            <a:cxnSpLocks noChangeShapeType="1"/>
          </p:cNvCxnSpPr>
          <p:nvPr/>
        </p:nvCxnSpPr>
        <p:spPr bwMode="auto">
          <a:xfrm>
            <a:off x="5848350" y="2806700"/>
            <a:ext cx="0" cy="19050"/>
          </a:xfrm>
          <a:prstGeom prst="line">
            <a:avLst/>
          </a:prstGeom>
          <a:noFill/>
          <a:ln w="9525" algn="ctr">
            <a:solidFill>
              <a:schemeClr val="accent2"/>
            </a:solidFill>
            <a:round/>
            <a:headEnd/>
            <a:tailEnd/>
          </a:ln>
        </p:spPr>
      </p:cxnSp>
      <p:cxnSp>
        <p:nvCxnSpPr>
          <p:cNvPr id="26859" name="Straight Connector 246"/>
          <p:cNvCxnSpPr>
            <a:cxnSpLocks noChangeShapeType="1"/>
          </p:cNvCxnSpPr>
          <p:nvPr/>
        </p:nvCxnSpPr>
        <p:spPr bwMode="auto">
          <a:xfrm>
            <a:off x="7185025" y="2179638"/>
            <a:ext cx="0" cy="627062"/>
          </a:xfrm>
          <a:prstGeom prst="line">
            <a:avLst/>
          </a:prstGeom>
          <a:noFill/>
          <a:ln w="9525" algn="ctr">
            <a:solidFill>
              <a:schemeClr val="accent2"/>
            </a:solidFill>
            <a:round/>
            <a:headEnd/>
            <a:tailEnd/>
          </a:ln>
        </p:spPr>
      </p:cxnSp>
      <p:cxnSp>
        <p:nvCxnSpPr>
          <p:cNvPr id="26860" name="Straight Connector 247"/>
          <p:cNvCxnSpPr>
            <a:cxnSpLocks noChangeShapeType="1"/>
          </p:cNvCxnSpPr>
          <p:nvPr/>
        </p:nvCxnSpPr>
        <p:spPr bwMode="auto">
          <a:xfrm>
            <a:off x="7204075" y="2449513"/>
            <a:ext cx="0" cy="357187"/>
          </a:xfrm>
          <a:prstGeom prst="line">
            <a:avLst/>
          </a:prstGeom>
          <a:noFill/>
          <a:ln w="9525" algn="ctr">
            <a:solidFill>
              <a:schemeClr val="accent2"/>
            </a:solidFill>
            <a:round/>
            <a:headEnd/>
            <a:tailEnd/>
          </a:ln>
        </p:spPr>
      </p:cxnSp>
      <p:cxnSp>
        <p:nvCxnSpPr>
          <p:cNvPr id="26861" name="Straight Connector 249"/>
          <p:cNvCxnSpPr>
            <a:cxnSpLocks noChangeShapeType="1"/>
          </p:cNvCxnSpPr>
          <p:nvPr/>
        </p:nvCxnSpPr>
        <p:spPr bwMode="auto">
          <a:xfrm flipH="1">
            <a:off x="7224713" y="2601913"/>
            <a:ext cx="0" cy="204787"/>
          </a:xfrm>
          <a:prstGeom prst="line">
            <a:avLst/>
          </a:prstGeom>
          <a:noFill/>
          <a:ln w="9525" algn="ctr">
            <a:solidFill>
              <a:schemeClr val="accent2"/>
            </a:solidFill>
            <a:round/>
            <a:headEnd/>
            <a:tailEnd/>
          </a:ln>
        </p:spPr>
      </p:cxnSp>
      <p:cxnSp>
        <p:nvCxnSpPr>
          <p:cNvPr id="26862" name="Straight Connector 251"/>
          <p:cNvCxnSpPr>
            <a:cxnSpLocks noChangeShapeType="1"/>
          </p:cNvCxnSpPr>
          <p:nvPr/>
        </p:nvCxnSpPr>
        <p:spPr bwMode="auto">
          <a:xfrm>
            <a:off x="7243763" y="2611438"/>
            <a:ext cx="0" cy="201612"/>
          </a:xfrm>
          <a:prstGeom prst="line">
            <a:avLst/>
          </a:prstGeom>
          <a:noFill/>
          <a:ln w="9525" algn="ctr">
            <a:solidFill>
              <a:schemeClr val="accent2"/>
            </a:solidFill>
            <a:round/>
            <a:headEnd/>
            <a:tailEnd/>
          </a:ln>
        </p:spPr>
      </p:cxnSp>
      <p:cxnSp>
        <p:nvCxnSpPr>
          <p:cNvPr id="26863" name="Straight Connector 253"/>
          <p:cNvCxnSpPr>
            <a:cxnSpLocks noChangeShapeType="1"/>
          </p:cNvCxnSpPr>
          <p:nvPr/>
        </p:nvCxnSpPr>
        <p:spPr bwMode="auto">
          <a:xfrm>
            <a:off x="7265988" y="2617788"/>
            <a:ext cx="0" cy="188912"/>
          </a:xfrm>
          <a:prstGeom prst="line">
            <a:avLst/>
          </a:prstGeom>
          <a:noFill/>
          <a:ln w="9525" algn="ctr">
            <a:solidFill>
              <a:schemeClr val="accent2"/>
            </a:solidFill>
            <a:round/>
            <a:headEnd/>
            <a:tailEnd/>
          </a:ln>
        </p:spPr>
      </p:cxnSp>
      <p:cxnSp>
        <p:nvCxnSpPr>
          <p:cNvPr id="26864" name="Straight Connector 258"/>
          <p:cNvCxnSpPr>
            <a:cxnSpLocks noChangeShapeType="1"/>
          </p:cNvCxnSpPr>
          <p:nvPr/>
        </p:nvCxnSpPr>
        <p:spPr bwMode="auto">
          <a:xfrm>
            <a:off x="7758113" y="2782888"/>
            <a:ext cx="0" cy="19050"/>
          </a:xfrm>
          <a:prstGeom prst="line">
            <a:avLst/>
          </a:prstGeom>
          <a:noFill/>
          <a:ln w="9525" algn="ctr">
            <a:solidFill>
              <a:schemeClr val="accent2"/>
            </a:solidFill>
            <a:round/>
            <a:headEnd/>
            <a:tailEnd/>
          </a:ln>
        </p:spPr>
      </p:cxnSp>
      <p:cxnSp>
        <p:nvCxnSpPr>
          <p:cNvPr id="26865" name="Straight Connector 262"/>
          <p:cNvCxnSpPr>
            <a:cxnSpLocks noChangeShapeType="1"/>
          </p:cNvCxnSpPr>
          <p:nvPr/>
        </p:nvCxnSpPr>
        <p:spPr bwMode="auto">
          <a:xfrm>
            <a:off x="7739063" y="2776538"/>
            <a:ext cx="0" cy="30162"/>
          </a:xfrm>
          <a:prstGeom prst="line">
            <a:avLst/>
          </a:prstGeom>
          <a:noFill/>
          <a:ln w="9525" algn="ctr">
            <a:solidFill>
              <a:schemeClr val="accent2"/>
            </a:solidFill>
            <a:round/>
            <a:headEnd/>
            <a:tailEnd/>
          </a:ln>
        </p:spPr>
      </p:cxnSp>
      <p:cxnSp>
        <p:nvCxnSpPr>
          <p:cNvPr id="26866" name="Straight Connector 263"/>
          <p:cNvCxnSpPr>
            <a:cxnSpLocks noChangeShapeType="1"/>
          </p:cNvCxnSpPr>
          <p:nvPr/>
        </p:nvCxnSpPr>
        <p:spPr bwMode="auto">
          <a:xfrm>
            <a:off x="7718425" y="2774950"/>
            <a:ext cx="0" cy="30163"/>
          </a:xfrm>
          <a:prstGeom prst="line">
            <a:avLst/>
          </a:prstGeom>
          <a:noFill/>
          <a:ln w="9525" algn="ctr">
            <a:solidFill>
              <a:schemeClr val="accent2"/>
            </a:solidFill>
            <a:round/>
            <a:headEnd/>
            <a:tailEnd/>
          </a:ln>
        </p:spPr>
      </p:cxnSp>
      <p:cxnSp>
        <p:nvCxnSpPr>
          <p:cNvPr id="26867" name="Straight Connector 264"/>
          <p:cNvCxnSpPr>
            <a:cxnSpLocks noChangeShapeType="1"/>
          </p:cNvCxnSpPr>
          <p:nvPr/>
        </p:nvCxnSpPr>
        <p:spPr bwMode="auto">
          <a:xfrm>
            <a:off x="7694613" y="2771775"/>
            <a:ext cx="0" cy="36513"/>
          </a:xfrm>
          <a:prstGeom prst="line">
            <a:avLst/>
          </a:prstGeom>
          <a:noFill/>
          <a:ln w="9525" algn="ctr">
            <a:solidFill>
              <a:schemeClr val="accent2"/>
            </a:solidFill>
            <a:round/>
            <a:headEnd/>
            <a:tailEnd/>
          </a:ln>
        </p:spPr>
      </p:cxnSp>
      <p:cxnSp>
        <p:nvCxnSpPr>
          <p:cNvPr id="26868" name="Straight Connector 265"/>
          <p:cNvCxnSpPr>
            <a:cxnSpLocks noChangeShapeType="1"/>
          </p:cNvCxnSpPr>
          <p:nvPr/>
        </p:nvCxnSpPr>
        <p:spPr bwMode="auto">
          <a:xfrm>
            <a:off x="7672388" y="2763838"/>
            <a:ext cx="0" cy="38100"/>
          </a:xfrm>
          <a:prstGeom prst="line">
            <a:avLst/>
          </a:prstGeom>
          <a:noFill/>
          <a:ln w="9525" algn="ctr">
            <a:solidFill>
              <a:schemeClr val="accent2"/>
            </a:solidFill>
            <a:round/>
            <a:headEnd/>
            <a:tailEnd/>
          </a:ln>
        </p:spPr>
      </p:cxnSp>
      <p:cxnSp>
        <p:nvCxnSpPr>
          <p:cNvPr id="26869" name="Straight Connector 266"/>
          <p:cNvCxnSpPr>
            <a:cxnSpLocks noChangeShapeType="1"/>
          </p:cNvCxnSpPr>
          <p:nvPr/>
        </p:nvCxnSpPr>
        <p:spPr bwMode="auto">
          <a:xfrm>
            <a:off x="7653338" y="2762250"/>
            <a:ext cx="0" cy="36513"/>
          </a:xfrm>
          <a:prstGeom prst="line">
            <a:avLst/>
          </a:prstGeom>
          <a:noFill/>
          <a:ln w="9525" algn="ctr">
            <a:solidFill>
              <a:schemeClr val="accent2"/>
            </a:solidFill>
            <a:round/>
            <a:headEnd/>
            <a:tailEnd/>
          </a:ln>
        </p:spPr>
      </p:cxnSp>
      <p:cxnSp>
        <p:nvCxnSpPr>
          <p:cNvPr id="26870" name="Straight Connector 267"/>
          <p:cNvCxnSpPr>
            <a:cxnSpLocks noChangeShapeType="1"/>
          </p:cNvCxnSpPr>
          <p:nvPr/>
        </p:nvCxnSpPr>
        <p:spPr bwMode="auto">
          <a:xfrm>
            <a:off x="7629525" y="2751138"/>
            <a:ext cx="0" cy="58737"/>
          </a:xfrm>
          <a:prstGeom prst="line">
            <a:avLst/>
          </a:prstGeom>
          <a:noFill/>
          <a:ln w="9525" algn="ctr">
            <a:solidFill>
              <a:schemeClr val="accent2"/>
            </a:solidFill>
            <a:round/>
            <a:headEnd/>
            <a:tailEnd/>
          </a:ln>
        </p:spPr>
      </p:cxnSp>
      <p:cxnSp>
        <p:nvCxnSpPr>
          <p:cNvPr id="26871" name="Straight Connector 272"/>
          <p:cNvCxnSpPr>
            <a:cxnSpLocks noChangeShapeType="1"/>
          </p:cNvCxnSpPr>
          <p:nvPr/>
        </p:nvCxnSpPr>
        <p:spPr bwMode="auto">
          <a:xfrm>
            <a:off x="7286625" y="2640013"/>
            <a:ext cx="0" cy="166687"/>
          </a:xfrm>
          <a:prstGeom prst="line">
            <a:avLst/>
          </a:prstGeom>
          <a:noFill/>
          <a:ln w="9525" algn="ctr">
            <a:solidFill>
              <a:schemeClr val="accent2"/>
            </a:solidFill>
            <a:round/>
            <a:headEnd/>
            <a:tailEnd/>
          </a:ln>
        </p:spPr>
      </p:cxnSp>
      <p:cxnSp>
        <p:nvCxnSpPr>
          <p:cNvPr id="26872" name="Straight Connector 273"/>
          <p:cNvCxnSpPr>
            <a:cxnSpLocks noChangeShapeType="1"/>
          </p:cNvCxnSpPr>
          <p:nvPr/>
        </p:nvCxnSpPr>
        <p:spPr bwMode="auto">
          <a:xfrm flipH="1">
            <a:off x="7308850" y="2659063"/>
            <a:ext cx="0" cy="147637"/>
          </a:xfrm>
          <a:prstGeom prst="line">
            <a:avLst/>
          </a:prstGeom>
          <a:noFill/>
          <a:ln w="9525" algn="ctr">
            <a:solidFill>
              <a:schemeClr val="accent2"/>
            </a:solidFill>
            <a:round/>
            <a:headEnd/>
            <a:tailEnd/>
          </a:ln>
        </p:spPr>
      </p:cxnSp>
      <p:cxnSp>
        <p:nvCxnSpPr>
          <p:cNvPr id="26873" name="Straight Connector 274"/>
          <p:cNvCxnSpPr>
            <a:cxnSpLocks noChangeShapeType="1"/>
          </p:cNvCxnSpPr>
          <p:nvPr/>
        </p:nvCxnSpPr>
        <p:spPr bwMode="auto">
          <a:xfrm>
            <a:off x="7332663" y="2668588"/>
            <a:ext cx="0" cy="138112"/>
          </a:xfrm>
          <a:prstGeom prst="line">
            <a:avLst/>
          </a:prstGeom>
          <a:noFill/>
          <a:ln w="9525" algn="ctr">
            <a:solidFill>
              <a:schemeClr val="accent2"/>
            </a:solidFill>
            <a:round/>
            <a:headEnd/>
            <a:tailEnd/>
          </a:ln>
        </p:spPr>
      </p:cxnSp>
      <p:cxnSp>
        <p:nvCxnSpPr>
          <p:cNvPr id="26874" name="Straight Connector 275"/>
          <p:cNvCxnSpPr>
            <a:cxnSpLocks noChangeShapeType="1"/>
          </p:cNvCxnSpPr>
          <p:nvPr/>
        </p:nvCxnSpPr>
        <p:spPr bwMode="auto">
          <a:xfrm flipH="1">
            <a:off x="7353300" y="2686050"/>
            <a:ext cx="0" cy="127000"/>
          </a:xfrm>
          <a:prstGeom prst="line">
            <a:avLst/>
          </a:prstGeom>
          <a:noFill/>
          <a:ln w="9525" algn="ctr">
            <a:solidFill>
              <a:schemeClr val="accent2"/>
            </a:solidFill>
            <a:round/>
            <a:headEnd/>
            <a:tailEnd/>
          </a:ln>
        </p:spPr>
      </p:cxnSp>
      <p:cxnSp>
        <p:nvCxnSpPr>
          <p:cNvPr id="26875" name="Straight Connector 276"/>
          <p:cNvCxnSpPr>
            <a:cxnSpLocks noChangeShapeType="1"/>
          </p:cNvCxnSpPr>
          <p:nvPr/>
        </p:nvCxnSpPr>
        <p:spPr bwMode="auto">
          <a:xfrm>
            <a:off x="7373938" y="2697163"/>
            <a:ext cx="0" cy="109537"/>
          </a:xfrm>
          <a:prstGeom prst="line">
            <a:avLst/>
          </a:prstGeom>
          <a:noFill/>
          <a:ln w="9525" algn="ctr">
            <a:solidFill>
              <a:schemeClr val="accent2"/>
            </a:solidFill>
            <a:round/>
            <a:headEnd/>
            <a:tailEnd/>
          </a:ln>
        </p:spPr>
      </p:cxnSp>
      <p:cxnSp>
        <p:nvCxnSpPr>
          <p:cNvPr id="26876" name="Straight Connector 277"/>
          <p:cNvCxnSpPr>
            <a:cxnSpLocks noChangeShapeType="1"/>
          </p:cNvCxnSpPr>
          <p:nvPr/>
        </p:nvCxnSpPr>
        <p:spPr bwMode="auto">
          <a:xfrm flipH="1">
            <a:off x="7396163" y="2697163"/>
            <a:ext cx="0" cy="109537"/>
          </a:xfrm>
          <a:prstGeom prst="line">
            <a:avLst/>
          </a:prstGeom>
          <a:noFill/>
          <a:ln w="9525" algn="ctr">
            <a:solidFill>
              <a:schemeClr val="accent2"/>
            </a:solidFill>
            <a:round/>
            <a:headEnd/>
            <a:tailEnd/>
          </a:ln>
        </p:spPr>
      </p:cxnSp>
      <p:cxnSp>
        <p:nvCxnSpPr>
          <p:cNvPr id="26877" name="Straight Connector 278"/>
          <p:cNvCxnSpPr>
            <a:cxnSpLocks noChangeShapeType="1"/>
          </p:cNvCxnSpPr>
          <p:nvPr/>
        </p:nvCxnSpPr>
        <p:spPr bwMode="auto">
          <a:xfrm flipH="1">
            <a:off x="7415213" y="2705100"/>
            <a:ext cx="0" cy="100013"/>
          </a:xfrm>
          <a:prstGeom prst="line">
            <a:avLst/>
          </a:prstGeom>
          <a:noFill/>
          <a:ln w="9525" algn="ctr">
            <a:solidFill>
              <a:schemeClr val="accent2"/>
            </a:solidFill>
            <a:round/>
            <a:headEnd/>
            <a:tailEnd/>
          </a:ln>
        </p:spPr>
      </p:cxnSp>
      <p:cxnSp>
        <p:nvCxnSpPr>
          <p:cNvPr id="26878" name="Straight Connector 279"/>
          <p:cNvCxnSpPr>
            <a:cxnSpLocks noChangeShapeType="1"/>
          </p:cNvCxnSpPr>
          <p:nvPr/>
        </p:nvCxnSpPr>
        <p:spPr bwMode="auto">
          <a:xfrm>
            <a:off x="7437438" y="2706688"/>
            <a:ext cx="0" cy="100012"/>
          </a:xfrm>
          <a:prstGeom prst="line">
            <a:avLst/>
          </a:prstGeom>
          <a:noFill/>
          <a:ln w="9525" algn="ctr">
            <a:solidFill>
              <a:schemeClr val="accent2"/>
            </a:solidFill>
            <a:round/>
            <a:headEnd/>
            <a:tailEnd/>
          </a:ln>
        </p:spPr>
      </p:cxnSp>
      <p:cxnSp>
        <p:nvCxnSpPr>
          <p:cNvPr id="26879" name="Straight Connector 280"/>
          <p:cNvCxnSpPr>
            <a:cxnSpLocks noChangeShapeType="1"/>
          </p:cNvCxnSpPr>
          <p:nvPr/>
        </p:nvCxnSpPr>
        <p:spPr bwMode="auto">
          <a:xfrm>
            <a:off x="7458075" y="2716213"/>
            <a:ext cx="0" cy="92075"/>
          </a:xfrm>
          <a:prstGeom prst="line">
            <a:avLst/>
          </a:prstGeom>
          <a:noFill/>
          <a:ln w="9525" algn="ctr">
            <a:solidFill>
              <a:schemeClr val="accent2"/>
            </a:solidFill>
            <a:round/>
            <a:headEnd/>
            <a:tailEnd/>
          </a:ln>
        </p:spPr>
      </p:cxnSp>
      <p:cxnSp>
        <p:nvCxnSpPr>
          <p:cNvPr id="26880" name="Straight Connector 281"/>
          <p:cNvCxnSpPr>
            <a:cxnSpLocks noChangeShapeType="1"/>
          </p:cNvCxnSpPr>
          <p:nvPr/>
        </p:nvCxnSpPr>
        <p:spPr bwMode="auto">
          <a:xfrm flipH="1">
            <a:off x="7481888" y="2724150"/>
            <a:ext cx="0" cy="77788"/>
          </a:xfrm>
          <a:prstGeom prst="line">
            <a:avLst/>
          </a:prstGeom>
          <a:noFill/>
          <a:ln w="9525" algn="ctr">
            <a:solidFill>
              <a:schemeClr val="accent2"/>
            </a:solidFill>
            <a:round/>
            <a:headEnd/>
            <a:tailEnd/>
          </a:ln>
        </p:spPr>
      </p:cxnSp>
      <p:cxnSp>
        <p:nvCxnSpPr>
          <p:cNvPr id="26881" name="Straight Connector 298"/>
          <p:cNvCxnSpPr>
            <a:cxnSpLocks noChangeShapeType="1"/>
          </p:cNvCxnSpPr>
          <p:nvPr/>
        </p:nvCxnSpPr>
        <p:spPr bwMode="auto">
          <a:xfrm>
            <a:off x="7504113" y="2732088"/>
            <a:ext cx="0" cy="74612"/>
          </a:xfrm>
          <a:prstGeom prst="line">
            <a:avLst/>
          </a:prstGeom>
          <a:noFill/>
          <a:ln w="9525" algn="ctr">
            <a:solidFill>
              <a:schemeClr val="accent2"/>
            </a:solidFill>
            <a:round/>
            <a:headEnd/>
            <a:tailEnd/>
          </a:ln>
        </p:spPr>
      </p:cxnSp>
      <p:cxnSp>
        <p:nvCxnSpPr>
          <p:cNvPr id="26882" name="Straight Connector 299"/>
          <p:cNvCxnSpPr>
            <a:cxnSpLocks noChangeShapeType="1"/>
          </p:cNvCxnSpPr>
          <p:nvPr/>
        </p:nvCxnSpPr>
        <p:spPr bwMode="auto">
          <a:xfrm flipH="1">
            <a:off x="7524750" y="2733675"/>
            <a:ext cx="0" cy="73025"/>
          </a:xfrm>
          <a:prstGeom prst="line">
            <a:avLst/>
          </a:prstGeom>
          <a:noFill/>
          <a:ln w="9525" algn="ctr">
            <a:solidFill>
              <a:schemeClr val="accent2"/>
            </a:solidFill>
            <a:round/>
            <a:headEnd/>
            <a:tailEnd/>
          </a:ln>
        </p:spPr>
      </p:cxnSp>
      <p:cxnSp>
        <p:nvCxnSpPr>
          <p:cNvPr id="26883" name="Straight Connector 300"/>
          <p:cNvCxnSpPr>
            <a:cxnSpLocks noChangeShapeType="1"/>
          </p:cNvCxnSpPr>
          <p:nvPr/>
        </p:nvCxnSpPr>
        <p:spPr bwMode="auto">
          <a:xfrm flipH="1">
            <a:off x="7546975" y="2743200"/>
            <a:ext cx="0" cy="61913"/>
          </a:xfrm>
          <a:prstGeom prst="line">
            <a:avLst/>
          </a:prstGeom>
          <a:noFill/>
          <a:ln w="9525" algn="ctr">
            <a:solidFill>
              <a:schemeClr val="accent2"/>
            </a:solidFill>
            <a:round/>
            <a:headEnd/>
            <a:tailEnd/>
          </a:ln>
        </p:spPr>
      </p:cxnSp>
      <p:cxnSp>
        <p:nvCxnSpPr>
          <p:cNvPr id="26884" name="Straight Connector 301"/>
          <p:cNvCxnSpPr>
            <a:cxnSpLocks noChangeShapeType="1"/>
          </p:cNvCxnSpPr>
          <p:nvPr/>
        </p:nvCxnSpPr>
        <p:spPr bwMode="auto">
          <a:xfrm flipH="1">
            <a:off x="7569200" y="2744788"/>
            <a:ext cx="0" cy="68262"/>
          </a:xfrm>
          <a:prstGeom prst="line">
            <a:avLst/>
          </a:prstGeom>
          <a:noFill/>
          <a:ln w="9525" algn="ctr">
            <a:solidFill>
              <a:schemeClr val="accent2"/>
            </a:solidFill>
            <a:round/>
            <a:headEnd/>
            <a:tailEnd/>
          </a:ln>
        </p:spPr>
      </p:cxnSp>
      <p:cxnSp>
        <p:nvCxnSpPr>
          <p:cNvPr id="26885" name="Straight Connector 302"/>
          <p:cNvCxnSpPr>
            <a:cxnSpLocks noChangeShapeType="1"/>
          </p:cNvCxnSpPr>
          <p:nvPr/>
        </p:nvCxnSpPr>
        <p:spPr bwMode="auto">
          <a:xfrm flipH="1">
            <a:off x="7586663" y="2744788"/>
            <a:ext cx="0" cy="61912"/>
          </a:xfrm>
          <a:prstGeom prst="line">
            <a:avLst/>
          </a:prstGeom>
          <a:noFill/>
          <a:ln w="9525" algn="ctr">
            <a:solidFill>
              <a:schemeClr val="accent2"/>
            </a:solidFill>
            <a:round/>
            <a:headEnd/>
            <a:tailEnd/>
          </a:ln>
        </p:spPr>
      </p:cxnSp>
      <p:cxnSp>
        <p:nvCxnSpPr>
          <p:cNvPr id="26886" name="Straight Connector 303"/>
          <p:cNvCxnSpPr>
            <a:cxnSpLocks noChangeShapeType="1"/>
          </p:cNvCxnSpPr>
          <p:nvPr/>
        </p:nvCxnSpPr>
        <p:spPr bwMode="auto">
          <a:xfrm flipH="1">
            <a:off x="7607300" y="2751138"/>
            <a:ext cx="0" cy="58737"/>
          </a:xfrm>
          <a:prstGeom prst="line">
            <a:avLst/>
          </a:prstGeom>
          <a:noFill/>
          <a:ln w="9525" algn="ctr">
            <a:solidFill>
              <a:schemeClr val="accent2"/>
            </a:solidFill>
            <a:round/>
            <a:headEnd/>
            <a:tailEnd/>
          </a:ln>
        </p:spPr>
      </p:cxnSp>
      <p:cxnSp>
        <p:nvCxnSpPr>
          <p:cNvPr id="26887" name="Straight Connector 304"/>
          <p:cNvCxnSpPr>
            <a:cxnSpLocks noChangeShapeType="1"/>
          </p:cNvCxnSpPr>
          <p:nvPr/>
        </p:nvCxnSpPr>
        <p:spPr bwMode="auto">
          <a:xfrm>
            <a:off x="7972425" y="2814638"/>
            <a:ext cx="0" cy="26987"/>
          </a:xfrm>
          <a:prstGeom prst="line">
            <a:avLst/>
          </a:prstGeom>
          <a:noFill/>
          <a:ln w="9525" algn="ctr">
            <a:solidFill>
              <a:schemeClr val="accent2"/>
            </a:solidFill>
            <a:round/>
            <a:headEnd/>
            <a:tailEnd/>
          </a:ln>
        </p:spPr>
      </p:cxnSp>
      <p:cxnSp>
        <p:nvCxnSpPr>
          <p:cNvPr id="26888" name="Straight Connector 305"/>
          <p:cNvCxnSpPr>
            <a:cxnSpLocks noChangeShapeType="1"/>
          </p:cNvCxnSpPr>
          <p:nvPr/>
        </p:nvCxnSpPr>
        <p:spPr bwMode="auto">
          <a:xfrm>
            <a:off x="7993063" y="2816225"/>
            <a:ext cx="0" cy="28575"/>
          </a:xfrm>
          <a:prstGeom prst="line">
            <a:avLst/>
          </a:prstGeom>
          <a:noFill/>
          <a:ln w="9525" algn="ctr">
            <a:solidFill>
              <a:schemeClr val="accent2"/>
            </a:solidFill>
            <a:round/>
            <a:headEnd/>
            <a:tailEnd/>
          </a:ln>
        </p:spPr>
      </p:cxnSp>
      <p:cxnSp>
        <p:nvCxnSpPr>
          <p:cNvPr id="26889" name="Straight Connector 306"/>
          <p:cNvCxnSpPr>
            <a:cxnSpLocks noChangeShapeType="1"/>
          </p:cNvCxnSpPr>
          <p:nvPr/>
        </p:nvCxnSpPr>
        <p:spPr bwMode="auto">
          <a:xfrm flipH="1">
            <a:off x="8015288" y="2805113"/>
            <a:ext cx="0" cy="46037"/>
          </a:xfrm>
          <a:prstGeom prst="line">
            <a:avLst/>
          </a:prstGeom>
          <a:noFill/>
          <a:ln w="9525" algn="ctr">
            <a:solidFill>
              <a:schemeClr val="accent2"/>
            </a:solidFill>
            <a:round/>
            <a:headEnd/>
            <a:tailEnd/>
          </a:ln>
        </p:spPr>
      </p:cxnSp>
      <p:cxnSp>
        <p:nvCxnSpPr>
          <p:cNvPr id="26890" name="Straight Connector 307"/>
          <p:cNvCxnSpPr>
            <a:cxnSpLocks noChangeShapeType="1"/>
          </p:cNvCxnSpPr>
          <p:nvPr/>
        </p:nvCxnSpPr>
        <p:spPr bwMode="auto">
          <a:xfrm>
            <a:off x="8039100" y="2809875"/>
            <a:ext cx="0" cy="46038"/>
          </a:xfrm>
          <a:prstGeom prst="line">
            <a:avLst/>
          </a:prstGeom>
          <a:noFill/>
          <a:ln w="9525" algn="ctr">
            <a:solidFill>
              <a:schemeClr val="accent2"/>
            </a:solidFill>
            <a:round/>
            <a:headEnd/>
            <a:tailEnd/>
          </a:ln>
        </p:spPr>
      </p:cxnSp>
      <p:cxnSp>
        <p:nvCxnSpPr>
          <p:cNvPr id="26891" name="Straight Connector 308"/>
          <p:cNvCxnSpPr>
            <a:cxnSpLocks noChangeShapeType="1"/>
          </p:cNvCxnSpPr>
          <p:nvPr/>
        </p:nvCxnSpPr>
        <p:spPr bwMode="auto">
          <a:xfrm>
            <a:off x="8058150" y="2809875"/>
            <a:ext cx="0" cy="46038"/>
          </a:xfrm>
          <a:prstGeom prst="line">
            <a:avLst/>
          </a:prstGeom>
          <a:noFill/>
          <a:ln w="9525" algn="ctr">
            <a:solidFill>
              <a:schemeClr val="accent2"/>
            </a:solidFill>
            <a:round/>
            <a:headEnd/>
            <a:tailEnd/>
          </a:ln>
        </p:spPr>
      </p:cxnSp>
      <p:cxnSp>
        <p:nvCxnSpPr>
          <p:cNvPr id="26892" name="Straight Connector 309"/>
          <p:cNvCxnSpPr>
            <a:cxnSpLocks noChangeShapeType="1"/>
          </p:cNvCxnSpPr>
          <p:nvPr/>
        </p:nvCxnSpPr>
        <p:spPr bwMode="auto">
          <a:xfrm>
            <a:off x="8572500" y="2801938"/>
            <a:ext cx="0" cy="220662"/>
          </a:xfrm>
          <a:prstGeom prst="line">
            <a:avLst/>
          </a:prstGeom>
          <a:noFill/>
          <a:ln w="9525" algn="ctr">
            <a:solidFill>
              <a:schemeClr val="accent2"/>
            </a:solidFill>
            <a:round/>
            <a:headEnd/>
            <a:tailEnd/>
          </a:ln>
        </p:spPr>
      </p:cxnSp>
      <p:cxnSp>
        <p:nvCxnSpPr>
          <p:cNvPr id="26893" name="Straight Connector 310"/>
          <p:cNvCxnSpPr>
            <a:cxnSpLocks noChangeShapeType="1"/>
          </p:cNvCxnSpPr>
          <p:nvPr/>
        </p:nvCxnSpPr>
        <p:spPr bwMode="auto">
          <a:xfrm flipH="1">
            <a:off x="8553450" y="2801938"/>
            <a:ext cx="0" cy="220662"/>
          </a:xfrm>
          <a:prstGeom prst="line">
            <a:avLst/>
          </a:prstGeom>
          <a:noFill/>
          <a:ln w="9525" algn="ctr">
            <a:solidFill>
              <a:schemeClr val="accent2"/>
            </a:solidFill>
            <a:round/>
            <a:headEnd/>
            <a:tailEnd/>
          </a:ln>
        </p:spPr>
      </p:cxnSp>
      <p:cxnSp>
        <p:nvCxnSpPr>
          <p:cNvPr id="26894" name="Straight Connector 311"/>
          <p:cNvCxnSpPr>
            <a:cxnSpLocks noChangeShapeType="1"/>
          </p:cNvCxnSpPr>
          <p:nvPr/>
        </p:nvCxnSpPr>
        <p:spPr bwMode="auto">
          <a:xfrm flipH="1">
            <a:off x="8509000" y="2805113"/>
            <a:ext cx="0" cy="203200"/>
          </a:xfrm>
          <a:prstGeom prst="line">
            <a:avLst/>
          </a:prstGeom>
          <a:noFill/>
          <a:ln w="9525" algn="ctr">
            <a:solidFill>
              <a:schemeClr val="accent2"/>
            </a:solidFill>
            <a:round/>
            <a:headEnd/>
            <a:tailEnd/>
          </a:ln>
        </p:spPr>
      </p:cxnSp>
      <p:cxnSp>
        <p:nvCxnSpPr>
          <p:cNvPr id="26895" name="Straight Connector 312"/>
          <p:cNvCxnSpPr>
            <a:cxnSpLocks noChangeShapeType="1"/>
          </p:cNvCxnSpPr>
          <p:nvPr/>
        </p:nvCxnSpPr>
        <p:spPr bwMode="auto">
          <a:xfrm flipH="1">
            <a:off x="8531225" y="2811463"/>
            <a:ext cx="0" cy="201612"/>
          </a:xfrm>
          <a:prstGeom prst="line">
            <a:avLst/>
          </a:prstGeom>
          <a:noFill/>
          <a:ln w="9525" algn="ctr">
            <a:solidFill>
              <a:schemeClr val="accent2"/>
            </a:solidFill>
            <a:round/>
            <a:headEnd/>
            <a:tailEnd/>
          </a:ln>
        </p:spPr>
      </p:cxnSp>
      <p:cxnSp>
        <p:nvCxnSpPr>
          <p:cNvPr id="26896" name="Straight Connector 313"/>
          <p:cNvCxnSpPr>
            <a:cxnSpLocks noChangeShapeType="1"/>
          </p:cNvCxnSpPr>
          <p:nvPr/>
        </p:nvCxnSpPr>
        <p:spPr bwMode="auto">
          <a:xfrm>
            <a:off x="8486775" y="2809875"/>
            <a:ext cx="0" cy="192088"/>
          </a:xfrm>
          <a:prstGeom prst="line">
            <a:avLst/>
          </a:prstGeom>
          <a:noFill/>
          <a:ln w="9525" algn="ctr">
            <a:solidFill>
              <a:schemeClr val="accent2"/>
            </a:solidFill>
            <a:round/>
            <a:headEnd/>
            <a:tailEnd/>
          </a:ln>
        </p:spPr>
      </p:cxnSp>
      <p:cxnSp>
        <p:nvCxnSpPr>
          <p:cNvPr id="26897" name="Straight Connector 314"/>
          <p:cNvCxnSpPr>
            <a:cxnSpLocks noChangeShapeType="1"/>
          </p:cNvCxnSpPr>
          <p:nvPr/>
        </p:nvCxnSpPr>
        <p:spPr bwMode="auto">
          <a:xfrm>
            <a:off x="8464550" y="2806700"/>
            <a:ext cx="0" cy="195263"/>
          </a:xfrm>
          <a:prstGeom prst="line">
            <a:avLst/>
          </a:prstGeom>
          <a:noFill/>
          <a:ln w="9525" algn="ctr">
            <a:solidFill>
              <a:schemeClr val="accent2"/>
            </a:solidFill>
            <a:round/>
            <a:headEnd/>
            <a:tailEnd/>
          </a:ln>
        </p:spPr>
      </p:cxnSp>
      <p:cxnSp>
        <p:nvCxnSpPr>
          <p:cNvPr id="26898" name="Straight Connector 315"/>
          <p:cNvCxnSpPr>
            <a:cxnSpLocks noChangeShapeType="1"/>
          </p:cNvCxnSpPr>
          <p:nvPr/>
        </p:nvCxnSpPr>
        <p:spPr bwMode="auto">
          <a:xfrm>
            <a:off x="8443913" y="2806700"/>
            <a:ext cx="0" cy="201613"/>
          </a:xfrm>
          <a:prstGeom prst="line">
            <a:avLst/>
          </a:prstGeom>
          <a:noFill/>
          <a:ln w="9525" algn="ctr">
            <a:solidFill>
              <a:schemeClr val="accent2"/>
            </a:solidFill>
            <a:round/>
            <a:headEnd/>
            <a:tailEnd/>
          </a:ln>
        </p:spPr>
      </p:cxnSp>
      <p:cxnSp>
        <p:nvCxnSpPr>
          <p:cNvPr id="26899" name="Straight Connector 316"/>
          <p:cNvCxnSpPr>
            <a:cxnSpLocks noChangeShapeType="1"/>
          </p:cNvCxnSpPr>
          <p:nvPr/>
        </p:nvCxnSpPr>
        <p:spPr bwMode="auto">
          <a:xfrm>
            <a:off x="8424863" y="2806700"/>
            <a:ext cx="0" cy="192088"/>
          </a:xfrm>
          <a:prstGeom prst="line">
            <a:avLst/>
          </a:prstGeom>
          <a:noFill/>
          <a:ln w="9525" algn="ctr">
            <a:solidFill>
              <a:schemeClr val="accent2"/>
            </a:solidFill>
            <a:round/>
            <a:headEnd/>
            <a:tailEnd/>
          </a:ln>
        </p:spPr>
      </p:cxnSp>
      <p:cxnSp>
        <p:nvCxnSpPr>
          <p:cNvPr id="26900" name="Straight Connector 347"/>
          <p:cNvCxnSpPr>
            <a:cxnSpLocks noChangeShapeType="1"/>
          </p:cNvCxnSpPr>
          <p:nvPr/>
        </p:nvCxnSpPr>
        <p:spPr bwMode="auto">
          <a:xfrm>
            <a:off x="8081963" y="2816225"/>
            <a:ext cx="0" cy="46038"/>
          </a:xfrm>
          <a:prstGeom prst="line">
            <a:avLst/>
          </a:prstGeom>
          <a:noFill/>
          <a:ln w="9525" algn="ctr">
            <a:solidFill>
              <a:schemeClr val="accent2"/>
            </a:solidFill>
            <a:round/>
            <a:headEnd/>
            <a:tailEnd/>
          </a:ln>
        </p:spPr>
      </p:cxnSp>
      <p:cxnSp>
        <p:nvCxnSpPr>
          <p:cNvPr id="26901" name="Straight Connector 348"/>
          <p:cNvCxnSpPr>
            <a:cxnSpLocks noChangeShapeType="1"/>
          </p:cNvCxnSpPr>
          <p:nvPr/>
        </p:nvCxnSpPr>
        <p:spPr bwMode="auto">
          <a:xfrm>
            <a:off x="8101013" y="2806700"/>
            <a:ext cx="0" cy="71438"/>
          </a:xfrm>
          <a:prstGeom prst="line">
            <a:avLst/>
          </a:prstGeom>
          <a:noFill/>
          <a:ln w="9525" algn="ctr">
            <a:solidFill>
              <a:schemeClr val="accent2"/>
            </a:solidFill>
            <a:round/>
            <a:headEnd/>
            <a:tailEnd/>
          </a:ln>
        </p:spPr>
      </p:cxnSp>
      <p:cxnSp>
        <p:nvCxnSpPr>
          <p:cNvPr id="26902" name="Straight Connector 349"/>
          <p:cNvCxnSpPr>
            <a:cxnSpLocks noChangeShapeType="1"/>
          </p:cNvCxnSpPr>
          <p:nvPr/>
        </p:nvCxnSpPr>
        <p:spPr bwMode="auto">
          <a:xfrm>
            <a:off x="8120063" y="2806700"/>
            <a:ext cx="0" cy="74613"/>
          </a:xfrm>
          <a:prstGeom prst="line">
            <a:avLst/>
          </a:prstGeom>
          <a:noFill/>
          <a:ln w="9525" algn="ctr">
            <a:solidFill>
              <a:schemeClr val="accent2"/>
            </a:solidFill>
            <a:round/>
            <a:headEnd/>
            <a:tailEnd/>
          </a:ln>
        </p:spPr>
      </p:cxnSp>
      <p:cxnSp>
        <p:nvCxnSpPr>
          <p:cNvPr id="26903" name="Straight Connector 350"/>
          <p:cNvCxnSpPr>
            <a:cxnSpLocks noChangeShapeType="1"/>
          </p:cNvCxnSpPr>
          <p:nvPr/>
        </p:nvCxnSpPr>
        <p:spPr bwMode="auto">
          <a:xfrm flipH="1">
            <a:off x="8143875" y="2806700"/>
            <a:ext cx="0" cy="74613"/>
          </a:xfrm>
          <a:prstGeom prst="line">
            <a:avLst/>
          </a:prstGeom>
          <a:noFill/>
          <a:ln w="9525" algn="ctr">
            <a:solidFill>
              <a:schemeClr val="accent2"/>
            </a:solidFill>
            <a:round/>
            <a:headEnd/>
            <a:tailEnd/>
          </a:ln>
        </p:spPr>
      </p:cxnSp>
      <p:cxnSp>
        <p:nvCxnSpPr>
          <p:cNvPr id="26904" name="Straight Connector 351"/>
          <p:cNvCxnSpPr>
            <a:cxnSpLocks noChangeShapeType="1"/>
          </p:cNvCxnSpPr>
          <p:nvPr/>
        </p:nvCxnSpPr>
        <p:spPr bwMode="auto">
          <a:xfrm flipH="1">
            <a:off x="8164513" y="2806700"/>
            <a:ext cx="0" cy="84138"/>
          </a:xfrm>
          <a:prstGeom prst="line">
            <a:avLst/>
          </a:prstGeom>
          <a:noFill/>
          <a:ln w="9525" algn="ctr">
            <a:solidFill>
              <a:schemeClr val="accent2"/>
            </a:solidFill>
            <a:round/>
            <a:headEnd/>
            <a:tailEnd/>
          </a:ln>
        </p:spPr>
      </p:cxnSp>
      <p:cxnSp>
        <p:nvCxnSpPr>
          <p:cNvPr id="26905" name="Straight Connector 352"/>
          <p:cNvCxnSpPr>
            <a:cxnSpLocks noChangeShapeType="1"/>
          </p:cNvCxnSpPr>
          <p:nvPr/>
        </p:nvCxnSpPr>
        <p:spPr bwMode="auto">
          <a:xfrm>
            <a:off x="8186738" y="2806700"/>
            <a:ext cx="0" cy="90488"/>
          </a:xfrm>
          <a:prstGeom prst="line">
            <a:avLst/>
          </a:prstGeom>
          <a:noFill/>
          <a:ln w="9525" algn="ctr">
            <a:solidFill>
              <a:schemeClr val="accent2"/>
            </a:solidFill>
            <a:round/>
            <a:headEnd/>
            <a:tailEnd/>
          </a:ln>
        </p:spPr>
      </p:cxnSp>
      <p:cxnSp>
        <p:nvCxnSpPr>
          <p:cNvPr id="26906" name="Straight Connector 353"/>
          <p:cNvCxnSpPr>
            <a:cxnSpLocks noChangeShapeType="1"/>
          </p:cNvCxnSpPr>
          <p:nvPr/>
        </p:nvCxnSpPr>
        <p:spPr bwMode="auto">
          <a:xfrm flipH="1">
            <a:off x="8208963" y="2806700"/>
            <a:ext cx="0" cy="100013"/>
          </a:xfrm>
          <a:prstGeom prst="line">
            <a:avLst/>
          </a:prstGeom>
          <a:noFill/>
          <a:ln w="9525" algn="ctr">
            <a:solidFill>
              <a:schemeClr val="accent2"/>
            </a:solidFill>
            <a:round/>
            <a:headEnd/>
            <a:tailEnd/>
          </a:ln>
        </p:spPr>
      </p:cxnSp>
      <p:cxnSp>
        <p:nvCxnSpPr>
          <p:cNvPr id="26907" name="Straight Connector 354"/>
          <p:cNvCxnSpPr>
            <a:cxnSpLocks noChangeShapeType="1"/>
          </p:cNvCxnSpPr>
          <p:nvPr/>
        </p:nvCxnSpPr>
        <p:spPr bwMode="auto">
          <a:xfrm>
            <a:off x="8229600" y="2806700"/>
            <a:ext cx="0" cy="117475"/>
          </a:xfrm>
          <a:prstGeom prst="line">
            <a:avLst/>
          </a:prstGeom>
          <a:noFill/>
          <a:ln w="9525" algn="ctr">
            <a:solidFill>
              <a:schemeClr val="accent2"/>
            </a:solidFill>
            <a:round/>
            <a:headEnd/>
            <a:tailEnd/>
          </a:ln>
        </p:spPr>
      </p:cxnSp>
      <p:cxnSp>
        <p:nvCxnSpPr>
          <p:cNvPr id="26908" name="Straight Connector 355"/>
          <p:cNvCxnSpPr>
            <a:cxnSpLocks noChangeShapeType="1"/>
          </p:cNvCxnSpPr>
          <p:nvPr/>
        </p:nvCxnSpPr>
        <p:spPr bwMode="auto">
          <a:xfrm flipH="1">
            <a:off x="8248650" y="2806700"/>
            <a:ext cx="0" cy="119063"/>
          </a:xfrm>
          <a:prstGeom prst="line">
            <a:avLst/>
          </a:prstGeom>
          <a:noFill/>
          <a:ln w="9525" algn="ctr">
            <a:solidFill>
              <a:schemeClr val="accent2"/>
            </a:solidFill>
            <a:round/>
            <a:headEnd/>
            <a:tailEnd/>
          </a:ln>
        </p:spPr>
      </p:cxnSp>
      <p:cxnSp>
        <p:nvCxnSpPr>
          <p:cNvPr id="26909" name="Straight Connector 356"/>
          <p:cNvCxnSpPr>
            <a:cxnSpLocks noChangeShapeType="1"/>
          </p:cNvCxnSpPr>
          <p:nvPr/>
        </p:nvCxnSpPr>
        <p:spPr bwMode="auto">
          <a:xfrm>
            <a:off x="8272463" y="2806700"/>
            <a:ext cx="0" cy="128588"/>
          </a:xfrm>
          <a:prstGeom prst="line">
            <a:avLst/>
          </a:prstGeom>
          <a:noFill/>
          <a:ln w="9525" algn="ctr">
            <a:solidFill>
              <a:schemeClr val="accent2"/>
            </a:solidFill>
            <a:round/>
            <a:headEnd/>
            <a:tailEnd/>
          </a:ln>
        </p:spPr>
      </p:cxnSp>
      <p:cxnSp>
        <p:nvCxnSpPr>
          <p:cNvPr id="26910" name="Straight Connector 357"/>
          <p:cNvCxnSpPr>
            <a:cxnSpLocks noChangeShapeType="1"/>
          </p:cNvCxnSpPr>
          <p:nvPr/>
        </p:nvCxnSpPr>
        <p:spPr bwMode="auto">
          <a:xfrm>
            <a:off x="8293100" y="2806700"/>
            <a:ext cx="0" cy="157163"/>
          </a:xfrm>
          <a:prstGeom prst="line">
            <a:avLst/>
          </a:prstGeom>
          <a:noFill/>
          <a:ln w="9525" algn="ctr">
            <a:solidFill>
              <a:schemeClr val="accent2"/>
            </a:solidFill>
            <a:round/>
            <a:headEnd/>
            <a:tailEnd/>
          </a:ln>
        </p:spPr>
      </p:cxnSp>
      <p:cxnSp>
        <p:nvCxnSpPr>
          <p:cNvPr id="26911" name="Straight Connector 358"/>
          <p:cNvCxnSpPr>
            <a:cxnSpLocks noChangeShapeType="1"/>
          </p:cNvCxnSpPr>
          <p:nvPr/>
        </p:nvCxnSpPr>
        <p:spPr bwMode="auto">
          <a:xfrm>
            <a:off x="8315325" y="2806700"/>
            <a:ext cx="0" cy="166688"/>
          </a:xfrm>
          <a:prstGeom prst="line">
            <a:avLst/>
          </a:prstGeom>
          <a:noFill/>
          <a:ln w="9525" algn="ctr">
            <a:solidFill>
              <a:schemeClr val="accent2"/>
            </a:solidFill>
            <a:round/>
            <a:headEnd/>
            <a:tailEnd/>
          </a:ln>
        </p:spPr>
      </p:cxnSp>
      <p:cxnSp>
        <p:nvCxnSpPr>
          <p:cNvPr id="26912" name="Straight Connector 359"/>
          <p:cNvCxnSpPr>
            <a:cxnSpLocks noChangeShapeType="1"/>
          </p:cNvCxnSpPr>
          <p:nvPr/>
        </p:nvCxnSpPr>
        <p:spPr bwMode="auto">
          <a:xfrm>
            <a:off x="8335963" y="2806700"/>
            <a:ext cx="0" cy="166688"/>
          </a:xfrm>
          <a:prstGeom prst="line">
            <a:avLst/>
          </a:prstGeom>
          <a:noFill/>
          <a:ln w="9525" algn="ctr">
            <a:solidFill>
              <a:schemeClr val="accent2"/>
            </a:solidFill>
            <a:round/>
            <a:headEnd/>
            <a:tailEnd/>
          </a:ln>
        </p:spPr>
      </p:cxnSp>
      <p:cxnSp>
        <p:nvCxnSpPr>
          <p:cNvPr id="26913" name="Straight Connector 360"/>
          <p:cNvCxnSpPr>
            <a:cxnSpLocks noChangeShapeType="1"/>
          </p:cNvCxnSpPr>
          <p:nvPr/>
        </p:nvCxnSpPr>
        <p:spPr bwMode="auto">
          <a:xfrm>
            <a:off x="8358188" y="2811463"/>
            <a:ext cx="0" cy="161925"/>
          </a:xfrm>
          <a:prstGeom prst="line">
            <a:avLst/>
          </a:prstGeom>
          <a:noFill/>
          <a:ln w="9525" algn="ctr">
            <a:solidFill>
              <a:schemeClr val="accent2"/>
            </a:solidFill>
            <a:round/>
            <a:headEnd/>
            <a:tailEnd/>
          </a:ln>
        </p:spPr>
      </p:cxnSp>
      <p:cxnSp>
        <p:nvCxnSpPr>
          <p:cNvPr id="26914" name="Straight Connector 361"/>
          <p:cNvCxnSpPr>
            <a:cxnSpLocks noChangeShapeType="1"/>
          </p:cNvCxnSpPr>
          <p:nvPr/>
        </p:nvCxnSpPr>
        <p:spPr bwMode="auto">
          <a:xfrm flipH="1">
            <a:off x="8380413" y="2806700"/>
            <a:ext cx="0" cy="176213"/>
          </a:xfrm>
          <a:prstGeom prst="line">
            <a:avLst/>
          </a:prstGeom>
          <a:noFill/>
          <a:ln w="9525" algn="ctr">
            <a:solidFill>
              <a:schemeClr val="accent2"/>
            </a:solidFill>
            <a:round/>
            <a:headEnd/>
            <a:tailEnd/>
          </a:ln>
        </p:spPr>
      </p:cxnSp>
      <p:cxnSp>
        <p:nvCxnSpPr>
          <p:cNvPr id="26915" name="Straight Connector 362"/>
          <p:cNvCxnSpPr>
            <a:cxnSpLocks noChangeShapeType="1"/>
          </p:cNvCxnSpPr>
          <p:nvPr/>
        </p:nvCxnSpPr>
        <p:spPr bwMode="auto">
          <a:xfrm flipH="1">
            <a:off x="8401050" y="2814638"/>
            <a:ext cx="0" cy="166687"/>
          </a:xfrm>
          <a:prstGeom prst="line">
            <a:avLst/>
          </a:prstGeom>
          <a:noFill/>
          <a:ln w="9525" algn="ctr">
            <a:solidFill>
              <a:schemeClr val="accent2"/>
            </a:solidFill>
            <a:round/>
            <a:headEnd/>
            <a:tailEnd/>
          </a:ln>
        </p:spPr>
      </p:cxnSp>
      <p:cxnSp>
        <p:nvCxnSpPr>
          <p:cNvPr id="26916" name="Straight Connector 363"/>
          <p:cNvCxnSpPr>
            <a:cxnSpLocks noChangeShapeType="1"/>
          </p:cNvCxnSpPr>
          <p:nvPr/>
        </p:nvCxnSpPr>
        <p:spPr bwMode="auto">
          <a:xfrm>
            <a:off x="7908925" y="2806700"/>
            <a:ext cx="0" cy="19050"/>
          </a:xfrm>
          <a:prstGeom prst="line">
            <a:avLst/>
          </a:prstGeom>
          <a:noFill/>
          <a:ln w="9525" algn="ctr">
            <a:solidFill>
              <a:schemeClr val="accent2"/>
            </a:solidFill>
            <a:round/>
            <a:headEnd/>
            <a:tailEnd/>
          </a:ln>
        </p:spPr>
      </p:cxnSp>
      <p:cxnSp>
        <p:nvCxnSpPr>
          <p:cNvPr id="26917" name="Straight Connector 364"/>
          <p:cNvCxnSpPr>
            <a:cxnSpLocks noChangeShapeType="1"/>
          </p:cNvCxnSpPr>
          <p:nvPr/>
        </p:nvCxnSpPr>
        <p:spPr bwMode="auto">
          <a:xfrm flipH="1">
            <a:off x="7950200" y="2814638"/>
            <a:ext cx="0" cy="26987"/>
          </a:xfrm>
          <a:prstGeom prst="line">
            <a:avLst/>
          </a:prstGeom>
          <a:noFill/>
          <a:ln w="9525" algn="ctr">
            <a:solidFill>
              <a:schemeClr val="accent2"/>
            </a:solidFill>
            <a:round/>
            <a:headEnd/>
            <a:tailEnd/>
          </a:ln>
        </p:spPr>
      </p:cxnSp>
      <p:cxnSp>
        <p:nvCxnSpPr>
          <p:cNvPr id="26918" name="Straight Connector 365"/>
          <p:cNvCxnSpPr>
            <a:cxnSpLocks noChangeShapeType="1"/>
          </p:cNvCxnSpPr>
          <p:nvPr/>
        </p:nvCxnSpPr>
        <p:spPr bwMode="auto">
          <a:xfrm flipH="1">
            <a:off x="7929563" y="2809875"/>
            <a:ext cx="0" cy="26988"/>
          </a:xfrm>
          <a:prstGeom prst="line">
            <a:avLst/>
          </a:prstGeom>
          <a:noFill/>
          <a:ln w="9525" algn="ctr">
            <a:solidFill>
              <a:schemeClr val="accent2"/>
            </a:solidFill>
            <a:round/>
            <a:headEnd/>
            <a:tailEnd/>
          </a:ln>
        </p:spPr>
      </p:cxnSp>
      <p:cxnSp>
        <p:nvCxnSpPr>
          <p:cNvPr id="26919" name="Straight Connector 383"/>
          <p:cNvCxnSpPr>
            <a:cxnSpLocks noChangeShapeType="1"/>
          </p:cNvCxnSpPr>
          <p:nvPr/>
        </p:nvCxnSpPr>
        <p:spPr bwMode="auto">
          <a:xfrm flipH="1">
            <a:off x="5168900" y="3970338"/>
            <a:ext cx="0" cy="144462"/>
          </a:xfrm>
          <a:prstGeom prst="line">
            <a:avLst/>
          </a:prstGeom>
          <a:noFill/>
          <a:ln w="9525" algn="ctr">
            <a:solidFill>
              <a:schemeClr val="accent2"/>
            </a:solidFill>
            <a:round/>
            <a:headEnd/>
            <a:tailEnd/>
          </a:ln>
        </p:spPr>
      </p:cxnSp>
      <p:cxnSp>
        <p:nvCxnSpPr>
          <p:cNvPr id="26920" name="Straight Connector 384"/>
          <p:cNvCxnSpPr>
            <a:cxnSpLocks noChangeShapeType="1"/>
          </p:cNvCxnSpPr>
          <p:nvPr/>
        </p:nvCxnSpPr>
        <p:spPr bwMode="auto">
          <a:xfrm>
            <a:off x="5278438" y="3986213"/>
            <a:ext cx="0" cy="128587"/>
          </a:xfrm>
          <a:prstGeom prst="line">
            <a:avLst/>
          </a:prstGeom>
          <a:noFill/>
          <a:ln w="9525" algn="ctr">
            <a:solidFill>
              <a:schemeClr val="accent2"/>
            </a:solidFill>
            <a:round/>
            <a:headEnd/>
            <a:tailEnd/>
          </a:ln>
        </p:spPr>
      </p:cxnSp>
      <p:cxnSp>
        <p:nvCxnSpPr>
          <p:cNvPr id="26921" name="Straight Connector 385"/>
          <p:cNvCxnSpPr>
            <a:cxnSpLocks noChangeShapeType="1"/>
          </p:cNvCxnSpPr>
          <p:nvPr/>
        </p:nvCxnSpPr>
        <p:spPr bwMode="auto">
          <a:xfrm>
            <a:off x="5386388" y="4078288"/>
            <a:ext cx="0" cy="36512"/>
          </a:xfrm>
          <a:prstGeom prst="line">
            <a:avLst/>
          </a:prstGeom>
          <a:noFill/>
          <a:ln w="9525" algn="ctr">
            <a:solidFill>
              <a:schemeClr val="accent2"/>
            </a:solidFill>
            <a:round/>
            <a:headEnd/>
            <a:tailEnd/>
          </a:ln>
        </p:spPr>
      </p:cxnSp>
      <p:cxnSp>
        <p:nvCxnSpPr>
          <p:cNvPr id="26922" name="Straight Connector 386"/>
          <p:cNvCxnSpPr>
            <a:cxnSpLocks noChangeShapeType="1"/>
          </p:cNvCxnSpPr>
          <p:nvPr/>
        </p:nvCxnSpPr>
        <p:spPr bwMode="auto">
          <a:xfrm flipH="1">
            <a:off x="5600700" y="4106863"/>
            <a:ext cx="0" cy="84137"/>
          </a:xfrm>
          <a:prstGeom prst="line">
            <a:avLst/>
          </a:prstGeom>
          <a:noFill/>
          <a:ln w="9525" algn="ctr">
            <a:solidFill>
              <a:schemeClr val="accent2"/>
            </a:solidFill>
            <a:round/>
            <a:headEnd/>
            <a:tailEnd/>
          </a:ln>
        </p:spPr>
      </p:cxnSp>
      <p:cxnSp>
        <p:nvCxnSpPr>
          <p:cNvPr id="26923" name="Straight Connector 387"/>
          <p:cNvCxnSpPr>
            <a:cxnSpLocks noChangeShapeType="1"/>
          </p:cNvCxnSpPr>
          <p:nvPr/>
        </p:nvCxnSpPr>
        <p:spPr bwMode="auto">
          <a:xfrm>
            <a:off x="5707063" y="4106863"/>
            <a:ext cx="0" cy="93662"/>
          </a:xfrm>
          <a:prstGeom prst="line">
            <a:avLst/>
          </a:prstGeom>
          <a:noFill/>
          <a:ln w="9525" algn="ctr">
            <a:solidFill>
              <a:schemeClr val="accent2"/>
            </a:solidFill>
            <a:round/>
            <a:headEnd/>
            <a:tailEnd/>
          </a:ln>
        </p:spPr>
      </p:cxnSp>
      <p:cxnSp>
        <p:nvCxnSpPr>
          <p:cNvPr id="26924" name="Straight Connector 388"/>
          <p:cNvCxnSpPr>
            <a:cxnSpLocks noChangeShapeType="1"/>
          </p:cNvCxnSpPr>
          <p:nvPr/>
        </p:nvCxnSpPr>
        <p:spPr bwMode="auto">
          <a:xfrm flipH="1">
            <a:off x="5811838" y="4106863"/>
            <a:ext cx="0" cy="179387"/>
          </a:xfrm>
          <a:prstGeom prst="line">
            <a:avLst/>
          </a:prstGeom>
          <a:noFill/>
          <a:ln w="9525" algn="ctr">
            <a:solidFill>
              <a:schemeClr val="accent2"/>
            </a:solidFill>
            <a:round/>
            <a:headEnd/>
            <a:tailEnd/>
          </a:ln>
        </p:spPr>
      </p:cxnSp>
      <p:cxnSp>
        <p:nvCxnSpPr>
          <p:cNvPr id="26925" name="Straight Connector 389"/>
          <p:cNvCxnSpPr>
            <a:cxnSpLocks noChangeShapeType="1"/>
          </p:cNvCxnSpPr>
          <p:nvPr/>
        </p:nvCxnSpPr>
        <p:spPr bwMode="auto">
          <a:xfrm flipH="1">
            <a:off x="5921375" y="4106863"/>
            <a:ext cx="0" cy="179387"/>
          </a:xfrm>
          <a:prstGeom prst="line">
            <a:avLst/>
          </a:prstGeom>
          <a:noFill/>
          <a:ln w="9525" algn="ctr">
            <a:solidFill>
              <a:schemeClr val="accent2"/>
            </a:solidFill>
            <a:round/>
            <a:headEnd/>
            <a:tailEnd/>
          </a:ln>
        </p:spPr>
      </p:cxnSp>
      <p:cxnSp>
        <p:nvCxnSpPr>
          <p:cNvPr id="26926" name="Straight Connector 390"/>
          <p:cNvCxnSpPr>
            <a:cxnSpLocks noChangeShapeType="1"/>
          </p:cNvCxnSpPr>
          <p:nvPr/>
        </p:nvCxnSpPr>
        <p:spPr bwMode="auto">
          <a:xfrm>
            <a:off x="6029325" y="4106863"/>
            <a:ext cx="0" cy="263525"/>
          </a:xfrm>
          <a:prstGeom prst="line">
            <a:avLst/>
          </a:prstGeom>
          <a:noFill/>
          <a:ln w="9525" algn="ctr">
            <a:solidFill>
              <a:schemeClr val="accent2"/>
            </a:solidFill>
            <a:round/>
            <a:headEnd/>
            <a:tailEnd/>
          </a:ln>
        </p:spPr>
      </p:cxnSp>
      <p:cxnSp>
        <p:nvCxnSpPr>
          <p:cNvPr id="26927" name="Straight Connector 391"/>
          <p:cNvCxnSpPr>
            <a:cxnSpLocks noChangeShapeType="1"/>
          </p:cNvCxnSpPr>
          <p:nvPr/>
        </p:nvCxnSpPr>
        <p:spPr bwMode="auto">
          <a:xfrm>
            <a:off x="6135688" y="4106863"/>
            <a:ext cx="0" cy="298450"/>
          </a:xfrm>
          <a:prstGeom prst="line">
            <a:avLst/>
          </a:prstGeom>
          <a:noFill/>
          <a:ln w="9525" algn="ctr">
            <a:solidFill>
              <a:schemeClr val="accent2"/>
            </a:solidFill>
            <a:round/>
            <a:headEnd/>
            <a:tailEnd/>
          </a:ln>
        </p:spPr>
      </p:cxnSp>
      <p:cxnSp>
        <p:nvCxnSpPr>
          <p:cNvPr id="26928" name="Straight Connector 392"/>
          <p:cNvCxnSpPr>
            <a:cxnSpLocks noChangeShapeType="1"/>
          </p:cNvCxnSpPr>
          <p:nvPr/>
        </p:nvCxnSpPr>
        <p:spPr bwMode="auto">
          <a:xfrm flipH="1">
            <a:off x="6245225" y="4106863"/>
            <a:ext cx="0" cy="307975"/>
          </a:xfrm>
          <a:prstGeom prst="line">
            <a:avLst/>
          </a:prstGeom>
          <a:noFill/>
          <a:ln w="9525" algn="ctr">
            <a:solidFill>
              <a:schemeClr val="accent2"/>
            </a:solidFill>
            <a:round/>
            <a:headEnd/>
            <a:tailEnd/>
          </a:ln>
        </p:spPr>
      </p:cxnSp>
      <p:cxnSp>
        <p:nvCxnSpPr>
          <p:cNvPr id="26929" name="Straight Connector 393"/>
          <p:cNvCxnSpPr>
            <a:cxnSpLocks noChangeShapeType="1"/>
          </p:cNvCxnSpPr>
          <p:nvPr/>
        </p:nvCxnSpPr>
        <p:spPr bwMode="auto">
          <a:xfrm>
            <a:off x="6350000" y="4106863"/>
            <a:ext cx="0" cy="431800"/>
          </a:xfrm>
          <a:prstGeom prst="line">
            <a:avLst/>
          </a:prstGeom>
          <a:noFill/>
          <a:ln w="9525" algn="ctr">
            <a:solidFill>
              <a:schemeClr val="accent2"/>
            </a:solidFill>
            <a:round/>
            <a:headEnd/>
            <a:tailEnd/>
          </a:ln>
        </p:spPr>
      </p:cxnSp>
      <p:cxnSp>
        <p:nvCxnSpPr>
          <p:cNvPr id="26930" name="Straight Connector 394"/>
          <p:cNvCxnSpPr>
            <a:cxnSpLocks noChangeShapeType="1"/>
          </p:cNvCxnSpPr>
          <p:nvPr/>
        </p:nvCxnSpPr>
        <p:spPr bwMode="auto">
          <a:xfrm>
            <a:off x="6459538" y="4106863"/>
            <a:ext cx="0" cy="493712"/>
          </a:xfrm>
          <a:prstGeom prst="line">
            <a:avLst/>
          </a:prstGeom>
          <a:noFill/>
          <a:ln w="9525" algn="ctr">
            <a:solidFill>
              <a:schemeClr val="accent2"/>
            </a:solidFill>
            <a:round/>
            <a:headEnd/>
            <a:tailEnd/>
          </a:ln>
        </p:spPr>
      </p:cxnSp>
      <p:cxnSp>
        <p:nvCxnSpPr>
          <p:cNvPr id="26931" name="Straight Connector 395"/>
          <p:cNvCxnSpPr>
            <a:cxnSpLocks noChangeShapeType="1"/>
          </p:cNvCxnSpPr>
          <p:nvPr/>
        </p:nvCxnSpPr>
        <p:spPr bwMode="auto">
          <a:xfrm flipH="1">
            <a:off x="6562725" y="4106863"/>
            <a:ext cx="0" cy="523875"/>
          </a:xfrm>
          <a:prstGeom prst="line">
            <a:avLst/>
          </a:prstGeom>
          <a:noFill/>
          <a:ln w="9525" algn="ctr">
            <a:solidFill>
              <a:schemeClr val="accent2"/>
            </a:solidFill>
            <a:round/>
            <a:headEnd/>
            <a:tailEnd/>
          </a:ln>
        </p:spPr>
      </p:cxnSp>
      <p:cxnSp>
        <p:nvCxnSpPr>
          <p:cNvPr id="26932" name="Straight Connector 409"/>
          <p:cNvCxnSpPr>
            <a:cxnSpLocks noChangeShapeType="1"/>
          </p:cNvCxnSpPr>
          <p:nvPr/>
        </p:nvCxnSpPr>
        <p:spPr bwMode="auto">
          <a:xfrm flipH="1">
            <a:off x="7262813" y="3970338"/>
            <a:ext cx="0" cy="144462"/>
          </a:xfrm>
          <a:prstGeom prst="line">
            <a:avLst/>
          </a:prstGeom>
          <a:noFill/>
          <a:ln w="9525" algn="ctr">
            <a:solidFill>
              <a:schemeClr val="accent2"/>
            </a:solidFill>
            <a:round/>
            <a:headEnd/>
            <a:tailEnd/>
          </a:ln>
        </p:spPr>
      </p:cxnSp>
      <p:cxnSp>
        <p:nvCxnSpPr>
          <p:cNvPr id="26933" name="Straight Connector 410"/>
          <p:cNvCxnSpPr>
            <a:cxnSpLocks noChangeShapeType="1"/>
          </p:cNvCxnSpPr>
          <p:nvPr/>
        </p:nvCxnSpPr>
        <p:spPr bwMode="auto">
          <a:xfrm>
            <a:off x="7367588" y="3984625"/>
            <a:ext cx="0" cy="128588"/>
          </a:xfrm>
          <a:prstGeom prst="line">
            <a:avLst/>
          </a:prstGeom>
          <a:noFill/>
          <a:ln w="9525" algn="ctr">
            <a:solidFill>
              <a:schemeClr val="accent2"/>
            </a:solidFill>
            <a:round/>
            <a:headEnd/>
            <a:tailEnd/>
          </a:ln>
        </p:spPr>
      </p:cxnSp>
      <p:cxnSp>
        <p:nvCxnSpPr>
          <p:cNvPr id="26934" name="Straight Connector 411"/>
          <p:cNvCxnSpPr>
            <a:cxnSpLocks noChangeShapeType="1"/>
          </p:cNvCxnSpPr>
          <p:nvPr/>
        </p:nvCxnSpPr>
        <p:spPr bwMode="auto">
          <a:xfrm>
            <a:off x="7472363" y="4078288"/>
            <a:ext cx="0" cy="36512"/>
          </a:xfrm>
          <a:prstGeom prst="line">
            <a:avLst/>
          </a:prstGeom>
          <a:noFill/>
          <a:ln w="9525" algn="ctr">
            <a:solidFill>
              <a:schemeClr val="accent2"/>
            </a:solidFill>
            <a:round/>
            <a:headEnd/>
            <a:tailEnd/>
          </a:ln>
        </p:spPr>
      </p:cxnSp>
      <p:cxnSp>
        <p:nvCxnSpPr>
          <p:cNvPr id="26935" name="Straight Connector 412"/>
          <p:cNvCxnSpPr>
            <a:cxnSpLocks noChangeShapeType="1"/>
          </p:cNvCxnSpPr>
          <p:nvPr/>
        </p:nvCxnSpPr>
        <p:spPr bwMode="auto">
          <a:xfrm flipH="1">
            <a:off x="7688263" y="4111625"/>
            <a:ext cx="0" cy="84138"/>
          </a:xfrm>
          <a:prstGeom prst="line">
            <a:avLst/>
          </a:prstGeom>
          <a:noFill/>
          <a:ln w="9525" algn="ctr">
            <a:solidFill>
              <a:schemeClr val="accent2"/>
            </a:solidFill>
            <a:round/>
            <a:headEnd/>
            <a:tailEnd/>
          </a:ln>
        </p:spPr>
      </p:cxnSp>
      <p:cxnSp>
        <p:nvCxnSpPr>
          <p:cNvPr id="26936" name="Straight Connector 413"/>
          <p:cNvCxnSpPr>
            <a:cxnSpLocks noChangeShapeType="1"/>
          </p:cNvCxnSpPr>
          <p:nvPr/>
        </p:nvCxnSpPr>
        <p:spPr bwMode="auto">
          <a:xfrm>
            <a:off x="7793038" y="4110038"/>
            <a:ext cx="0" cy="92075"/>
          </a:xfrm>
          <a:prstGeom prst="line">
            <a:avLst/>
          </a:prstGeom>
          <a:noFill/>
          <a:ln w="9525" algn="ctr">
            <a:solidFill>
              <a:schemeClr val="accent2"/>
            </a:solidFill>
            <a:round/>
            <a:headEnd/>
            <a:tailEnd/>
          </a:ln>
        </p:spPr>
      </p:cxnSp>
      <p:cxnSp>
        <p:nvCxnSpPr>
          <p:cNvPr id="26937" name="Straight Connector 414"/>
          <p:cNvCxnSpPr>
            <a:cxnSpLocks noChangeShapeType="1"/>
          </p:cNvCxnSpPr>
          <p:nvPr/>
        </p:nvCxnSpPr>
        <p:spPr bwMode="auto">
          <a:xfrm flipH="1">
            <a:off x="7902575" y="4110038"/>
            <a:ext cx="0" cy="177800"/>
          </a:xfrm>
          <a:prstGeom prst="line">
            <a:avLst/>
          </a:prstGeom>
          <a:noFill/>
          <a:ln w="9525" algn="ctr">
            <a:solidFill>
              <a:schemeClr val="accent2"/>
            </a:solidFill>
            <a:round/>
            <a:headEnd/>
            <a:tailEnd/>
          </a:ln>
        </p:spPr>
      </p:cxnSp>
      <p:cxnSp>
        <p:nvCxnSpPr>
          <p:cNvPr id="26938" name="Straight Connector 415"/>
          <p:cNvCxnSpPr>
            <a:cxnSpLocks noChangeShapeType="1"/>
          </p:cNvCxnSpPr>
          <p:nvPr/>
        </p:nvCxnSpPr>
        <p:spPr bwMode="auto">
          <a:xfrm flipH="1">
            <a:off x="8010525" y="4110038"/>
            <a:ext cx="0" cy="177800"/>
          </a:xfrm>
          <a:prstGeom prst="line">
            <a:avLst/>
          </a:prstGeom>
          <a:noFill/>
          <a:ln w="9525" algn="ctr">
            <a:solidFill>
              <a:schemeClr val="accent2"/>
            </a:solidFill>
            <a:round/>
            <a:headEnd/>
            <a:tailEnd/>
          </a:ln>
        </p:spPr>
      </p:cxnSp>
      <p:cxnSp>
        <p:nvCxnSpPr>
          <p:cNvPr id="26939" name="Straight Connector 416"/>
          <p:cNvCxnSpPr>
            <a:cxnSpLocks noChangeShapeType="1"/>
          </p:cNvCxnSpPr>
          <p:nvPr/>
        </p:nvCxnSpPr>
        <p:spPr bwMode="auto">
          <a:xfrm>
            <a:off x="8120063" y="4105275"/>
            <a:ext cx="0" cy="303213"/>
          </a:xfrm>
          <a:prstGeom prst="line">
            <a:avLst/>
          </a:prstGeom>
          <a:noFill/>
          <a:ln w="9525" algn="ctr">
            <a:solidFill>
              <a:schemeClr val="accent2"/>
            </a:solidFill>
            <a:round/>
            <a:headEnd/>
            <a:tailEnd/>
          </a:ln>
        </p:spPr>
      </p:cxnSp>
      <p:cxnSp>
        <p:nvCxnSpPr>
          <p:cNvPr id="26940" name="Straight Connector 417"/>
          <p:cNvCxnSpPr>
            <a:cxnSpLocks noChangeShapeType="1"/>
          </p:cNvCxnSpPr>
          <p:nvPr/>
        </p:nvCxnSpPr>
        <p:spPr bwMode="auto">
          <a:xfrm>
            <a:off x="8221663" y="4114800"/>
            <a:ext cx="0" cy="296863"/>
          </a:xfrm>
          <a:prstGeom prst="line">
            <a:avLst/>
          </a:prstGeom>
          <a:noFill/>
          <a:ln w="9525" algn="ctr">
            <a:solidFill>
              <a:schemeClr val="accent2"/>
            </a:solidFill>
            <a:round/>
            <a:headEnd/>
            <a:tailEnd/>
          </a:ln>
        </p:spPr>
      </p:cxnSp>
      <p:cxnSp>
        <p:nvCxnSpPr>
          <p:cNvPr id="26941" name="Straight Connector 418"/>
          <p:cNvCxnSpPr>
            <a:cxnSpLocks noChangeShapeType="1"/>
          </p:cNvCxnSpPr>
          <p:nvPr/>
        </p:nvCxnSpPr>
        <p:spPr bwMode="auto">
          <a:xfrm>
            <a:off x="8331200" y="4110038"/>
            <a:ext cx="0" cy="423862"/>
          </a:xfrm>
          <a:prstGeom prst="line">
            <a:avLst/>
          </a:prstGeom>
          <a:noFill/>
          <a:ln w="9525" algn="ctr">
            <a:solidFill>
              <a:schemeClr val="accent2"/>
            </a:solidFill>
            <a:round/>
            <a:headEnd/>
            <a:tailEnd/>
          </a:ln>
        </p:spPr>
      </p:cxnSp>
      <p:cxnSp>
        <p:nvCxnSpPr>
          <p:cNvPr id="26942" name="Straight Connector 419"/>
          <p:cNvCxnSpPr>
            <a:cxnSpLocks noChangeShapeType="1"/>
          </p:cNvCxnSpPr>
          <p:nvPr/>
        </p:nvCxnSpPr>
        <p:spPr bwMode="auto">
          <a:xfrm>
            <a:off x="8439150" y="4106863"/>
            <a:ext cx="0" cy="493712"/>
          </a:xfrm>
          <a:prstGeom prst="line">
            <a:avLst/>
          </a:prstGeom>
          <a:noFill/>
          <a:ln w="9525" algn="ctr">
            <a:solidFill>
              <a:schemeClr val="accent2"/>
            </a:solidFill>
            <a:round/>
            <a:headEnd/>
            <a:tailEnd/>
          </a:ln>
        </p:spPr>
      </p:cxnSp>
      <p:cxnSp>
        <p:nvCxnSpPr>
          <p:cNvPr id="26943" name="Straight Connector 420"/>
          <p:cNvCxnSpPr>
            <a:cxnSpLocks noChangeShapeType="1"/>
          </p:cNvCxnSpPr>
          <p:nvPr/>
        </p:nvCxnSpPr>
        <p:spPr bwMode="auto">
          <a:xfrm>
            <a:off x="8548688" y="4119563"/>
            <a:ext cx="0" cy="492125"/>
          </a:xfrm>
          <a:prstGeom prst="line">
            <a:avLst/>
          </a:prstGeom>
          <a:noFill/>
          <a:ln w="9525" algn="ctr">
            <a:solidFill>
              <a:schemeClr val="accent2"/>
            </a:solidFill>
            <a:round/>
            <a:headEnd/>
            <a:tailEnd/>
          </a:ln>
        </p:spPr>
      </p:cxnSp>
      <p:cxnSp>
        <p:nvCxnSpPr>
          <p:cNvPr id="26944" name="Straight Connector 421"/>
          <p:cNvCxnSpPr>
            <a:cxnSpLocks noChangeShapeType="1"/>
          </p:cNvCxnSpPr>
          <p:nvPr/>
        </p:nvCxnSpPr>
        <p:spPr bwMode="auto">
          <a:xfrm flipH="1">
            <a:off x="8655050" y="4106863"/>
            <a:ext cx="0" cy="523875"/>
          </a:xfrm>
          <a:prstGeom prst="line">
            <a:avLst/>
          </a:prstGeom>
          <a:noFill/>
          <a:ln w="9525" algn="ctr">
            <a:solidFill>
              <a:schemeClr val="accent2"/>
            </a:solidFill>
            <a:round/>
            <a:headEnd/>
            <a:tailEnd/>
          </a:ln>
        </p:spPr>
      </p:cxnSp>
      <p:cxnSp>
        <p:nvCxnSpPr>
          <p:cNvPr id="26945" name="Straight Connector 422"/>
          <p:cNvCxnSpPr>
            <a:cxnSpLocks noChangeShapeType="1"/>
          </p:cNvCxnSpPr>
          <p:nvPr/>
        </p:nvCxnSpPr>
        <p:spPr bwMode="auto">
          <a:xfrm flipH="1">
            <a:off x="7581900" y="4114800"/>
            <a:ext cx="0" cy="26988"/>
          </a:xfrm>
          <a:prstGeom prst="line">
            <a:avLst/>
          </a:prstGeom>
          <a:noFill/>
          <a:ln w="9525" algn="ctr">
            <a:solidFill>
              <a:schemeClr val="accent2"/>
            </a:solidFill>
            <a:round/>
            <a:headEnd/>
            <a:tailEnd/>
          </a:ln>
        </p:spPr>
      </p:cxnSp>
      <p:cxnSp>
        <p:nvCxnSpPr>
          <p:cNvPr id="26946" name="Straight Connector 426"/>
          <p:cNvCxnSpPr>
            <a:cxnSpLocks noChangeShapeType="1"/>
          </p:cNvCxnSpPr>
          <p:nvPr/>
        </p:nvCxnSpPr>
        <p:spPr bwMode="auto">
          <a:xfrm>
            <a:off x="5114925" y="5360988"/>
            <a:ext cx="0" cy="587375"/>
          </a:xfrm>
          <a:prstGeom prst="line">
            <a:avLst/>
          </a:prstGeom>
          <a:noFill/>
          <a:ln w="9525" algn="ctr">
            <a:solidFill>
              <a:schemeClr val="accent2"/>
            </a:solidFill>
            <a:round/>
            <a:headEnd/>
            <a:tailEnd/>
          </a:ln>
        </p:spPr>
      </p:cxnSp>
      <p:cxnSp>
        <p:nvCxnSpPr>
          <p:cNvPr id="26947" name="Straight Connector 427"/>
          <p:cNvCxnSpPr>
            <a:cxnSpLocks noChangeShapeType="1"/>
          </p:cNvCxnSpPr>
          <p:nvPr/>
        </p:nvCxnSpPr>
        <p:spPr bwMode="auto">
          <a:xfrm>
            <a:off x="5167313" y="5627688"/>
            <a:ext cx="0" cy="320675"/>
          </a:xfrm>
          <a:prstGeom prst="line">
            <a:avLst/>
          </a:prstGeom>
          <a:noFill/>
          <a:ln w="9525" algn="ctr">
            <a:solidFill>
              <a:schemeClr val="accent2"/>
            </a:solidFill>
            <a:round/>
            <a:headEnd/>
            <a:tailEnd/>
          </a:ln>
        </p:spPr>
      </p:cxnSp>
      <p:cxnSp>
        <p:nvCxnSpPr>
          <p:cNvPr id="26948" name="Straight Connector 429"/>
          <p:cNvCxnSpPr>
            <a:cxnSpLocks noChangeShapeType="1"/>
          </p:cNvCxnSpPr>
          <p:nvPr/>
        </p:nvCxnSpPr>
        <p:spPr bwMode="auto">
          <a:xfrm>
            <a:off x="6064250" y="5940425"/>
            <a:ext cx="0" cy="39688"/>
          </a:xfrm>
          <a:prstGeom prst="line">
            <a:avLst/>
          </a:prstGeom>
          <a:noFill/>
          <a:ln w="9525" algn="ctr">
            <a:solidFill>
              <a:schemeClr val="accent2"/>
            </a:solidFill>
            <a:round/>
            <a:headEnd/>
            <a:tailEnd/>
          </a:ln>
        </p:spPr>
      </p:cxnSp>
      <p:cxnSp>
        <p:nvCxnSpPr>
          <p:cNvPr id="26949" name="Straight Connector 430"/>
          <p:cNvCxnSpPr>
            <a:cxnSpLocks noChangeShapeType="1"/>
          </p:cNvCxnSpPr>
          <p:nvPr/>
        </p:nvCxnSpPr>
        <p:spPr bwMode="auto">
          <a:xfrm>
            <a:off x="6164263" y="5940425"/>
            <a:ext cx="0" cy="60325"/>
          </a:xfrm>
          <a:prstGeom prst="line">
            <a:avLst/>
          </a:prstGeom>
          <a:noFill/>
          <a:ln w="9525" algn="ctr">
            <a:solidFill>
              <a:schemeClr val="accent2"/>
            </a:solidFill>
            <a:round/>
            <a:headEnd/>
            <a:tailEnd/>
          </a:ln>
        </p:spPr>
      </p:cxnSp>
      <p:cxnSp>
        <p:nvCxnSpPr>
          <p:cNvPr id="26950" name="Straight Connector 431"/>
          <p:cNvCxnSpPr>
            <a:cxnSpLocks noChangeShapeType="1"/>
          </p:cNvCxnSpPr>
          <p:nvPr/>
        </p:nvCxnSpPr>
        <p:spPr bwMode="auto">
          <a:xfrm flipH="1">
            <a:off x="6216650" y="5940425"/>
            <a:ext cx="0" cy="87313"/>
          </a:xfrm>
          <a:prstGeom prst="line">
            <a:avLst/>
          </a:prstGeom>
          <a:noFill/>
          <a:ln w="9525" algn="ctr">
            <a:solidFill>
              <a:schemeClr val="accent2"/>
            </a:solidFill>
            <a:round/>
            <a:headEnd/>
            <a:tailEnd/>
          </a:ln>
        </p:spPr>
      </p:cxnSp>
      <p:cxnSp>
        <p:nvCxnSpPr>
          <p:cNvPr id="26951" name="Straight Connector 432"/>
          <p:cNvCxnSpPr>
            <a:cxnSpLocks noChangeShapeType="1"/>
          </p:cNvCxnSpPr>
          <p:nvPr/>
        </p:nvCxnSpPr>
        <p:spPr bwMode="auto">
          <a:xfrm>
            <a:off x="6267450" y="5940425"/>
            <a:ext cx="0" cy="131763"/>
          </a:xfrm>
          <a:prstGeom prst="line">
            <a:avLst/>
          </a:prstGeom>
          <a:noFill/>
          <a:ln w="9525" algn="ctr">
            <a:solidFill>
              <a:schemeClr val="accent2"/>
            </a:solidFill>
            <a:round/>
            <a:headEnd/>
            <a:tailEnd/>
          </a:ln>
        </p:spPr>
      </p:cxnSp>
      <p:cxnSp>
        <p:nvCxnSpPr>
          <p:cNvPr id="26952" name="Straight Connector 433"/>
          <p:cNvCxnSpPr>
            <a:cxnSpLocks noChangeShapeType="1"/>
          </p:cNvCxnSpPr>
          <p:nvPr/>
        </p:nvCxnSpPr>
        <p:spPr bwMode="auto">
          <a:xfrm>
            <a:off x="6315075" y="5940425"/>
            <a:ext cx="0" cy="138113"/>
          </a:xfrm>
          <a:prstGeom prst="line">
            <a:avLst/>
          </a:prstGeom>
          <a:noFill/>
          <a:ln w="9525" algn="ctr">
            <a:solidFill>
              <a:schemeClr val="accent2"/>
            </a:solidFill>
            <a:round/>
            <a:headEnd/>
            <a:tailEnd/>
          </a:ln>
        </p:spPr>
      </p:cxnSp>
      <p:cxnSp>
        <p:nvCxnSpPr>
          <p:cNvPr id="26953" name="Straight Connector 434"/>
          <p:cNvCxnSpPr>
            <a:cxnSpLocks noChangeShapeType="1"/>
          </p:cNvCxnSpPr>
          <p:nvPr/>
        </p:nvCxnSpPr>
        <p:spPr bwMode="auto">
          <a:xfrm>
            <a:off x="6364288" y="5940425"/>
            <a:ext cx="0" cy="269875"/>
          </a:xfrm>
          <a:prstGeom prst="line">
            <a:avLst/>
          </a:prstGeom>
          <a:noFill/>
          <a:ln w="9525" algn="ctr">
            <a:solidFill>
              <a:schemeClr val="accent2"/>
            </a:solidFill>
            <a:round/>
            <a:headEnd/>
            <a:tailEnd/>
          </a:ln>
        </p:spPr>
      </p:cxnSp>
      <p:cxnSp>
        <p:nvCxnSpPr>
          <p:cNvPr id="26954" name="Straight Connector 435"/>
          <p:cNvCxnSpPr>
            <a:cxnSpLocks noChangeShapeType="1"/>
          </p:cNvCxnSpPr>
          <p:nvPr/>
        </p:nvCxnSpPr>
        <p:spPr bwMode="auto">
          <a:xfrm>
            <a:off x="6415088" y="5940425"/>
            <a:ext cx="0" cy="271463"/>
          </a:xfrm>
          <a:prstGeom prst="line">
            <a:avLst/>
          </a:prstGeom>
          <a:noFill/>
          <a:ln w="9525" algn="ctr">
            <a:solidFill>
              <a:schemeClr val="accent2"/>
            </a:solidFill>
            <a:round/>
            <a:headEnd/>
            <a:tailEnd/>
          </a:ln>
        </p:spPr>
      </p:cxnSp>
      <p:cxnSp>
        <p:nvCxnSpPr>
          <p:cNvPr id="26955" name="Straight Connector 436"/>
          <p:cNvCxnSpPr>
            <a:cxnSpLocks noChangeShapeType="1"/>
          </p:cNvCxnSpPr>
          <p:nvPr/>
        </p:nvCxnSpPr>
        <p:spPr bwMode="auto">
          <a:xfrm>
            <a:off x="6464300" y="5938838"/>
            <a:ext cx="0" cy="327025"/>
          </a:xfrm>
          <a:prstGeom prst="line">
            <a:avLst/>
          </a:prstGeom>
          <a:noFill/>
          <a:ln w="9525" algn="ctr">
            <a:solidFill>
              <a:schemeClr val="accent2"/>
            </a:solidFill>
            <a:round/>
            <a:headEnd/>
            <a:tailEnd/>
          </a:ln>
        </p:spPr>
      </p:cxnSp>
      <p:cxnSp>
        <p:nvCxnSpPr>
          <p:cNvPr id="26956" name="Straight Connector 437"/>
          <p:cNvCxnSpPr>
            <a:cxnSpLocks noChangeShapeType="1"/>
          </p:cNvCxnSpPr>
          <p:nvPr/>
        </p:nvCxnSpPr>
        <p:spPr bwMode="auto">
          <a:xfrm>
            <a:off x="6515100" y="5940425"/>
            <a:ext cx="0" cy="327025"/>
          </a:xfrm>
          <a:prstGeom prst="line">
            <a:avLst/>
          </a:prstGeom>
          <a:noFill/>
          <a:ln w="9525" algn="ctr">
            <a:solidFill>
              <a:schemeClr val="accent2"/>
            </a:solidFill>
            <a:round/>
            <a:headEnd/>
            <a:tailEnd/>
          </a:ln>
        </p:spPr>
      </p:cxnSp>
      <p:cxnSp>
        <p:nvCxnSpPr>
          <p:cNvPr id="26957" name="Straight Connector 438"/>
          <p:cNvCxnSpPr>
            <a:cxnSpLocks noChangeShapeType="1"/>
          </p:cNvCxnSpPr>
          <p:nvPr/>
        </p:nvCxnSpPr>
        <p:spPr bwMode="auto">
          <a:xfrm flipH="1">
            <a:off x="6564313" y="5940425"/>
            <a:ext cx="0" cy="330200"/>
          </a:xfrm>
          <a:prstGeom prst="line">
            <a:avLst/>
          </a:prstGeom>
          <a:noFill/>
          <a:ln w="9525" algn="ctr">
            <a:solidFill>
              <a:schemeClr val="accent2"/>
            </a:solidFill>
            <a:round/>
            <a:headEnd/>
            <a:tailEnd/>
          </a:ln>
        </p:spPr>
      </p:cxnSp>
      <p:cxnSp>
        <p:nvCxnSpPr>
          <p:cNvPr id="26958" name="Straight Connector 439"/>
          <p:cNvCxnSpPr>
            <a:cxnSpLocks noChangeShapeType="1"/>
          </p:cNvCxnSpPr>
          <p:nvPr/>
        </p:nvCxnSpPr>
        <p:spPr bwMode="auto">
          <a:xfrm>
            <a:off x="6115050" y="5940425"/>
            <a:ext cx="0" cy="52388"/>
          </a:xfrm>
          <a:prstGeom prst="line">
            <a:avLst/>
          </a:prstGeom>
          <a:noFill/>
          <a:ln w="9525" algn="ctr">
            <a:solidFill>
              <a:schemeClr val="accent2"/>
            </a:solidFill>
            <a:round/>
            <a:headEnd/>
            <a:tailEnd/>
          </a:ln>
        </p:spPr>
      </p:cxnSp>
      <p:cxnSp>
        <p:nvCxnSpPr>
          <p:cNvPr id="26959" name="Straight Connector 440"/>
          <p:cNvCxnSpPr>
            <a:cxnSpLocks noChangeShapeType="1"/>
          </p:cNvCxnSpPr>
          <p:nvPr/>
        </p:nvCxnSpPr>
        <p:spPr bwMode="auto">
          <a:xfrm>
            <a:off x="6015038" y="5943600"/>
            <a:ext cx="0" cy="26988"/>
          </a:xfrm>
          <a:prstGeom prst="line">
            <a:avLst/>
          </a:prstGeom>
          <a:noFill/>
          <a:ln w="9525" algn="ctr">
            <a:solidFill>
              <a:schemeClr val="accent2"/>
            </a:solidFill>
            <a:round/>
            <a:headEnd/>
            <a:tailEnd/>
          </a:ln>
        </p:spPr>
      </p:cxnSp>
      <p:cxnSp>
        <p:nvCxnSpPr>
          <p:cNvPr id="26960" name="Straight Connector 441"/>
          <p:cNvCxnSpPr>
            <a:cxnSpLocks noChangeShapeType="1"/>
          </p:cNvCxnSpPr>
          <p:nvPr/>
        </p:nvCxnSpPr>
        <p:spPr bwMode="auto">
          <a:xfrm>
            <a:off x="5214938" y="5697538"/>
            <a:ext cx="0" cy="250825"/>
          </a:xfrm>
          <a:prstGeom prst="line">
            <a:avLst/>
          </a:prstGeom>
          <a:noFill/>
          <a:ln w="9525" algn="ctr">
            <a:solidFill>
              <a:schemeClr val="accent2"/>
            </a:solidFill>
            <a:round/>
            <a:headEnd/>
            <a:tailEnd/>
          </a:ln>
        </p:spPr>
      </p:cxnSp>
      <p:cxnSp>
        <p:nvCxnSpPr>
          <p:cNvPr id="26961" name="Straight Connector 442"/>
          <p:cNvCxnSpPr>
            <a:cxnSpLocks noChangeShapeType="1"/>
          </p:cNvCxnSpPr>
          <p:nvPr/>
        </p:nvCxnSpPr>
        <p:spPr bwMode="auto">
          <a:xfrm>
            <a:off x="5265738" y="5722938"/>
            <a:ext cx="0" cy="225425"/>
          </a:xfrm>
          <a:prstGeom prst="line">
            <a:avLst/>
          </a:prstGeom>
          <a:noFill/>
          <a:ln w="9525" algn="ctr">
            <a:solidFill>
              <a:schemeClr val="accent2"/>
            </a:solidFill>
            <a:round/>
            <a:headEnd/>
            <a:tailEnd/>
          </a:ln>
        </p:spPr>
      </p:cxnSp>
      <p:cxnSp>
        <p:nvCxnSpPr>
          <p:cNvPr id="26962" name="Straight Connector 443"/>
          <p:cNvCxnSpPr>
            <a:cxnSpLocks noChangeShapeType="1"/>
          </p:cNvCxnSpPr>
          <p:nvPr/>
        </p:nvCxnSpPr>
        <p:spPr bwMode="auto">
          <a:xfrm>
            <a:off x="5314950" y="5738813"/>
            <a:ext cx="0" cy="209550"/>
          </a:xfrm>
          <a:prstGeom prst="line">
            <a:avLst/>
          </a:prstGeom>
          <a:noFill/>
          <a:ln w="9525" algn="ctr">
            <a:solidFill>
              <a:schemeClr val="accent2"/>
            </a:solidFill>
            <a:round/>
            <a:headEnd/>
            <a:tailEnd/>
          </a:ln>
        </p:spPr>
      </p:cxnSp>
      <p:cxnSp>
        <p:nvCxnSpPr>
          <p:cNvPr id="26963" name="Straight Connector 444"/>
          <p:cNvCxnSpPr>
            <a:cxnSpLocks noChangeShapeType="1"/>
          </p:cNvCxnSpPr>
          <p:nvPr/>
        </p:nvCxnSpPr>
        <p:spPr bwMode="auto">
          <a:xfrm>
            <a:off x="5367338" y="5762625"/>
            <a:ext cx="0" cy="185738"/>
          </a:xfrm>
          <a:prstGeom prst="line">
            <a:avLst/>
          </a:prstGeom>
          <a:noFill/>
          <a:ln w="9525" algn="ctr">
            <a:solidFill>
              <a:schemeClr val="accent2"/>
            </a:solidFill>
            <a:round/>
            <a:headEnd/>
            <a:tailEnd/>
          </a:ln>
        </p:spPr>
      </p:cxnSp>
      <p:cxnSp>
        <p:nvCxnSpPr>
          <p:cNvPr id="26964" name="Straight Connector 445"/>
          <p:cNvCxnSpPr>
            <a:cxnSpLocks noChangeShapeType="1"/>
          </p:cNvCxnSpPr>
          <p:nvPr/>
        </p:nvCxnSpPr>
        <p:spPr bwMode="auto">
          <a:xfrm>
            <a:off x="5414963" y="5772150"/>
            <a:ext cx="0" cy="176213"/>
          </a:xfrm>
          <a:prstGeom prst="line">
            <a:avLst/>
          </a:prstGeom>
          <a:noFill/>
          <a:ln w="9525" algn="ctr">
            <a:solidFill>
              <a:schemeClr val="accent2"/>
            </a:solidFill>
            <a:round/>
            <a:headEnd/>
            <a:tailEnd/>
          </a:ln>
        </p:spPr>
      </p:cxnSp>
      <p:cxnSp>
        <p:nvCxnSpPr>
          <p:cNvPr id="26965" name="Straight Connector 446"/>
          <p:cNvCxnSpPr>
            <a:cxnSpLocks noChangeShapeType="1"/>
          </p:cNvCxnSpPr>
          <p:nvPr/>
        </p:nvCxnSpPr>
        <p:spPr bwMode="auto">
          <a:xfrm>
            <a:off x="5467350" y="5818188"/>
            <a:ext cx="0" cy="128587"/>
          </a:xfrm>
          <a:prstGeom prst="line">
            <a:avLst/>
          </a:prstGeom>
          <a:noFill/>
          <a:ln w="9525" algn="ctr">
            <a:solidFill>
              <a:schemeClr val="accent2"/>
            </a:solidFill>
            <a:round/>
            <a:headEnd/>
            <a:tailEnd/>
          </a:ln>
        </p:spPr>
      </p:cxnSp>
      <p:cxnSp>
        <p:nvCxnSpPr>
          <p:cNvPr id="26966" name="Straight Connector 447"/>
          <p:cNvCxnSpPr>
            <a:cxnSpLocks noChangeShapeType="1"/>
          </p:cNvCxnSpPr>
          <p:nvPr/>
        </p:nvCxnSpPr>
        <p:spPr bwMode="auto">
          <a:xfrm>
            <a:off x="5516563" y="5822950"/>
            <a:ext cx="0" cy="128588"/>
          </a:xfrm>
          <a:prstGeom prst="line">
            <a:avLst/>
          </a:prstGeom>
          <a:noFill/>
          <a:ln w="9525" algn="ctr">
            <a:solidFill>
              <a:schemeClr val="accent2"/>
            </a:solidFill>
            <a:round/>
            <a:headEnd/>
            <a:tailEnd/>
          </a:ln>
        </p:spPr>
      </p:cxnSp>
      <p:cxnSp>
        <p:nvCxnSpPr>
          <p:cNvPr id="26967" name="Straight Connector 448"/>
          <p:cNvCxnSpPr>
            <a:cxnSpLocks noChangeShapeType="1"/>
          </p:cNvCxnSpPr>
          <p:nvPr/>
        </p:nvCxnSpPr>
        <p:spPr bwMode="auto">
          <a:xfrm>
            <a:off x="5565775" y="5838825"/>
            <a:ext cx="0" cy="109538"/>
          </a:xfrm>
          <a:prstGeom prst="line">
            <a:avLst/>
          </a:prstGeom>
          <a:noFill/>
          <a:ln w="9525" algn="ctr">
            <a:solidFill>
              <a:schemeClr val="accent2"/>
            </a:solidFill>
            <a:round/>
            <a:headEnd/>
            <a:tailEnd/>
          </a:ln>
        </p:spPr>
      </p:cxnSp>
      <p:cxnSp>
        <p:nvCxnSpPr>
          <p:cNvPr id="26968" name="Straight Connector 449"/>
          <p:cNvCxnSpPr>
            <a:cxnSpLocks noChangeShapeType="1"/>
          </p:cNvCxnSpPr>
          <p:nvPr/>
        </p:nvCxnSpPr>
        <p:spPr bwMode="auto">
          <a:xfrm flipH="1">
            <a:off x="5614988" y="5843588"/>
            <a:ext cx="0" cy="104775"/>
          </a:xfrm>
          <a:prstGeom prst="line">
            <a:avLst/>
          </a:prstGeom>
          <a:noFill/>
          <a:ln w="9525" algn="ctr">
            <a:solidFill>
              <a:schemeClr val="accent2"/>
            </a:solidFill>
            <a:round/>
            <a:headEnd/>
            <a:tailEnd/>
          </a:ln>
        </p:spPr>
      </p:cxnSp>
      <p:cxnSp>
        <p:nvCxnSpPr>
          <p:cNvPr id="26969" name="Straight Connector 450"/>
          <p:cNvCxnSpPr>
            <a:cxnSpLocks noChangeShapeType="1"/>
          </p:cNvCxnSpPr>
          <p:nvPr/>
        </p:nvCxnSpPr>
        <p:spPr bwMode="auto">
          <a:xfrm>
            <a:off x="5667375" y="5856288"/>
            <a:ext cx="0" cy="92075"/>
          </a:xfrm>
          <a:prstGeom prst="line">
            <a:avLst/>
          </a:prstGeom>
          <a:noFill/>
          <a:ln w="9525" algn="ctr">
            <a:solidFill>
              <a:schemeClr val="accent2"/>
            </a:solidFill>
            <a:round/>
            <a:headEnd/>
            <a:tailEnd/>
          </a:ln>
        </p:spPr>
      </p:cxnSp>
      <p:cxnSp>
        <p:nvCxnSpPr>
          <p:cNvPr id="26970" name="Straight Connector 451"/>
          <p:cNvCxnSpPr>
            <a:cxnSpLocks noChangeShapeType="1"/>
          </p:cNvCxnSpPr>
          <p:nvPr/>
        </p:nvCxnSpPr>
        <p:spPr bwMode="auto">
          <a:xfrm>
            <a:off x="5715000" y="5868988"/>
            <a:ext cx="0" cy="79375"/>
          </a:xfrm>
          <a:prstGeom prst="line">
            <a:avLst/>
          </a:prstGeom>
          <a:noFill/>
          <a:ln w="9525" algn="ctr">
            <a:solidFill>
              <a:schemeClr val="accent2"/>
            </a:solidFill>
            <a:round/>
            <a:headEnd/>
            <a:tailEnd/>
          </a:ln>
        </p:spPr>
      </p:cxnSp>
      <p:cxnSp>
        <p:nvCxnSpPr>
          <p:cNvPr id="26971" name="Straight Connector 452"/>
          <p:cNvCxnSpPr>
            <a:cxnSpLocks noChangeShapeType="1"/>
          </p:cNvCxnSpPr>
          <p:nvPr/>
        </p:nvCxnSpPr>
        <p:spPr bwMode="auto">
          <a:xfrm flipH="1">
            <a:off x="5767388" y="5891213"/>
            <a:ext cx="0" cy="57150"/>
          </a:xfrm>
          <a:prstGeom prst="line">
            <a:avLst/>
          </a:prstGeom>
          <a:noFill/>
          <a:ln w="9525" algn="ctr">
            <a:solidFill>
              <a:schemeClr val="accent2"/>
            </a:solidFill>
            <a:round/>
            <a:headEnd/>
            <a:tailEnd/>
          </a:ln>
        </p:spPr>
      </p:cxnSp>
      <p:cxnSp>
        <p:nvCxnSpPr>
          <p:cNvPr id="26972" name="Straight Connector 476"/>
          <p:cNvCxnSpPr>
            <a:cxnSpLocks noChangeShapeType="1"/>
          </p:cNvCxnSpPr>
          <p:nvPr/>
        </p:nvCxnSpPr>
        <p:spPr bwMode="auto">
          <a:xfrm>
            <a:off x="7204075" y="5360988"/>
            <a:ext cx="0" cy="587375"/>
          </a:xfrm>
          <a:prstGeom prst="line">
            <a:avLst/>
          </a:prstGeom>
          <a:noFill/>
          <a:ln w="9525" algn="ctr">
            <a:solidFill>
              <a:schemeClr val="accent2"/>
            </a:solidFill>
            <a:round/>
            <a:headEnd/>
            <a:tailEnd/>
          </a:ln>
        </p:spPr>
      </p:cxnSp>
      <p:cxnSp>
        <p:nvCxnSpPr>
          <p:cNvPr id="26973" name="Straight Connector 477"/>
          <p:cNvCxnSpPr>
            <a:cxnSpLocks noChangeShapeType="1"/>
          </p:cNvCxnSpPr>
          <p:nvPr/>
        </p:nvCxnSpPr>
        <p:spPr bwMode="auto">
          <a:xfrm>
            <a:off x="7256463" y="5627688"/>
            <a:ext cx="0" cy="320675"/>
          </a:xfrm>
          <a:prstGeom prst="line">
            <a:avLst/>
          </a:prstGeom>
          <a:noFill/>
          <a:ln w="9525" algn="ctr">
            <a:solidFill>
              <a:schemeClr val="accent2"/>
            </a:solidFill>
            <a:round/>
            <a:headEnd/>
            <a:tailEnd/>
          </a:ln>
        </p:spPr>
      </p:cxnSp>
      <p:cxnSp>
        <p:nvCxnSpPr>
          <p:cNvPr id="26974" name="Straight Connector 478"/>
          <p:cNvCxnSpPr>
            <a:cxnSpLocks noChangeShapeType="1"/>
          </p:cNvCxnSpPr>
          <p:nvPr/>
        </p:nvCxnSpPr>
        <p:spPr bwMode="auto">
          <a:xfrm>
            <a:off x="8162925" y="5953125"/>
            <a:ext cx="0" cy="55563"/>
          </a:xfrm>
          <a:prstGeom prst="line">
            <a:avLst/>
          </a:prstGeom>
          <a:noFill/>
          <a:ln w="9525" algn="ctr">
            <a:solidFill>
              <a:schemeClr val="accent2"/>
            </a:solidFill>
            <a:round/>
            <a:headEnd/>
            <a:tailEnd/>
          </a:ln>
        </p:spPr>
      </p:cxnSp>
      <p:cxnSp>
        <p:nvCxnSpPr>
          <p:cNvPr id="26975" name="Straight Connector 479"/>
          <p:cNvCxnSpPr>
            <a:cxnSpLocks noChangeShapeType="1"/>
          </p:cNvCxnSpPr>
          <p:nvPr/>
        </p:nvCxnSpPr>
        <p:spPr bwMode="auto">
          <a:xfrm>
            <a:off x="8262938" y="5945188"/>
            <a:ext cx="0" cy="82550"/>
          </a:xfrm>
          <a:prstGeom prst="line">
            <a:avLst/>
          </a:prstGeom>
          <a:noFill/>
          <a:ln w="9525" algn="ctr">
            <a:solidFill>
              <a:schemeClr val="accent2"/>
            </a:solidFill>
            <a:round/>
            <a:headEnd/>
            <a:tailEnd/>
          </a:ln>
        </p:spPr>
      </p:cxnSp>
      <p:cxnSp>
        <p:nvCxnSpPr>
          <p:cNvPr id="26976" name="Straight Connector 480"/>
          <p:cNvCxnSpPr>
            <a:cxnSpLocks noChangeShapeType="1"/>
          </p:cNvCxnSpPr>
          <p:nvPr/>
        </p:nvCxnSpPr>
        <p:spPr bwMode="auto">
          <a:xfrm>
            <a:off x="8310563" y="5940425"/>
            <a:ext cx="0" cy="134938"/>
          </a:xfrm>
          <a:prstGeom prst="line">
            <a:avLst/>
          </a:prstGeom>
          <a:noFill/>
          <a:ln w="9525" algn="ctr">
            <a:solidFill>
              <a:schemeClr val="accent2"/>
            </a:solidFill>
            <a:round/>
            <a:headEnd/>
            <a:tailEnd/>
          </a:ln>
        </p:spPr>
      </p:cxnSp>
      <p:cxnSp>
        <p:nvCxnSpPr>
          <p:cNvPr id="26977" name="Straight Connector 481"/>
          <p:cNvCxnSpPr>
            <a:cxnSpLocks noChangeShapeType="1"/>
          </p:cNvCxnSpPr>
          <p:nvPr/>
        </p:nvCxnSpPr>
        <p:spPr bwMode="auto">
          <a:xfrm>
            <a:off x="8355013" y="5948363"/>
            <a:ext cx="0" cy="130175"/>
          </a:xfrm>
          <a:prstGeom prst="line">
            <a:avLst/>
          </a:prstGeom>
          <a:noFill/>
          <a:ln w="9525" algn="ctr">
            <a:solidFill>
              <a:schemeClr val="accent2"/>
            </a:solidFill>
            <a:round/>
            <a:headEnd/>
            <a:tailEnd/>
          </a:ln>
        </p:spPr>
      </p:cxnSp>
      <p:cxnSp>
        <p:nvCxnSpPr>
          <p:cNvPr id="26978" name="Straight Connector 482"/>
          <p:cNvCxnSpPr>
            <a:cxnSpLocks noChangeShapeType="1"/>
          </p:cNvCxnSpPr>
          <p:nvPr/>
        </p:nvCxnSpPr>
        <p:spPr bwMode="auto">
          <a:xfrm>
            <a:off x="8402638" y="5940425"/>
            <a:ext cx="0" cy="274638"/>
          </a:xfrm>
          <a:prstGeom prst="line">
            <a:avLst/>
          </a:prstGeom>
          <a:noFill/>
          <a:ln w="9525" algn="ctr">
            <a:solidFill>
              <a:schemeClr val="accent2"/>
            </a:solidFill>
            <a:round/>
            <a:headEnd/>
            <a:tailEnd/>
          </a:ln>
        </p:spPr>
      </p:cxnSp>
      <p:cxnSp>
        <p:nvCxnSpPr>
          <p:cNvPr id="26979" name="Straight Connector 483"/>
          <p:cNvCxnSpPr>
            <a:cxnSpLocks noChangeShapeType="1"/>
          </p:cNvCxnSpPr>
          <p:nvPr/>
        </p:nvCxnSpPr>
        <p:spPr bwMode="auto">
          <a:xfrm>
            <a:off x="8453438" y="5945188"/>
            <a:ext cx="0" cy="269875"/>
          </a:xfrm>
          <a:prstGeom prst="line">
            <a:avLst/>
          </a:prstGeom>
          <a:noFill/>
          <a:ln w="9525" algn="ctr">
            <a:solidFill>
              <a:schemeClr val="accent2"/>
            </a:solidFill>
            <a:round/>
            <a:headEnd/>
            <a:tailEnd/>
          </a:ln>
        </p:spPr>
      </p:cxnSp>
      <p:cxnSp>
        <p:nvCxnSpPr>
          <p:cNvPr id="26980" name="Straight Connector 484"/>
          <p:cNvCxnSpPr>
            <a:cxnSpLocks noChangeShapeType="1"/>
          </p:cNvCxnSpPr>
          <p:nvPr/>
        </p:nvCxnSpPr>
        <p:spPr bwMode="auto">
          <a:xfrm>
            <a:off x="8502650" y="5954713"/>
            <a:ext cx="0" cy="271462"/>
          </a:xfrm>
          <a:prstGeom prst="line">
            <a:avLst/>
          </a:prstGeom>
          <a:noFill/>
          <a:ln w="9525" algn="ctr">
            <a:solidFill>
              <a:schemeClr val="accent2"/>
            </a:solidFill>
            <a:round/>
            <a:headEnd/>
            <a:tailEnd/>
          </a:ln>
        </p:spPr>
      </p:cxnSp>
      <p:cxnSp>
        <p:nvCxnSpPr>
          <p:cNvPr id="26981" name="Straight Connector 485"/>
          <p:cNvCxnSpPr>
            <a:cxnSpLocks noChangeShapeType="1"/>
          </p:cNvCxnSpPr>
          <p:nvPr/>
        </p:nvCxnSpPr>
        <p:spPr bwMode="auto">
          <a:xfrm>
            <a:off x="8553450" y="5940425"/>
            <a:ext cx="0" cy="327025"/>
          </a:xfrm>
          <a:prstGeom prst="line">
            <a:avLst/>
          </a:prstGeom>
          <a:noFill/>
          <a:ln w="9525" algn="ctr">
            <a:solidFill>
              <a:schemeClr val="accent2"/>
            </a:solidFill>
            <a:round/>
            <a:headEnd/>
            <a:tailEnd/>
          </a:ln>
        </p:spPr>
      </p:cxnSp>
      <p:cxnSp>
        <p:nvCxnSpPr>
          <p:cNvPr id="26982" name="Straight Connector 486"/>
          <p:cNvCxnSpPr>
            <a:cxnSpLocks noChangeShapeType="1"/>
          </p:cNvCxnSpPr>
          <p:nvPr/>
        </p:nvCxnSpPr>
        <p:spPr bwMode="auto">
          <a:xfrm>
            <a:off x="8601075" y="5943600"/>
            <a:ext cx="0" cy="325438"/>
          </a:xfrm>
          <a:prstGeom prst="line">
            <a:avLst/>
          </a:prstGeom>
          <a:noFill/>
          <a:ln w="9525" algn="ctr">
            <a:solidFill>
              <a:schemeClr val="accent2"/>
            </a:solidFill>
            <a:round/>
            <a:headEnd/>
            <a:tailEnd/>
          </a:ln>
        </p:spPr>
      </p:cxnSp>
      <p:cxnSp>
        <p:nvCxnSpPr>
          <p:cNvPr id="26983" name="Straight Connector 487"/>
          <p:cNvCxnSpPr>
            <a:cxnSpLocks noChangeShapeType="1"/>
          </p:cNvCxnSpPr>
          <p:nvPr/>
        </p:nvCxnSpPr>
        <p:spPr bwMode="auto">
          <a:xfrm flipH="1">
            <a:off x="8650288" y="5945188"/>
            <a:ext cx="0" cy="330200"/>
          </a:xfrm>
          <a:prstGeom prst="line">
            <a:avLst/>
          </a:prstGeom>
          <a:noFill/>
          <a:ln w="9525" algn="ctr">
            <a:solidFill>
              <a:schemeClr val="accent2"/>
            </a:solidFill>
            <a:round/>
            <a:headEnd/>
            <a:tailEnd/>
          </a:ln>
        </p:spPr>
      </p:cxnSp>
      <p:cxnSp>
        <p:nvCxnSpPr>
          <p:cNvPr id="26984" name="Straight Connector 488"/>
          <p:cNvCxnSpPr>
            <a:cxnSpLocks noChangeShapeType="1"/>
          </p:cNvCxnSpPr>
          <p:nvPr/>
        </p:nvCxnSpPr>
        <p:spPr bwMode="auto">
          <a:xfrm>
            <a:off x="8212138" y="5940425"/>
            <a:ext cx="0" cy="74613"/>
          </a:xfrm>
          <a:prstGeom prst="line">
            <a:avLst/>
          </a:prstGeom>
          <a:noFill/>
          <a:ln w="9525" algn="ctr">
            <a:solidFill>
              <a:schemeClr val="accent2"/>
            </a:solidFill>
            <a:round/>
            <a:headEnd/>
            <a:tailEnd/>
          </a:ln>
        </p:spPr>
      </p:cxnSp>
      <p:cxnSp>
        <p:nvCxnSpPr>
          <p:cNvPr id="26985" name="Straight Connector 489"/>
          <p:cNvCxnSpPr>
            <a:cxnSpLocks noChangeShapeType="1"/>
          </p:cNvCxnSpPr>
          <p:nvPr/>
        </p:nvCxnSpPr>
        <p:spPr bwMode="auto">
          <a:xfrm>
            <a:off x="8120063" y="5949950"/>
            <a:ext cx="0" cy="46038"/>
          </a:xfrm>
          <a:prstGeom prst="line">
            <a:avLst/>
          </a:prstGeom>
          <a:noFill/>
          <a:ln w="9525" algn="ctr">
            <a:solidFill>
              <a:schemeClr val="accent2"/>
            </a:solidFill>
            <a:round/>
            <a:headEnd/>
            <a:tailEnd/>
          </a:ln>
        </p:spPr>
      </p:cxnSp>
      <p:cxnSp>
        <p:nvCxnSpPr>
          <p:cNvPr id="26986" name="Straight Connector 490"/>
          <p:cNvCxnSpPr>
            <a:cxnSpLocks noChangeShapeType="1"/>
          </p:cNvCxnSpPr>
          <p:nvPr/>
        </p:nvCxnSpPr>
        <p:spPr bwMode="auto">
          <a:xfrm>
            <a:off x="7304088" y="5697538"/>
            <a:ext cx="0" cy="250825"/>
          </a:xfrm>
          <a:prstGeom prst="line">
            <a:avLst/>
          </a:prstGeom>
          <a:noFill/>
          <a:ln w="9525" algn="ctr">
            <a:solidFill>
              <a:schemeClr val="accent2"/>
            </a:solidFill>
            <a:round/>
            <a:headEnd/>
            <a:tailEnd/>
          </a:ln>
        </p:spPr>
      </p:cxnSp>
      <p:cxnSp>
        <p:nvCxnSpPr>
          <p:cNvPr id="26987" name="Straight Connector 491"/>
          <p:cNvCxnSpPr>
            <a:cxnSpLocks noChangeShapeType="1"/>
          </p:cNvCxnSpPr>
          <p:nvPr/>
        </p:nvCxnSpPr>
        <p:spPr bwMode="auto">
          <a:xfrm>
            <a:off x="7351713" y="5722938"/>
            <a:ext cx="0" cy="225425"/>
          </a:xfrm>
          <a:prstGeom prst="line">
            <a:avLst/>
          </a:prstGeom>
          <a:noFill/>
          <a:ln w="9525" algn="ctr">
            <a:solidFill>
              <a:schemeClr val="accent2"/>
            </a:solidFill>
            <a:round/>
            <a:headEnd/>
            <a:tailEnd/>
          </a:ln>
        </p:spPr>
      </p:cxnSp>
      <p:cxnSp>
        <p:nvCxnSpPr>
          <p:cNvPr id="26988" name="Straight Connector 492"/>
          <p:cNvCxnSpPr>
            <a:cxnSpLocks noChangeShapeType="1"/>
          </p:cNvCxnSpPr>
          <p:nvPr/>
        </p:nvCxnSpPr>
        <p:spPr bwMode="auto">
          <a:xfrm>
            <a:off x="7396163" y="5738813"/>
            <a:ext cx="0" cy="209550"/>
          </a:xfrm>
          <a:prstGeom prst="line">
            <a:avLst/>
          </a:prstGeom>
          <a:noFill/>
          <a:ln w="9525" algn="ctr">
            <a:solidFill>
              <a:schemeClr val="accent2"/>
            </a:solidFill>
            <a:round/>
            <a:headEnd/>
            <a:tailEnd/>
          </a:ln>
        </p:spPr>
      </p:cxnSp>
      <p:cxnSp>
        <p:nvCxnSpPr>
          <p:cNvPr id="26989" name="Straight Connector 493"/>
          <p:cNvCxnSpPr>
            <a:cxnSpLocks noChangeShapeType="1"/>
          </p:cNvCxnSpPr>
          <p:nvPr/>
        </p:nvCxnSpPr>
        <p:spPr bwMode="auto">
          <a:xfrm>
            <a:off x="7448550" y="5762625"/>
            <a:ext cx="0" cy="185738"/>
          </a:xfrm>
          <a:prstGeom prst="line">
            <a:avLst/>
          </a:prstGeom>
          <a:noFill/>
          <a:ln w="9525" algn="ctr">
            <a:solidFill>
              <a:schemeClr val="accent2"/>
            </a:solidFill>
            <a:round/>
            <a:headEnd/>
            <a:tailEnd/>
          </a:ln>
        </p:spPr>
      </p:cxnSp>
      <p:cxnSp>
        <p:nvCxnSpPr>
          <p:cNvPr id="26990" name="Straight Connector 494"/>
          <p:cNvCxnSpPr>
            <a:cxnSpLocks noChangeShapeType="1"/>
          </p:cNvCxnSpPr>
          <p:nvPr/>
        </p:nvCxnSpPr>
        <p:spPr bwMode="auto">
          <a:xfrm>
            <a:off x="7494588" y="5772150"/>
            <a:ext cx="0" cy="176213"/>
          </a:xfrm>
          <a:prstGeom prst="line">
            <a:avLst/>
          </a:prstGeom>
          <a:noFill/>
          <a:ln w="9525" algn="ctr">
            <a:solidFill>
              <a:schemeClr val="accent2"/>
            </a:solidFill>
            <a:round/>
            <a:headEnd/>
            <a:tailEnd/>
          </a:ln>
        </p:spPr>
      </p:cxnSp>
      <p:cxnSp>
        <p:nvCxnSpPr>
          <p:cNvPr id="26991" name="Straight Connector 495"/>
          <p:cNvCxnSpPr>
            <a:cxnSpLocks noChangeShapeType="1"/>
          </p:cNvCxnSpPr>
          <p:nvPr/>
        </p:nvCxnSpPr>
        <p:spPr bwMode="auto">
          <a:xfrm>
            <a:off x="7546975" y="5818188"/>
            <a:ext cx="0" cy="128587"/>
          </a:xfrm>
          <a:prstGeom prst="line">
            <a:avLst/>
          </a:prstGeom>
          <a:noFill/>
          <a:ln w="9525" algn="ctr">
            <a:solidFill>
              <a:schemeClr val="accent2"/>
            </a:solidFill>
            <a:round/>
            <a:headEnd/>
            <a:tailEnd/>
          </a:ln>
        </p:spPr>
      </p:cxnSp>
      <p:cxnSp>
        <p:nvCxnSpPr>
          <p:cNvPr id="26992" name="Straight Connector 496"/>
          <p:cNvCxnSpPr>
            <a:cxnSpLocks noChangeShapeType="1"/>
          </p:cNvCxnSpPr>
          <p:nvPr/>
        </p:nvCxnSpPr>
        <p:spPr bwMode="auto">
          <a:xfrm>
            <a:off x="7594600" y="5822950"/>
            <a:ext cx="0" cy="128588"/>
          </a:xfrm>
          <a:prstGeom prst="line">
            <a:avLst/>
          </a:prstGeom>
          <a:noFill/>
          <a:ln w="9525" algn="ctr">
            <a:solidFill>
              <a:schemeClr val="accent2"/>
            </a:solidFill>
            <a:round/>
            <a:headEnd/>
            <a:tailEnd/>
          </a:ln>
        </p:spPr>
      </p:cxnSp>
      <p:cxnSp>
        <p:nvCxnSpPr>
          <p:cNvPr id="26993" name="Straight Connector 497"/>
          <p:cNvCxnSpPr>
            <a:cxnSpLocks noChangeShapeType="1"/>
          </p:cNvCxnSpPr>
          <p:nvPr/>
        </p:nvCxnSpPr>
        <p:spPr bwMode="auto">
          <a:xfrm>
            <a:off x="7642225" y="5838825"/>
            <a:ext cx="0" cy="109538"/>
          </a:xfrm>
          <a:prstGeom prst="line">
            <a:avLst/>
          </a:prstGeom>
          <a:noFill/>
          <a:ln w="9525" algn="ctr">
            <a:solidFill>
              <a:schemeClr val="accent2"/>
            </a:solidFill>
            <a:round/>
            <a:headEnd/>
            <a:tailEnd/>
          </a:ln>
        </p:spPr>
      </p:cxnSp>
      <p:cxnSp>
        <p:nvCxnSpPr>
          <p:cNvPr id="26994" name="Straight Connector 498"/>
          <p:cNvCxnSpPr>
            <a:cxnSpLocks noChangeShapeType="1"/>
          </p:cNvCxnSpPr>
          <p:nvPr/>
        </p:nvCxnSpPr>
        <p:spPr bwMode="auto">
          <a:xfrm>
            <a:off x="7685088" y="5868988"/>
            <a:ext cx="0" cy="79375"/>
          </a:xfrm>
          <a:prstGeom prst="line">
            <a:avLst/>
          </a:prstGeom>
          <a:noFill/>
          <a:ln w="9525" algn="ctr">
            <a:solidFill>
              <a:schemeClr val="accent2"/>
            </a:solidFill>
            <a:round/>
            <a:headEnd/>
            <a:tailEnd/>
          </a:ln>
        </p:spPr>
      </p:cxnSp>
      <p:cxnSp>
        <p:nvCxnSpPr>
          <p:cNvPr id="26995" name="Straight Connector 499"/>
          <p:cNvCxnSpPr>
            <a:cxnSpLocks noChangeShapeType="1"/>
          </p:cNvCxnSpPr>
          <p:nvPr/>
        </p:nvCxnSpPr>
        <p:spPr bwMode="auto">
          <a:xfrm>
            <a:off x="7734300" y="5868988"/>
            <a:ext cx="0" cy="79375"/>
          </a:xfrm>
          <a:prstGeom prst="line">
            <a:avLst/>
          </a:prstGeom>
          <a:noFill/>
          <a:ln w="9525" algn="ctr">
            <a:solidFill>
              <a:schemeClr val="accent2"/>
            </a:solidFill>
            <a:round/>
            <a:headEnd/>
            <a:tailEnd/>
          </a:ln>
        </p:spPr>
      </p:cxnSp>
      <p:cxnSp>
        <p:nvCxnSpPr>
          <p:cNvPr id="26996" name="Straight Connector 500"/>
          <p:cNvCxnSpPr>
            <a:cxnSpLocks noChangeShapeType="1"/>
          </p:cNvCxnSpPr>
          <p:nvPr/>
        </p:nvCxnSpPr>
        <p:spPr bwMode="auto">
          <a:xfrm>
            <a:off x="7781925" y="5891213"/>
            <a:ext cx="0" cy="57150"/>
          </a:xfrm>
          <a:prstGeom prst="line">
            <a:avLst/>
          </a:prstGeom>
          <a:noFill/>
          <a:ln w="9525" algn="ctr">
            <a:solidFill>
              <a:schemeClr val="accent2"/>
            </a:solidFill>
            <a:round/>
            <a:headEnd/>
            <a:tailEnd/>
          </a:ln>
        </p:spPr>
      </p:cxnSp>
      <p:cxnSp>
        <p:nvCxnSpPr>
          <p:cNvPr id="26997" name="Straight Connector 501"/>
          <p:cNvCxnSpPr>
            <a:cxnSpLocks noChangeShapeType="1"/>
          </p:cNvCxnSpPr>
          <p:nvPr/>
        </p:nvCxnSpPr>
        <p:spPr bwMode="auto">
          <a:xfrm flipH="1">
            <a:off x="7823200" y="5915025"/>
            <a:ext cx="0" cy="19050"/>
          </a:xfrm>
          <a:prstGeom prst="line">
            <a:avLst/>
          </a:prstGeom>
          <a:noFill/>
          <a:ln w="9525" algn="ctr">
            <a:solidFill>
              <a:schemeClr val="accent2"/>
            </a:solidFill>
            <a:round/>
            <a:headEnd/>
            <a:tailEnd/>
          </a:ln>
        </p:spPr>
      </p:cxnSp>
      <p:cxnSp>
        <p:nvCxnSpPr>
          <p:cNvPr id="26998" name="Straight Connector 505"/>
          <p:cNvCxnSpPr>
            <a:cxnSpLocks noChangeShapeType="1"/>
          </p:cNvCxnSpPr>
          <p:nvPr/>
        </p:nvCxnSpPr>
        <p:spPr bwMode="auto">
          <a:xfrm>
            <a:off x="8072438" y="5953125"/>
            <a:ext cx="0" cy="26988"/>
          </a:xfrm>
          <a:prstGeom prst="line">
            <a:avLst/>
          </a:prstGeom>
          <a:noFill/>
          <a:ln w="9525" algn="ctr">
            <a:solidFill>
              <a:schemeClr val="accent2"/>
            </a:solidFill>
            <a:round/>
            <a:headEnd/>
            <a:tailEnd/>
          </a:ln>
        </p:spPr>
      </p:cxnSp>
      <p:cxnSp>
        <p:nvCxnSpPr>
          <p:cNvPr id="26999" name="Straight Connector 506"/>
          <p:cNvCxnSpPr>
            <a:cxnSpLocks noChangeShapeType="1"/>
          </p:cNvCxnSpPr>
          <p:nvPr/>
        </p:nvCxnSpPr>
        <p:spPr bwMode="auto">
          <a:xfrm>
            <a:off x="8021638" y="5940425"/>
            <a:ext cx="0" cy="28575"/>
          </a:xfrm>
          <a:prstGeom prst="line">
            <a:avLst/>
          </a:prstGeom>
          <a:noFill/>
          <a:ln w="9525" algn="ctr">
            <a:solidFill>
              <a:schemeClr val="accent2"/>
            </a:solidFill>
            <a:round/>
            <a:headEnd/>
            <a:tailEnd/>
          </a:ln>
        </p:spPr>
      </p:cxnSp>
      <p:cxnSp>
        <p:nvCxnSpPr>
          <p:cNvPr id="27000" name="Straight Connector 102"/>
          <p:cNvCxnSpPr>
            <a:cxnSpLocks noChangeShapeType="1"/>
          </p:cNvCxnSpPr>
          <p:nvPr/>
        </p:nvCxnSpPr>
        <p:spPr bwMode="auto">
          <a:xfrm flipV="1">
            <a:off x="5051425" y="2805113"/>
            <a:ext cx="1549400" cy="0"/>
          </a:xfrm>
          <a:prstGeom prst="line">
            <a:avLst/>
          </a:prstGeom>
          <a:noFill/>
          <a:ln w="28575" algn="ctr">
            <a:solidFill>
              <a:schemeClr val="tx1"/>
            </a:solidFill>
            <a:round/>
            <a:headEnd/>
            <a:tailEnd/>
          </a:ln>
        </p:spPr>
      </p:cxnSp>
      <p:cxnSp>
        <p:nvCxnSpPr>
          <p:cNvPr id="27001" name="Straight Connector 103"/>
          <p:cNvCxnSpPr>
            <a:cxnSpLocks noChangeShapeType="1"/>
          </p:cNvCxnSpPr>
          <p:nvPr/>
        </p:nvCxnSpPr>
        <p:spPr bwMode="auto">
          <a:xfrm flipV="1">
            <a:off x="7135813" y="2805113"/>
            <a:ext cx="1549400" cy="0"/>
          </a:xfrm>
          <a:prstGeom prst="line">
            <a:avLst/>
          </a:prstGeom>
          <a:noFill/>
          <a:ln w="28575" algn="ctr">
            <a:solidFill>
              <a:schemeClr val="tx1"/>
            </a:solidFill>
            <a:round/>
            <a:headEnd/>
            <a:tailEnd/>
          </a:ln>
        </p:spPr>
      </p:cxnSp>
      <p:cxnSp>
        <p:nvCxnSpPr>
          <p:cNvPr id="27002" name="Straight Connector 172"/>
          <p:cNvCxnSpPr>
            <a:cxnSpLocks noChangeShapeType="1"/>
          </p:cNvCxnSpPr>
          <p:nvPr/>
        </p:nvCxnSpPr>
        <p:spPr bwMode="auto">
          <a:xfrm flipV="1">
            <a:off x="5051425" y="4113213"/>
            <a:ext cx="1549400" cy="0"/>
          </a:xfrm>
          <a:prstGeom prst="line">
            <a:avLst/>
          </a:prstGeom>
          <a:noFill/>
          <a:ln w="28575" algn="ctr">
            <a:solidFill>
              <a:schemeClr val="tx1"/>
            </a:solidFill>
            <a:round/>
            <a:headEnd/>
            <a:tailEnd/>
          </a:ln>
        </p:spPr>
      </p:cxnSp>
      <p:cxnSp>
        <p:nvCxnSpPr>
          <p:cNvPr id="27003" name="Straight Connector 173"/>
          <p:cNvCxnSpPr>
            <a:cxnSpLocks noChangeShapeType="1"/>
          </p:cNvCxnSpPr>
          <p:nvPr/>
        </p:nvCxnSpPr>
        <p:spPr bwMode="auto">
          <a:xfrm flipV="1">
            <a:off x="7135813" y="4113213"/>
            <a:ext cx="1549400" cy="0"/>
          </a:xfrm>
          <a:prstGeom prst="line">
            <a:avLst/>
          </a:prstGeom>
          <a:noFill/>
          <a:ln w="28575" algn="ctr">
            <a:solidFill>
              <a:schemeClr val="tx1"/>
            </a:solidFill>
            <a:round/>
            <a:headEnd/>
            <a:tailEnd/>
          </a:ln>
        </p:spPr>
      </p:cxnSp>
      <p:cxnSp>
        <p:nvCxnSpPr>
          <p:cNvPr id="27004" name="Straight Connector 242"/>
          <p:cNvCxnSpPr>
            <a:cxnSpLocks noChangeShapeType="1"/>
          </p:cNvCxnSpPr>
          <p:nvPr/>
        </p:nvCxnSpPr>
        <p:spPr bwMode="auto">
          <a:xfrm flipV="1">
            <a:off x="5051425" y="5942013"/>
            <a:ext cx="1549400" cy="0"/>
          </a:xfrm>
          <a:prstGeom prst="line">
            <a:avLst/>
          </a:prstGeom>
          <a:noFill/>
          <a:ln w="28575" algn="ctr">
            <a:solidFill>
              <a:schemeClr val="tx1"/>
            </a:solidFill>
            <a:round/>
            <a:headEnd/>
            <a:tailEnd/>
          </a:ln>
        </p:spPr>
      </p:cxnSp>
      <p:cxnSp>
        <p:nvCxnSpPr>
          <p:cNvPr id="27005" name="Straight Connector 243"/>
          <p:cNvCxnSpPr>
            <a:cxnSpLocks noChangeShapeType="1"/>
          </p:cNvCxnSpPr>
          <p:nvPr/>
        </p:nvCxnSpPr>
        <p:spPr bwMode="auto">
          <a:xfrm flipV="1">
            <a:off x="7135813" y="5942013"/>
            <a:ext cx="1549400" cy="0"/>
          </a:xfrm>
          <a:prstGeom prst="line">
            <a:avLst/>
          </a:prstGeom>
          <a:noFill/>
          <a:ln w="28575" algn="ctr">
            <a:solidFill>
              <a:schemeClr val="tx1"/>
            </a:solidFill>
            <a:round/>
            <a:headEnd/>
            <a:tailEnd/>
          </a:ln>
        </p:spPr>
      </p:cxn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Content Placeholder 5"/>
          <p:cNvSpPr>
            <a:spLocks noGrp="1"/>
          </p:cNvSpPr>
          <p:nvPr>
            <p:ph idx="1"/>
          </p:nvPr>
        </p:nvSpPr>
        <p:spPr>
          <a:xfrm>
            <a:off x="384175" y="5584825"/>
            <a:ext cx="8455025" cy="785813"/>
          </a:xfrm>
        </p:spPr>
        <p:txBody>
          <a:bodyPr/>
          <a:lstStyle/>
          <a:p>
            <a:pPr eaLnBrk="1" hangingPunct="1">
              <a:spcAft>
                <a:spcPts val="400"/>
              </a:spcAft>
              <a:defRPr/>
            </a:pPr>
            <a:r>
              <a:rPr lang="en-US" sz="2000" dirty="0" smtClean="0">
                <a:solidFill>
                  <a:schemeClr val="tx2">
                    <a:lumMod val="20000"/>
                    <a:lumOff val="80000"/>
                  </a:schemeClr>
                </a:solidFill>
              </a:rPr>
              <a:t>Primary endpoint: composite PFS </a:t>
            </a:r>
          </a:p>
          <a:p>
            <a:pPr eaLnBrk="1" hangingPunct="1">
              <a:spcAft>
                <a:spcPts val="400"/>
              </a:spcAft>
              <a:defRPr/>
            </a:pPr>
            <a:r>
              <a:rPr lang="en-US" sz="2000" dirty="0" smtClean="0">
                <a:solidFill>
                  <a:schemeClr val="tx2">
                    <a:lumMod val="20000"/>
                    <a:lumOff val="80000"/>
                  </a:schemeClr>
                </a:solidFill>
              </a:rPr>
              <a:t>Secondary endpoints: safety, PFS over time, OS, ORR, PK</a:t>
            </a:r>
          </a:p>
        </p:txBody>
      </p:sp>
      <p:sp>
        <p:nvSpPr>
          <p:cNvPr id="27651" name="Text Box 11"/>
          <p:cNvSpPr txBox="1">
            <a:spLocks noChangeArrowheads="1"/>
          </p:cNvSpPr>
          <p:nvPr/>
        </p:nvSpPr>
        <p:spPr bwMode="auto">
          <a:xfrm>
            <a:off x="276225"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Hussain M, et al. ASCO GU 2012. Abstract 97.</a:t>
            </a:r>
          </a:p>
        </p:txBody>
      </p:sp>
      <p:sp>
        <p:nvSpPr>
          <p:cNvPr id="27652" name="Text Box 45"/>
          <p:cNvSpPr txBox="1">
            <a:spLocks noChangeArrowheads="1"/>
          </p:cNvSpPr>
          <p:nvPr/>
        </p:nvSpPr>
        <p:spPr bwMode="auto">
          <a:xfrm>
            <a:off x="587375" y="2876550"/>
            <a:ext cx="2424113" cy="1816100"/>
          </a:xfrm>
          <a:prstGeom prst="rect">
            <a:avLst/>
          </a:prstGeom>
          <a:noFill/>
          <a:ln w="9525">
            <a:noFill/>
            <a:miter lim="800000"/>
            <a:headEnd/>
            <a:tailEnd/>
          </a:ln>
        </p:spPr>
        <p:txBody>
          <a:bodyPr>
            <a:spAutoFit/>
          </a:bodyPr>
          <a:lstStyle/>
          <a:p>
            <a:pPr algn="ctr" eaLnBrk="0" hangingPunct="0">
              <a:buClr>
                <a:srgbClr val="8B3D9A"/>
              </a:buClr>
              <a:buFont typeface="Arial" charset="0"/>
              <a:buNone/>
            </a:pPr>
            <a:r>
              <a:rPr lang="en-GB" sz="1600">
                <a:solidFill>
                  <a:srgbClr val="FFFFFF"/>
                </a:solidFill>
                <a:ea typeface="ＭＳ Ｐゴシック" pitchFamily="34" charset="-128"/>
                <a:cs typeface="Arial" charset="0"/>
              </a:rPr>
              <a:t>Patients with mCRPC, ECOG PS 0-2, and disease progression during or within </a:t>
            </a:r>
            <a:br>
              <a:rPr lang="en-GB" sz="1600">
                <a:solidFill>
                  <a:srgbClr val="FFFFFF"/>
                </a:solidFill>
                <a:ea typeface="ＭＳ Ｐゴシック" pitchFamily="34" charset="-128"/>
                <a:cs typeface="Arial" charset="0"/>
              </a:rPr>
            </a:br>
            <a:r>
              <a:rPr lang="en-GB" sz="1600">
                <a:solidFill>
                  <a:srgbClr val="FFFFFF"/>
                </a:solidFill>
                <a:ea typeface="ＭＳ Ｐゴシック" pitchFamily="34" charset="-128"/>
                <a:cs typeface="Arial" charset="0"/>
              </a:rPr>
              <a:t>120 days after docetaxel</a:t>
            </a:r>
          </a:p>
          <a:p>
            <a:pPr algn="ctr" eaLnBrk="0" hangingPunct="0">
              <a:buClr>
                <a:srgbClr val="8B3D9A"/>
              </a:buClr>
              <a:buFont typeface="Arial" charset="0"/>
              <a:buNone/>
            </a:pPr>
            <a:endParaRPr lang="en-GB" sz="1600">
              <a:solidFill>
                <a:srgbClr val="FFFFFF"/>
              </a:solidFill>
              <a:ea typeface="ＭＳ Ｐゴシック" pitchFamily="34" charset="-128"/>
              <a:cs typeface="Arial" charset="0"/>
            </a:endParaRPr>
          </a:p>
          <a:p>
            <a:pPr algn="ctr" eaLnBrk="0" hangingPunct="0">
              <a:buClr>
                <a:srgbClr val="8B3D9A"/>
              </a:buClr>
              <a:buFont typeface="Arial" charset="0"/>
              <a:buNone/>
            </a:pPr>
            <a:r>
              <a:rPr lang="en-GB" sz="1600">
                <a:solidFill>
                  <a:srgbClr val="FFFFFF"/>
                </a:solidFill>
                <a:ea typeface="ＭＳ Ｐゴシック" pitchFamily="34" charset="-128"/>
                <a:cs typeface="Arial" charset="0"/>
              </a:rPr>
              <a:t>(N = 132)</a:t>
            </a:r>
            <a:endParaRPr lang="en-US" sz="1600">
              <a:solidFill>
                <a:srgbClr val="FFFFFF"/>
              </a:solidFill>
              <a:ea typeface="ＭＳ Ｐゴシック" pitchFamily="34" charset="-128"/>
              <a:cs typeface="Arial" charset="0"/>
            </a:endParaRPr>
          </a:p>
        </p:txBody>
      </p:sp>
      <p:sp>
        <p:nvSpPr>
          <p:cNvPr id="27653" name="Rectangle 49"/>
          <p:cNvSpPr>
            <a:spLocks noChangeArrowheads="1"/>
          </p:cNvSpPr>
          <p:nvPr/>
        </p:nvSpPr>
        <p:spPr bwMode="auto">
          <a:xfrm>
            <a:off x="4325938" y="1908175"/>
            <a:ext cx="3676650" cy="1657350"/>
          </a:xfrm>
          <a:prstGeom prst="rect">
            <a:avLst/>
          </a:prstGeom>
          <a:solidFill>
            <a:schemeClr val="accent2"/>
          </a:solidFill>
          <a:ln w="9525">
            <a:noFill/>
            <a:miter lim="800000"/>
            <a:headEnd/>
            <a:tailEnd/>
          </a:ln>
        </p:spPr>
        <p:txBody>
          <a:bodyPr wrap="none" anchor="ctr" anchorCtr="1"/>
          <a:lstStyle/>
          <a:p>
            <a:pPr algn="ctr" eaLnBrk="0" hangingPunct="0">
              <a:lnSpc>
                <a:spcPct val="90000"/>
              </a:lnSpc>
              <a:buClr>
                <a:srgbClr val="8B3D9A"/>
              </a:buClr>
              <a:buFont typeface="Arial" charset="0"/>
              <a:buNone/>
            </a:pPr>
            <a:r>
              <a:rPr lang="en-US" sz="1600" b="1">
                <a:solidFill>
                  <a:srgbClr val="000000"/>
                </a:solidFill>
                <a:ea typeface="ＭＳ Ｐゴシック" pitchFamily="34" charset="-128"/>
                <a:cs typeface="Arial" charset="0"/>
              </a:rPr>
              <a:t>Arm A</a:t>
            </a:r>
          </a:p>
          <a:p>
            <a:pPr algn="ctr" eaLnBrk="0" hangingPunct="0">
              <a:lnSpc>
                <a:spcPct val="90000"/>
              </a:lnSpc>
              <a:buClr>
                <a:srgbClr val="8B3D9A"/>
              </a:buClr>
              <a:buFont typeface="Arial" charset="0"/>
              <a:buNone/>
            </a:pPr>
            <a:r>
              <a:rPr lang="en-US" sz="1600" b="1">
                <a:solidFill>
                  <a:srgbClr val="000000"/>
                </a:solidFill>
                <a:ea typeface="ＭＳ Ｐゴシック" pitchFamily="34" charset="-128"/>
                <a:cs typeface="Arial" charset="0"/>
              </a:rPr>
              <a:t>Cixutumumab </a:t>
            </a:r>
            <a:r>
              <a:rPr lang="en-US" sz="1600">
                <a:solidFill>
                  <a:srgbClr val="000000"/>
                </a:solidFill>
                <a:ea typeface="ＭＳ Ｐゴシック" pitchFamily="34" charset="-128"/>
                <a:cs typeface="Arial" charset="0"/>
              </a:rPr>
              <a:t>6 mg/kg qw</a:t>
            </a:r>
          </a:p>
          <a:p>
            <a:pPr algn="ctr" eaLnBrk="0" hangingPunct="0">
              <a:lnSpc>
                <a:spcPct val="90000"/>
              </a:lnSpc>
              <a:buClr>
                <a:srgbClr val="8B3D9A"/>
              </a:buClr>
              <a:buFont typeface="Arial" charset="0"/>
              <a:buNone/>
            </a:pPr>
            <a:r>
              <a:rPr lang="en-US" sz="1600" b="1">
                <a:solidFill>
                  <a:srgbClr val="000000"/>
                </a:solidFill>
                <a:ea typeface="ＭＳ Ｐゴシック" pitchFamily="34" charset="-128"/>
                <a:cs typeface="Arial" charset="0"/>
              </a:rPr>
              <a:t>Mitoxantrone </a:t>
            </a:r>
            <a:r>
              <a:rPr lang="en-US" sz="1600">
                <a:solidFill>
                  <a:srgbClr val="000000"/>
                </a:solidFill>
                <a:ea typeface="ＭＳ Ｐゴシック" pitchFamily="34" charset="-128"/>
                <a:cs typeface="Arial" charset="0"/>
              </a:rPr>
              <a:t>12 mg/m</a:t>
            </a:r>
            <a:r>
              <a:rPr lang="en-US" sz="1600" baseline="30000">
                <a:solidFill>
                  <a:srgbClr val="000000"/>
                </a:solidFill>
                <a:ea typeface="ＭＳ Ｐゴシック" pitchFamily="34" charset="-128"/>
                <a:cs typeface="Arial" charset="0"/>
              </a:rPr>
              <a:t>2 </a:t>
            </a:r>
            <a:r>
              <a:rPr lang="en-US" sz="1600">
                <a:solidFill>
                  <a:srgbClr val="000000"/>
                </a:solidFill>
                <a:ea typeface="ＭＳ Ｐゴシック" pitchFamily="34" charset="-128"/>
                <a:cs typeface="Arial" charset="0"/>
              </a:rPr>
              <a:t>q3w</a:t>
            </a:r>
          </a:p>
          <a:p>
            <a:pPr algn="ctr" eaLnBrk="0" hangingPunct="0">
              <a:lnSpc>
                <a:spcPct val="90000"/>
              </a:lnSpc>
              <a:buClr>
                <a:srgbClr val="8B3D9A"/>
              </a:buClr>
              <a:buFont typeface="Arial" charset="0"/>
              <a:buNone/>
            </a:pPr>
            <a:r>
              <a:rPr lang="en-US" sz="1600">
                <a:solidFill>
                  <a:srgbClr val="000000"/>
                </a:solidFill>
                <a:ea typeface="ＭＳ Ｐゴシック" pitchFamily="34" charset="-128"/>
                <a:cs typeface="Arial" charset="0"/>
              </a:rPr>
              <a:t>max: 12 cycles</a:t>
            </a:r>
          </a:p>
          <a:p>
            <a:pPr algn="ctr" eaLnBrk="0" hangingPunct="0">
              <a:lnSpc>
                <a:spcPct val="90000"/>
              </a:lnSpc>
              <a:buClr>
                <a:srgbClr val="8B3D9A"/>
              </a:buClr>
              <a:buFont typeface="Arial" charset="0"/>
              <a:buNone/>
            </a:pPr>
            <a:r>
              <a:rPr lang="en-US" sz="1600" b="1">
                <a:solidFill>
                  <a:srgbClr val="000000"/>
                </a:solidFill>
                <a:ea typeface="ＭＳ Ｐゴシック" pitchFamily="34" charset="-128"/>
                <a:cs typeface="Arial" charset="0"/>
              </a:rPr>
              <a:t>Prednisone </a:t>
            </a:r>
            <a:r>
              <a:rPr lang="en-US" sz="1600">
                <a:solidFill>
                  <a:srgbClr val="000000"/>
                </a:solidFill>
                <a:ea typeface="ＭＳ Ｐゴシック" pitchFamily="34" charset="-128"/>
                <a:cs typeface="Arial" charset="0"/>
              </a:rPr>
              <a:t>5 mg PO BID</a:t>
            </a:r>
          </a:p>
          <a:p>
            <a:pPr algn="ctr" eaLnBrk="0" hangingPunct="0">
              <a:lnSpc>
                <a:spcPct val="90000"/>
              </a:lnSpc>
              <a:buClr>
                <a:srgbClr val="8B3D9A"/>
              </a:buClr>
              <a:buFont typeface="Arial" charset="0"/>
              <a:buNone/>
            </a:pPr>
            <a:r>
              <a:rPr lang="en-US" sz="1600">
                <a:solidFill>
                  <a:srgbClr val="000000"/>
                </a:solidFill>
                <a:ea typeface="ＭＳ Ｐゴシック" pitchFamily="34" charset="-128"/>
                <a:cs typeface="Arial" charset="0"/>
              </a:rPr>
              <a:t>(n = 66)</a:t>
            </a:r>
          </a:p>
        </p:txBody>
      </p:sp>
      <p:sp>
        <p:nvSpPr>
          <p:cNvPr id="27654" name="Rectangle 50"/>
          <p:cNvSpPr>
            <a:spLocks noChangeArrowheads="1"/>
          </p:cNvSpPr>
          <p:nvPr/>
        </p:nvSpPr>
        <p:spPr bwMode="auto">
          <a:xfrm>
            <a:off x="4340225" y="3790950"/>
            <a:ext cx="3678238" cy="1785938"/>
          </a:xfrm>
          <a:prstGeom prst="rect">
            <a:avLst/>
          </a:prstGeom>
          <a:solidFill>
            <a:schemeClr val="hlink"/>
          </a:solidFill>
          <a:ln w="9525">
            <a:noFill/>
            <a:miter lim="800000"/>
            <a:headEnd/>
            <a:tailEnd/>
          </a:ln>
        </p:spPr>
        <p:txBody>
          <a:bodyPr wrap="none" anchor="ctr" anchorCtr="1"/>
          <a:lstStyle/>
          <a:p>
            <a:pPr algn="ctr" eaLnBrk="0" hangingPunct="0">
              <a:lnSpc>
                <a:spcPct val="90000"/>
              </a:lnSpc>
              <a:buClr>
                <a:srgbClr val="8B3D9A"/>
              </a:buClr>
              <a:buFont typeface="Arial" charset="0"/>
              <a:buNone/>
            </a:pPr>
            <a:r>
              <a:rPr lang="en-US" sz="1600" b="1">
                <a:solidFill>
                  <a:srgbClr val="000000"/>
                </a:solidFill>
                <a:ea typeface="ＭＳ Ｐゴシック" pitchFamily="34" charset="-128"/>
                <a:cs typeface="Arial" charset="0"/>
              </a:rPr>
              <a:t>Arm B</a:t>
            </a:r>
          </a:p>
          <a:p>
            <a:pPr algn="ctr" eaLnBrk="0" hangingPunct="0">
              <a:lnSpc>
                <a:spcPct val="90000"/>
              </a:lnSpc>
              <a:buClr>
                <a:srgbClr val="8B3D9A"/>
              </a:buClr>
              <a:buFont typeface="Arial" charset="0"/>
              <a:buNone/>
            </a:pPr>
            <a:r>
              <a:rPr lang="en-US" sz="1600" b="1">
                <a:solidFill>
                  <a:srgbClr val="000000"/>
                </a:solidFill>
                <a:ea typeface="ＭＳ Ｐゴシック" pitchFamily="34" charset="-128"/>
                <a:cs typeface="Arial" charset="0"/>
              </a:rPr>
              <a:t>Ramucirumab </a:t>
            </a:r>
            <a:r>
              <a:rPr lang="en-US" sz="1600">
                <a:solidFill>
                  <a:srgbClr val="000000"/>
                </a:solidFill>
                <a:ea typeface="ＭＳ Ｐゴシック" pitchFamily="34" charset="-128"/>
                <a:cs typeface="Arial" charset="0"/>
              </a:rPr>
              <a:t>6 mg/kg qw</a:t>
            </a:r>
          </a:p>
          <a:p>
            <a:pPr algn="ctr" eaLnBrk="0" hangingPunct="0">
              <a:lnSpc>
                <a:spcPct val="90000"/>
              </a:lnSpc>
              <a:buClr>
                <a:srgbClr val="8B3D9A"/>
              </a:buClr>
              <a:buFont typeface="Arial" charset="0"/>
              <a:buNone/>
            </a:pPr>
            <a:r>
              <a:rPr lang="en-US" sz="1600" b="1">
                <a:solidFill>
                  <a:srgbClr val="000000"/>
                </a:solidFill>
                <a:ea typeface="ＭＳ Ｐゴシック" pitchFamily="34" charset="-128"/>
                <a:cs typeface="Arial" charset="0"/>
              </a:rPr>
              <a:t>Mitoxantrone </a:t>
            </a:r>
            <a:r>
              <a:rPr lang="en-US" sz="1600">
                <a:solidFill>
                  <a:srgbClr val="000000"/>
                </a:solidFill>
                <a:ea typeface="ＭＳ Ｐゴシック" pitchFamily="34" charset="-128"/>
                <a:cs typeface="Arial" charset="0"/>
              </a:rPr>
              <a:t>12 mg/m</a:t>
            </a:r>
            <a:r>
              <a:rPr lang="en-US" sz="1600" baseline="30000">
                <a:solidFill>
                  <a:srgbClr val="000000"/>
                </a:solidFill>
                <a:ea typeface="ＭＳ Ｐゴシック" pitchFamily="34" charset="-128"/>
                <a:cs typeface="Arial" charset="0"/>
              </a:rPr>
              <a:t>2 </a:t>
            </a:r>
            <a:r>
              <a:rPr lang="en-US" sz="1600">
                <a:solidFill>
                  <a:srgbClr val="000000"/>
                </a:solidFill>
                <a:ea typeface="ＭＳ Ｐゴシック" pitchFamily="34" charset="-128"/>
                <a:cs typeface="Arial" charset="0"/>
              </a:rPr>
              <a:t>q3w</a:t>
            </a:r>
          </a:p>
          <a:p>
            <a:pPr algn="ctr" eaLnBrk="0" hangingPunct="0">
              <a:lnSpc>
                <a:spcPct val="90000"/>
              </a:lnSpc>
              <a:buClr>
                <a:srgbClr val="8B3D9A"/>
              </a:buClr>
              <a:buFont typeface="Arial" charset="0"/>
              <a:buNone/>
            </a:pPr>
            <a:r>
              <a:rPr lang="en-US" sz="1600">
                <a:solidFill>
                  <a:srgbClr val="000000"/>
                </a:solidFill>
                <a:ea typeface="ＭＳ Ｐゴシック" pitchFamily="34" charset="-128"/>
                <a:cs typeface="Arial" charset="0"/>
              </a:rPr>
              <a:t>max: 12 cycles</a:t>
            </a:r>
          </a:p>
          <a:p>
            <a:pPr algn="ctr" eaLnBrk="0" hangingPunct="0">
              <a:lnSpc>
                <a:spcPct val="90000"/>
              </a:lnSpc>
              <a:buClr>
                <a:srgbClr val="8B3D9A"/>
              </a:buClr>
            </a:pPr>
            <a:r>
              <a:rPr lang="en-US" sz="1600" b="1">
                <a:solidFill>
                  <a:srgbClr val="000000"/>
                </a:solidFill>
                <a:ea typeface="ＭＳ Ｐゴシック" pitchFamily="34" charset="-128"/>
                <a:cs typeface="Arial" charset="0"/>
              </a:rPr>
              <a:t>Prednisone </a:t>
            </a:r>
            <a:r>
              <a:rPr lang="en-US" sz="1600">
                <a:solidFill>
                  <a:srgbClr val="000000"/>
                </a:solidFill>
                <a:ea typeface="ＭＳ Ｐゴシック" pitchFamily="34" charset="-128"/>
                <a:cs typeface="Arial" charset="0"/>
              </a:rPr>
              <a:t>5 mg PO BID</a:t>
            </a:r>
          </a:p>
          <a:p>
            <a:pPr algn="ctr" eaLnBrk="0" hangingPunct="0">
              <a:lnSpc>
                <a:spcPct val="90000"/>
              </a:lnSpc>
              <a:buClr>
                <a:srgbClr val="8B3D9A"/>
              </a:buClr>
              <a:buFont typeface="Arial" charset="0"/>
              <a:buNone/>
            </a:pPr>
            <a:r>
              <a:rPr lang="en-US" sz="1600">
                <a:solidFill>
                  <a:srgbClr val="000000"/>
                </a:solidFill>
                <a:ea typeface="ＭＳ Ｐゴシック" pitchFamily="34" charset="-128"/>
                <a:cs typeface="Arial" charset="0"/>
              </a:rPr>
              <a:t>(n = 66)</a:t>
            </a:r>
          </a:p>
        </p:txBody>
      </p:sp>
      <p:sp>
        <p:nvSpPr>
          <p:cNvPr id="27655" name="Line 53"/>
          <p:cNvSpPr>
            <a:spLocks noChangeShapeType="1"/>
          </p:cNvSpPr>
          <p:nvPr/>
        </p:nvSpPr>
        <p:spPr bwMode="auto">
          <a:xfrm>
            <a:off x="3219450" y="2603500"/>
            <a:ext cx="0" cy="452438"/>
          </a:xfrm>
          <a:prstGeom prst="line">
            <a:avLst/>
          </a:prstGeom>
          <a:noFill/>
          <a:ln w="28575">
            <a:solidFill>
              <a:schemeClr val="tx1"/>
            </a:solidFill>
            <a:round/>
            <a:headEnd/>
            <a:tailEnd type="triangle" w="med" len="med"/>
          </a:ln>
        </p:spPr>
        <p:txBody>
          <a:bodyPr/>
          <a:lstStyle/>
          <a:p>
            <a:endParaRPr lang="en-US"/>
          </a:p>
        </p:txBody>
      </p:sp>
      <p:sp>
        <p:nvSpPr>
          <p:cNvPr id="27656" name="Line 54"/>
          <p:cNvSpPr>
            <a:spLocks noChangeShapeType="1"/>
          </p:cNvSpPr>
          <p:nvPr/>
        </p:nvSpPr>
        <p:spPr bwMode="auto">
          <a:xfrm flipV="1">
            <a:off x="3214688" y="2984500"/>
            <a:ext cx="849312" cy="466725"/>
          </a:xfrm>
          <a:prstGeom prst="line">
            <a:avLst/>
          </a:prstGeom>
          <a:noFill/>
          <a:ln w="28575">
            <a:solidFill>
              <a:schemeClr val="tx1"/>
            </a:solidFill>
            <a:round/>
            <a:headEnd/>
            <a:tailEnd type="triangle" w="med" len="med"/>
          </a:ln>
        </p:spPr>
        <p:txBody>
          <a:bodyPr/>
          <a:lstStyle/>
          <a:p>
            <a:endParaRPr lang="en-US"/>
          </a:p>
        </p:txBody>
      </p:sp>
      <p:sp>
        <p:nvSpPr>
          <p:cNvPr id="27657" name="TextBox 1"/>
          <p:cNvSpPr txBox="1">
            <a:spLocks noChangeArrowheads="1"/>
          </p:cNvSpPr>
          <p:nvPr/>
        </p:nvSpPr>
        <p:spPr bwMode="auto">
          <a:xfrm>
            <a:off x="1700213" y="1890713"/>
            <a:ext cx="2994025" cy="738187"/>
          </a:xfrm>
          <a:prstGeom prst="rect">
            <a:avLst/>
          </a:prstGeom>
          <a:noFill/>
          <a:ln w="9525">
            <a:noFill/>
            <a:miter lim="800000"/>
            <a:headEnd/>
            <a:tailEnd/>
          </a:ln>
        </p:spPr>
        <p:txBody>
          <a:bodyPr>
            <a:spAutoFit/>
          </a:bodyPr>
          <a:lstStyle/>
          <a:p>
            <a:pPr algn="ctr"/>
            <a:r>
              <a:rPr lang="en-US" sz="1400" i="1">
                <a:solidFill>
                  <a:schemeClr val="tx1"/>
                </a:solidFill>
              </a:rPr>
              <a:t>Stratified by ECOG PS, </a:t>
            </a:r>
            <a:br>
              <a:rPr lang="en-US" sz="1400" i="1">
                <a:solidFill>
                  <a:schemeClr val="tx1"/>
                </a:solidFill>
              </a:rPr>
            </a:br>
            <a:r>
              <a:rPr lang="en-US" sz="1400" i="1">
                <a:solidFill>
                  <a:schemeClr val="tx1"/>
                </a:solidFill>
              </a:rPr>
              <a:t>pain, response on previous </a:t>
            </a:r>
            <a:br>
              <a:rPr lang="en-US" sz="1400" i="1">
                <a:solidFill>
                  <a:schemeClr val="tx1"/>
                </a:solidFill>
              </a:rPr>
            </a:br>
            <a:r>
              <a:rPr lang="en-US" sz="1400" i="1">
                <a:solidFill>
                  <a:schemeClr val="tx1"/>
                </a:solidFill>
              </a:rPr>
              <a:t>docetaxel</a:t>
            </a:r>
            <a:endParaRPr lang="en-US" sz="1400"/>
          </a:p>
        </p:txBody>
      </p:sp>
      <p:sp>
        <p:nvSpPr>
          <p:cNvPr id="27658" name="Line 54"/>
          <p:cNvSpPr>
            <a:spLocks noChangeShapeType="1"/>
          </p:cNvSpPr>
          <p:nvPr/>
        </p:nvSpPr>
        <p:spPr bwMode="auto">
          <a:xfrm>
            <a:off x="3214688" y="3962400"/>
            <a:ext cx="784225" cy="496888"/>
          </a:xfrm>
          <a:prstGeom prst="line">
            <a:avLst/>
          </a:prstGeom>
          <a:noFill/>
          <a:ln w="28575">
            <a:solidFill>
              <a:schemeClr val="tx1"/>
            </a:solidFill>
            <a:round/>
            <a:headEnd/>
            <a:tailEnd type="triangle" w="med" len="med"/>
          </a:ln>
        </p:spPr>
        <p:txBody>
          <a:bodyPr/>
          <a:lstStyle/>
          <a:p>
            <a:endParaRPr lang="en-US"/>
          </a:p>
        </p:txBody>
      </p:sp>
      <p:sp>
        <p:nvSpPr>
          <p:cNvPr id="27659" name="Title 12"/>
          <p:cNvSpPr>
            <a:spLocks noGrp="1"/>
          </p:cNvSpPr>
          <p:nvPr>
            <p:ph type="title"/>
          </p:nvPr>
        </p:nvSpPr>
        <p:spPr/>
        <p:txBody>
          <a:bodyPr/>
          <a:lstStyle/>
          <a:p>
            <a:r>
              <a:rPr lang="en-US" smtClean="0"/>
              <a:t>Cixutumumab or Ramucirumab + MP in mCRPC After Progression on Docetaxel</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1"/>
          <p:cNvSpPr>
            <a:spLocks noGrp="1"/>
          </p:cNvSpPr>
          <p:nvPr>
            <p:ph idx="1"/>
          </p:nvPr>
        </p:nvSpPr>
        <p:spPr>
          <a:xfrm>
            <a:off x="384175" y="1828800"/>
            <a:ext cx="8353425" cy="2006600"/>
          </a:xfrm>
        </p:spPr>
        <p:txBody>
          <a:bodyPr/>
          <a:lstStyle/>
          <a:p>
            <a:r>
              <a:rPr lang="en-US" sz="2200" smtClean="0"/>
              <a:t>Cixutumumab and ramucirumab regimens well tolerated in most patients with docetaxel-resistant CRPC</a:t>
            </a:r>
          </a:p>
          <a:p>
            <a:r>
              <a:rPr lang="en-US" sz="2200" smtClean="0"/>
              <a:t>Most frequently reported AE: fatigue</a:t>
            </a:r>
          </a:p>
          <a:p>
            <a:r>
              <a:rPr lang="en-US" sz="2200" smtClean="0"/>
              <a:t>Incidence of most grade 3 or 4 nonhematologic AEs &lt; 10%</a:t>
            </a:r>
          </a:p>
        </p:txBody>
      </p:sp>
      <p:sp>
        <p:nvSpPr>
          <p:cNvPr id="28675" name="Text Box 11"/>
          <p:cNvSpPr txBox="1">
            <a:spLocks noChangeArrowheads="1"/>
          </p:cNvSpPr>
          <p:nvPr/>
        </p:nvSpPr>
        <p:spPr bwMode="auto">
          <a:xfrm>
            <a:off x="284163" y="6362700"/>
            <a:ext cx="8561387"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Hussain M, et al. ASCO GU 2012. Abstract 97.</a:t>
            </a:r>
          </a:p>
        </p:txBody>
      </p:sp>
      <p:graphicFrame>
        <p:nvGraphicFramePr>
          <p:cNvPr id="4" name="Table 3"/>
          <p:cNvGraphicFramePr>
            <a:graphicFrameLocks noGrp="1"/>
          </p:cNvGraphicFramePr>
          <p:nvPr/>
        </p:nvGraphicFramePr>
        <p:xfrm>
          <a:off x="382588" y="3627438"/>
          <a:ext cx="8472485" cy="2255836"/>
        </p:xfrm>
        <a:graphic>
          <a:graphicData uri="http://schemas.openxmlformats.org/drawingml/2006/table">
            <a:tbl>
              <a:tblPr firstRow="1" bandRow="1">
                <a:tableStyleId>{93296810-A885-4BE3-A3E7-6D5BEEA58F35}</a:tableStyleId>
              </a:tblPr>
              <a:tblGrid>
                <a:gridCol w="3699215"/>
                <a:gridCol w="795545"/>
                <a:gridCol w="795545"/>
                <a:gridCol w="795545"/>
                <a:gridCol w="795545"/>
                <a:gridCol w="795545"/>
                <a:gridCol w="795545"/>
              </a:tblGrid>
              <a:tr h="335327">
                <a:tc rowSpan="2">
                  <a:txBody>
                    <a:bodyPr/>
                    <a:lstStyle/>
                    <a:p>
                      <a:r>
                        <a:rPr lang="en-US" sz="1600" dirty="0" smtClean="0"/>
                        <a:t>Treatment-Emergent </a:t>
                      </a:r>
                    </a:p>
                    <a:p>
                      <a:r>
                        <a:rPr lang="en-US" sz="1600" dirty="0" smtClean="0"/>
                        <a:t>Hematologic AEs, %</a:t>
                      </a:r>
                      <a:endParaRPr lang="en-US" sz="1600" dirty="0"/>
                    </a:p>
                  </a:txBody>
                  <a:tcPr marT="45726" marB="45726">
                    <a:lnL w="12700" cmpd="sng">
                      <a:noFill/>
                    </a:lnL>
                    <a:lnR w="12700" cmpd="sng">
                      <a:noFill/>
                    </a:lnR>
                    <a:lnT w="12700" cmpd="sng">
                      <a:noFill/>
                    </a:lnT>
                    <a:lnB w="38100" cmpd="sng">
                      <a:noFill/>
                    </a:lnB>
                    <a:lnTlToBr w="12700" cmpd="sng">
                      <a:noFill/>
                      <a:prstDash val="solid"/>
                    </a:lnTlToBr>
                    <a:lnBlToTr w="12700" cmpd="sng">
                      <a:noFill/>
                      <a:prstDash val="solid"/>
                    </a:lnBlToTr>
                  </a:tcPr>
                </a:tc>
                <a:tc gridSpan="3">
                  <a:txBody>
                    <a:bodyPr/>
                    <a:lstStyle/>
                    <a:p>
                      <a:pPr algn="ctr"/>
                      <a:r>
                        <a:rPr lang="en-US" sz="1600" dirty="0" smtClean="0"/>
                        <a:t>Arm A (Cix)</a:t>
                      </a:r>
                      <a:r>
                        <a:rPr lang="en-US" sz="1600" baseline="0" dirty="0" smtClean="0"/>
                        <a:t> (n = 66)</a:t>
                      </a:r>
                      <a:endParaRPr lang="en-US" sz="1600" dirty="0" smtClean="0"/>
                    </a:p>
                  </a:txBody>
                  <a:tcPr marT="45726" marB="45726">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tc>
                <a:tc hMerge="1">
                  <a:txBody>
                    <a:bodyPr/>
                    <a:lstStyle/>
                    <a:p>
                      <a:endParaRPr lang="en-US"/>
                    </a:p>
                  </a:txBody>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Arm B (Ram)</a:t>
                      </a:r>
                      <a:r>
                        <a:rPr lang="en-US" sz="1600" baseline="0" dirty="0" smtClean="0"/>
                        <a:t> (n = 66)</a:t>
                      </a:r>
                      <a:endParaRPr lang="en-US" sz="1600" dirty="0" smtClean="0"/>
                    </a:p>
                  </a:txBody>
                  <a:tcPr marT="45726" marB="45726">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tc>
                <a:tc hMerge="1">
                  <a:txBody>
                    <a:bodyPr/>
                    <a:lstStyle/>
                    <a:p>
                      <a:endParaRPr lang="en-US"/>
                    </a:p>
                  </a:txBody>
                  <a:tcPr/>
                </a:tc>
              </a:tr>
              <a:tr h="579201">
                <a:tc vMerge="1">
                  <a:txBody>
                    <a:bodyPr/>
                    <a:lstStyle/>
                    <a:p>
                      <a:endParaRPr lang="en-US"/>
                    </a:p>
                  </a:txBody>
                  <a:tcPr/>
                </a:tc>
                <a:tc>
                  <a:txBody>
                    <a:bodyPr/>
                    <a:lstStyle/>
                    <a:p>
                      <a:pPr algn="ctr"/>
                      <a:r>
                        <a:rPr lang="en-US" sz="1600" b="1" dirty="0" smtClean="0">
                          <a:solidFill>
                            <a:schemeClr val="tx1"/>
                          </a:solidFill>
                        </a:rPr>
                        <a:t>Any Grade</a:t>
                      </a:r>
                      <a:endParaRPr lang="en-US" sz="1600" b="1" dirty="0">
                        <a:solidFill>
                          <a:schemeClr val="tx1"/>
                        </a:solidFill>
                      </a:endParaRPr>
                    </a:p>
                  </a:txBody>
                  <a:tcPr marT="45726" marB="45726">
                    <a:lnL w="381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rPr>
                        <a:t>Grade 3</a:t>
                      </a:r>
                    </a:p>
                  </a:txBody>
                  <a:tcPr marT="45726" marB="45726">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rPr>
                        <a:t>Grade 4</a:t>
                      </a:r>
                    </a:p>
                  </a:txBody>
                  <a:tcPr marT="45726" marB="45726">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600" b="1" dirty="0" smtClean="0">
                          <a:solidFill>
                            <a:schemeClr val="tx1"/>
                          </a:solidFill>
                        </a:rPr>
                        <a:t>Any Grade</a:t>
                      </a:r>
                      <a:endParaRPr lang="en-US" sz="1600" b="1" dirty="0">
                        <a:solidFill>
                          <a:schemeClr val="tx1"/>
                        </a:solidFill>
                      </a:endParaRPr>
                    </a:p>
                  </a:txBody>
                  <a:tcPr marT="45726" marB="45726">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rPr>
                        <a:t>Grade 3</a:t>
                      </a:r>
                    </a:p>
                  </a:txBody>
                  <a:tcPr marT="45726" marB="45726">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rPr>
                        <a:t>Grade 4</a:t>
                      </a:r>
                    </a:p>
                  </a:txBody>
                  <a:tcPr marT="45726" marB="45726">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r>
              <a:tr h="335327">
                <a:tc>
                  <a:txBody>
                    <a:bodyPr/>
                    <a:lstStyle/>
                    <a:p>
                      <a:r>
                        <a:rPr lang="en-US" sz="1600" dirty="0" err="1" smtClean="0">
                          <a:solidFill>
                            <a:schemeClr val="bg2">
                              <a:lumMod val="10000"/>
                            </a:schemeClr>
                          </a:solidFill>
                        </a:rPr>
                        <a:t>Neutropenia</a:t>
                      </a:r>
                      <a:endParaRPr lang="en-US" sz="1600" dirty="0">
                        <a:solidFill>
                          <a:schemeClr val="bg2">
                            <a:lumMod val="10000"/>
                          </a:schemeClr>
                        </a:solidFill>
                      </a:endParaRPr>
                    </a:p>
                  </a:txBody>
                  <a:tcPr marT="45726" marB="45726">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40.9</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16.7</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15.2</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37.9</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24.2</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9.1</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35327">
                <a:tc>
                  <a:txBody>
                    <a:bodyPr/>
                    <a:lstStyle/>
                    <a:p>
                      <a:r>
                        <a:rPr lang="en-US" sz="1600" dirty="0" smtClean="0">
                          <a:solidFill>
                            <a:schemeClr val="bg2">
                              <a:lumMod val="10000"/>
                            </a:schemeClr>
                          </a:solidFill>
                        </a:rPr>
                        <a:t>Anemia</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36.4</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4.5</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0</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36.4</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10.6</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0</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35327">
                <a:tc>
                  <a:txBody>
                    <a:bodyPr/>
                    <a:lstStyle/>
                    <a:p>
                      <a:r>
                        <a:rPr lang="en-US" sz="1600" dirty="0" err="1" smtClean="0">
                          <a:solidFill>
                            <a:schemeClr val="bg2">
                              <a:lumMod val="10000"/>
                            </a:schemeClr>
                          </a:solidFill>
                        </a:rPr>
                        <a:t>Leukopenia</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31.8</a:t>
                      </a: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16.7</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6.1</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25.8</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15.2</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1.5</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35327">
                <a:tc>
                  <a:txBody>
                    <a:bodyPr/>
                    <a:lstStyle/>
                    <a:p>
                      <a:r>
                        <a:rPr lang="en-US" sz="1600" dirty="0" smtClean="0">
                          <a:solidFill>
                            <a:schemeClr val="bg2">
                              <a:lumMod val="10000"/>
                            </a:schemeClr>
                          </a:solidFill>
                        </a:rPr>
                        <a:t>Thrombocytopenia</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19.7</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4.5</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1.5</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34.8</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7.6</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0</a:t>
                      </a:r>
                      <a:endParaRPr lang="en-US" sz="1600" dirty="0">
                        <a:solidFill>
                          <a:schemeClr val="bg2">
                            <a:lumMod val="10000"/>
                          </a:schemeClr>
                        </a:solidFill>
                      </a:endParaRPr>
                    </a:p>
                  </a:txBody>
                  <a:tcPr marT="45726" marB="45726">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28714" name="Title 6"/>
          <p:cNvSpPr>
            <a:spLocks noGrp="1"/>
          </p:cNvSpPr>
          <p:nvPr>
            <p:ph type="title"/>
          </p:nvPr>
        </p:nvSpPr>
        <p:spPr/>
        <p:txBody>
          <a:bodyPr/>
          <a:lstStyle/>
          <a:p>
            <a:r>
              <a:rPr lang="en-US" smtClean="0"/>
              <a:t>Cixutumumab or Ramucirumab + MP in mCRPC With PD Post-Docetaxel: Safety</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p:cNvSpPr>
            <a:spLocks noGrp="1"/>
          </p:cNvSpPr>
          <p:nvPr>
            <p:ph idx="1"/>
          </p:nvPr>
        </p:nvSpPr>
        <p:spPr>
          <a:xfrm>
            <a:off x="384175" y="1828800"/>
            <a:ext cx="8353425" cy="1041400"/>
          </a:xfrm>
        </p:spPr>
        <p:txBody>
          <a:bodyPr/>
          <a:lstStyle/>
          <a:p>
            <a:pPr>
              <a:defRPr/>
            </a:pPr>
            <a:r>
              <a:rPr lang="en-US" sz="2200" dirty="0" smtClean="0">
                <a:solidFill>
                  <a:schemeClr val="tx2">
                    <a:lumMod val="20000"/>
                    <a:lumOff val="80000"/>
                  </a:schemeClr>
                </a:solidFill>
              </a:rPr>
              <a:t>Incidence of cardiac dysfunction greater in ramucirumab arm</a:t>
            </a:r>
          </a:p>
          <a:p>
            <a:pPr>
              <a:defRPr/>
            </a:pPr>
            <a:r>
              <a:rPr lang="en-US" sz="2200" dirty="0" smtClean="0">
                <a:solidFill>
                  <a:schemeClr val="tx2">
                    <a:lumMod val="20000"/>
                    <a:lumOff val="80000"/>
                  </a:schemeClr>
                </a:solidFill>
              </a:rPr>
              <a:t>No grade 4 or 5 cardiac failures reported</a:t>
            </a:r>
          </a:p>
        </p:txBody>
      </p:sp>
      <p:sp>
        <p:nvSpPr>
          <p:cNvPr id="29699" name="Text Box 11"/>
          <p:cNvSpPr txBox="1">
            <a:spLocks noChangeArrowheads="1"/>
          </p:cNvSpPr>
          <p:nvPr/>
        </p:nvSpPr>
        <p:spPr bwMode="auto">
          <a:xfrm>
            <a:off x="284163" y="6362700"/>
            <a:ext cx="8561387"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Hussain M, et al. ASCO GU 2012. Abstract 97.</a:t>
            </a:r>
          </a:p>
        </p:txBody>
      </p:sp>
      <p:graphicFrame>
        <p:nvGraphicFramePr>
          <p:cNvPr id="7" name="Table 6"/>
          <p:cNvGraphicFramePr>
            <a:graphicFrameLocks noGrp="1"/>
          </p:cNvGraphicFramePr>
          <p:nvPr/>
        </p:nvGraphicFramePr>
        <p:xfrm>
          <a:off x="382588" y="2957513"/>
          <a:ext cx="8472487" cy="3413616"/>
        </p:xfrm>
        <a:graphic>
          <a:graphicData uri="http://schemas.openxmlformats.org/drawingml/2006/table">
            <a:tbl>
              <a:tblPr firstRow="1" bandRow="1">
                <a:tableStyleId>{93296810-A885-4BE3-A3E7-6D5BEEA58F35}</a:tableStyleId>
              </a:tblPr>
              <a:tblGrid>
                <a:gridCol w="5122863"/>
                <a:gridCol w="933450"/>
                <a:gridCol w="742950"/>
                <a:gridCol w="819150"/>
                <a:gridCol w="854074"/>
              </a:tblGrid>
              <a:tr h="579012">
                <a:tc rowSpan="2">
                  <a:txBody>
                    <a:bodyPr/>
                    <a:lstStyle/>
                    <a:p>
                      <a:r>
                        <a:rPr lang="en-US" sz="1600" dirty="0" smtClean="0"/>
                        <a:t>Cardia</a:t>
                      </a:r>
                      <a:r>
                        <a:rPr lang="en-US" sz="1600" baseline="0" dirty="0" smtClean="0"/>
                        <a:t>c Function: LVEF Results</a:t>
                      </a:r>
                      <a:endParaRPr lang="en-US" sz="1600" dirty="0"/>
                    </a:p>
                  </a:txBody>
                  <a:tcPr marT="45711" marB="45711"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600" dirty="0" smtClean="0"/>
                        <a:t>Arm A (CIX)</a:t>
                      </a:r>
                      <a:r>
                        <a:rPr lang="en-US" sz="1600" baseline="0" dirty="0" smtClean="0"/>
                        <a:t> </a:t>
                      </a:r>
                    </a:p>
                    <a:p>
                      <a:pPr algn="ctr"/>
                      <a:r>
                        <a:rPr lang="en-US" sz="1600" baseline="0" dirty="0" smtClean="0"/>
                        <a:t>(n = 66)</a:t>
                      </a:r>
                      <a:endParaRPr lang="en-US" sz="1600" dirty="0" smtClean="0"/>
                    </a:p>
                  </a:txBody>
                  <a:tcPr marT="45711" marB="45711">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Arm B (RAM)</a:t>
                      </a:r>
                      <a:r>
                        <a:rPr lang="en-US" sz="1600" baseline="0" dirty="0" smtClean="0"/>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aseline="0" dirty="0" smtClean="0"/>
                        <a:t>(n = 66)</a:t>
                      </a:r>
                      <a:endParaRPr lang="en-US" sz="1600" dirty="0" smtClean="0"/>
                    </a:p>
                  </a:txBody>
                  <a:tcPr marT="45711" marB="45711">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tc>
              </a:tr>
              <a:tr h="335218">
                <a:tc vMerge="1">
                  <a:txBody>
                    <a:bodyPr/>
                    <a:lstStyle/>
                    <a:p>
                      <a:endParaRPr lang="en-US"/>
                    </a:p>
                  </a:txBody>
                  <a:tcPr/>
                </a:tc>
                <a:tc>
                  <a:txBody>
                    <a:bodyPr/>
                    <a:lstStyle/>
                    <a:p>
                      <a:pPr algn="ctr"/>
                      <a:r>
                        <a:rPr lang="en-US" sz="1600" b="1" dirty="0" smtClean="0">
                          <a:solidFill>
                            <a:schemeClr val="tx1"/>
                          </a:solidFill>
                        </a:rPr>
                        <a:t>n</a:t>
                      </a:r>
                      <a:endParaRPr lang="en-US" sz="1600" b="1" dirty="0">
                        <a:solidFill>
                          <a:schemeClr val="tx1"/>
                        </a:solidFill>
                      </a:endParaRPr>
                    </a:p>
                  </a:txBody>
                  <a:tcPr marT="45711" marB="45711">
                    <a:lnL w="381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rPr>
                        <a:t>%</a:t>
                      </a:r>
                    </a:p>
                  </a:txBody>
                  <a:tcPr marT="45711" marB="45711">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600" b="1" dirty="0" smtClean="0">
                          <a:solidFill>
                            <a:schemeClr val="tx1"/>
                          </a:solidFill>
                        </a:rPr>
                        <a:t>n</a:t>
                      </a:r>
                      <a:endParaRPr lang="en-US" sz="1600" b="1" dirty="0">
                        <a:solidFill>
                          <a:schemeClr val="tx1"/>
                        </a:solidFill>
                      </a:endParaRPr>
                    </a:p>
                  </a:txBody>
                  <a:tcPr marT="45711" marB="45711">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rPr>
                        <a:t>%</a:t>
                      </a:r>
                    </a:p>
                  </a:txBody>
                  <a:tcPr marT="45711" marB="45711">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r>
              <a:tr h="335218">
                <a:tc>
                  <a:txBody>
                    <a:bodyPr/>
                    <a:lstStyle/>
                    <a:p>
                      <a:r>
                        <a:rPr lang="en-US" sz="1600" dirty="0" smtClean="0">
                          <a:solidFill>
                            <a:schemeClr val="bg2">
                              <a:lumMod val="10000"/>
                            </a:schemeClr>
                          </a:solidFill>
                        </a:rPr>
                        <a:t>LVEF reduced by &gt; 10% from pretreatment level</a:t>
                      </a:r>
                      <a:endParaRPr lang="en-US" sz="1600" dirty="0">
                        <a:solidFill>
                          <a:schemeClr val="bg2">
                            <a:lumMod val="10000"/>
                          </a:schemeClr>
                        </a:solidFill>
                      </a:endParaRPr>
                    </a:p>
                  </a:txBody>
                  <a:tcPr marT="45711" marB="45711">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8</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12.1</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22</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33.3</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579012">
                <a:tc>
                  <a:txBody>
                    <a:bodyPr/>
                    <a:lstStyle/>
                    <a:p>
                      <a:r>
                        <a:rPr lang="en-US" sz="1600" dirty="0" smtClean="0">
                          <a:solidFill>
                            <a:schemeClr val="bg2">
                              <a:lumMod val="10000"/>
                            </a:schemeClr>
                          </a:solidFill>
                        </a:rPr>
                        <a:t>Baseline LVEF ≥ 70% + LVEF decrease by &gt; 10%,</a:t>
                      </a:r>
                      <a:r>
                        <a:rPr lang="en-US" sz="1600" baseline="0" dirty="0" smtClean="0">
                          <a:solidFill>
                            <a:schemeClr val="bg2">
                              <a:lumMod val="10000"/>
                            </a:schemeClr>
                          </a:solidFill>
                        </a:rPr>
                        <a:t> </a:t>
                      </a:r>
                      <a:br>
                        <a:rPr lang="en-US" sz="1600" baseline="0" dirty="0" smtClean="0">
                          <a:solidFill>
                            <a:schemeClr val="bg2">
                              <a:lumMod val="10000"/>
                            </a:schemeClr>
                          </a:solidFill>
                        </a:rPr>
                      </a:br>
                      <a:r>
                        <a:rPr lang="en-US" sz="1600" baseline="0" dirty="0" smtClean="0">
                          <a:solidFill>
                            <a:schemeClr val="bg2">
                              <a:lumMod val="10000"/>
                            </a:schemeClr>
                          </a:solidFill>
                        </a:rPr>
                        <a:t>to level </a:t>
                      </a:r>
                      <a:r>
                        <a:rPr lang="en-US" sz="1600" dirty="0" smtClean="0">
                          <a:solidFill>
                            <a:schemeClr val="bg2">
                              <a:lumMod val="10000"/>
                            </a:schemeClr>
                          </a:solidFill>
                        </a:rPr>
                        <a:t>≥ 55% </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3</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4.5</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4</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6.1</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35218">
                <a:tc>
                  <a:txBody>
                    <a:bodyPr/>
                    <a:lstStyle/>
                    <a:p>
                      <a:r>
                        <a:rPr lang="en-US" sz="1600" dirty="0" smtClean="0">
                          <a:solidFill>
                            <a:schemeClr val="bg2">
                              <a:lumMod val="10000"/>
                            </a:schemeClr>
                          </a:solidFill>
                        </a:rPr>
                        <a:t>LVEF decreased</a:t>
                      </a:r>
                      <a:r>
                        <a:rPr lang="en-US" sz="1600" baseline="0" dirty="0" smtClean="0">
                          <a:solidFill>
                            <a:schemeClr val="bg2">
                              <a:lumMod val="10000"/>
                            </a:schemeClr>
                          </a:solidFill>
                        </a:rPr>
                        <a:t> to ≤ 35% </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1</a:t>
                      </a: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1.5</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5</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7.6</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35218">
                <a:tc>
                  <a:txBody>
                    <a:bodyPr/>
                    <a:lstStyle/>
                    <a:p>
                      <a:r>
                        <a:rPr lang="en-US" sz="1600" dirty="0" smtClean="0">
                          <a:solidFill>
                            <a:schemeClr val="bg2">
                              <a:lumMod val="10000"/>
                            </a:schemeClr>
                          </a:solidFill>
                        </a:rPr>
                        <a:t>AE of LV dysfunction, reduced LVEF or CHF</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8</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12.1</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15</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22.7</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3521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10000"/>
                            </a:schemeClr>
                          </a:solidFill>
                        </a:rPr>
                        <a:t>AE of LV dysfunction, reduced LVEF or CHF:</a:t>
                      </a:r>
                      <a:r>
                        <a:rPr lang="en-US" sz="1600" baseline="0" dirty="0" smtClean="0">
                          <a:solidFill>
                            <a:schemeClr val="bg2">
                              <a:lumMod val="10000"/>
                            </a:schemeClr>
                          </a:solidFill>
                        </a:rPr>
                        <a:t> grade 3</a:t>
                      </a:r>
                      <a:endParaRPr lang="en-US" sz="1600" dirty="0" smtClean="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0</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0</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5</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7.6</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579012">
                <a:tc>
                  <a:txBody>
                    <a:bodyPr/>
                    <a:lstStyle/>
                    <a:p>
                      <a:r>
                        <a:rPr lang="en-US" sz="1600" dirty="0" smtClean="0">
                          <a:solidFill>
                            <a:schemeClr val="bg2">
                              <a:lumMod val="10000"/>
                            </a:schemeClr>
                          </a:solidFill>
                        </a:rPr>
                        <a:t>Discontinuation of any study therapy due to reduced LVEF or CHF</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6</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9.1</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11</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16.7</a:t>
                      </a:r>
                      <a:endParaRPr lang="en-US" sz="1600" dirty="0">
                        <a:solidFill>
                          <a:schemeClr val="bg2">
                            <a:lumMod val="10000"/>
                          </a:schemeClr>
                        </a:solidFill>
                      </a:endParaRPr>
                    </a:p>
                  </a:txBody>
                  <a:tcPr marT="45711" marB="4571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29738" name="Title 7"/>
          <p:cNvSpPr>
            <a:spLocks noGrp="1"/>
          </p:cNvSpPr>
          <p:nvPr>
            <p:ph type="title"/>
          </p:nvPr>
        </p:nvSpPr>
        <p:spPr/>
        <p:txBody>
          <a:bodyPr/>
          <a:lstStyle/>
          <a:p>
            <a:r>
              <a:rPr lang="en-US" smtClean="0"/>
              <a:t>Cixutumumab or Ramucirumab + MP in mCRPC With PD Post-Docetaxel: Safety</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a:spLocks noGrp="1"/>
          </p:cNvSpPr>
          <p:nvPr>
            <p:ph idx="1"/>
          </p:nvPr>
        </p:nvSpPr>
        <p:spPr>
          <a:xfrm>
            <a:off x="384175" y="1828800"/>
            <a:ext cx="8353425" cy="4260850"/>
          </a:xfrm>
        </p:spPr>
        <p:txBody>
          <a:bodyPr/>
          <a:lstStyle/>
          <a:p>
            <a:pPr>
              <a:defRPr/>
            </a:pPr>
            <a:r>
              <a:rPr lang="en-US" sz="2000" dirty="0" smtClean="0">
                <a:solidFill>
                  <a:schemeClr val="tx2">
                    <a:lumMod val="20000"/>
                    <a:lumOff val="80000"/>
                  </a:schemeClr>
                </a:solidFill>
              </a:rPr>
              <a:t>Moderate disease control in </a:t>
            </a:r>
            <a:r>
              <a:rPr lang="en-US" sz="2000" dirty="0" err="1" smtClean="0">
                <a:solidFill>
                  <a:schemeClr val="tx2">
                    <a:lumMod val="20000"/>
                    <a:lumOff val="80000"/>
                  </a:schemeClr>
                </a:solidFill>
              </a:rPr>
              <a:t>mCRPC</a:t>
            </a:r>
            <a:r>
              <a:rPr lang="en-US" sz="2000" dirty="0" smtClean="0">
                <a:solidFill>
                  <a:schemeClr val="tx2">
                    <a:lumMod val="20000"/>
                    <a:lumOff val="80000"/>
                  </a:schemeClr>
                </a:solidFill>
              </a:rPr>
              <a:t> with </a:t>
            </a:r>
            <a:r>
              <a:rPr lang="en-US" sz="2000" dirty="0" err="1" smtClean="0">
                <a:solidFill>
                  <a:schemeClr val="tx2">
                    <a:lumMod val="20000"/>
                    <a:lumOff val="80000"/>
                  </a:schemeClr>
                </a:solidFill>
              </a:rPr>
              <a:t>cixutumumab</a:t>
            </a:r>
            <a:r>
              <a:rPr lang="en-US" sz="2000" dirty="0" smtClean="0">
                <a:solidFill>
                  <a:schemeClr val="tx2">
                    <a:lumMod val="20000"/>
                    <a:lumOff val="80000"/>
                  </a:schemeClr>
                </a:solidFill>
              </a:rPr>
              <a:t> or </a:t>
            </a:r>
            <a:r>
              <a:rPr lang="en-US" sz="2000" dirty="0" err="1" smtClean="0">
                <a:solidFill>
                  <a:schemeClr val="tx2">
                    <a:lumMod val="20000"/>
                    <a:lumOff val="80000"/>
                  </a:schemeClr>
                </a:solidFill>
              </a:rPr>
              <a:t>ramucirumab</a:t>
            </a:r>
            <a:r>
              <a:rPr lang="en-US" sz="2000" dirty="0" smtClean="0">
                <a:solidFill>
                  <a:schemeClr val="tx2">
                    <a:lumMod val="20000"/>
                    <a:lumOff val="80000"/>
                  </a:schemeClr>
                </a:solidFill>
              </a:rPr>
              <a:t> in combination with </a:t>
            </a:r>
            <a:r>
              <a:rPr lang="en-US" sz="2000" dirty="0" err="1" smtClean="0">
                <a:solidFill>
                  <a:schemeClr val="tx2">
                    <a:lumMod val="20000"/>
                    <a:lumOff val="80000"/>
                  </a:schemeClr>
                </a:solidFill>
              </a:rPr>
              <a:t>mitoxantrone</a:t>
            </a:r>
            <a:r>
              <a:rPr lang="en-US" sz="2000" dirty="0" smtClean="0">
                <a:solidFill>
                  <a:schemeClr val="tx2">
                    <a:lumMod val="20000"/>
                    <a:lumOff val="80000"/>
                  </a:schemeClr>
                </a:solidFill>
              </a:rPr>
              <a:t> and prednisone</a:t>
            </a:r>
          </a:p>
          <a:p>
            <a:pPr lvl="1">
              <a:buFont typeface="Arial" pitchFamily="34" charset="0"/>
              <a:buChar char="–"/>
              <a:defRPr/>
            </a:pPr>
            <a:r>
              <a:rPr lang="en-US" sz="1800" dirty="0" err="1" smtClean="0">
                <a:solidFill>
                  <a:schemeClr val="tx2">
                    <a:lumMod val="20000"/>
                    <a:lumOff val="80000"/>
                  </a:schemeClr>
                </a:solidFill>
              </a:rPr>
              <a:t>Cixutumumab</a:t>
            </a:r>
            <a:endParaRPr lang="en-US" sz="1800" dirty="0" smtClean="0">
              <a:solidFill>
                <a:schemeClr val="tx2">
                  <a:lumMod val="20000"/>
                  <a:lumOff val="80000"/>
                </a:schemeClr>
              </a:solidFill>
            </a:endParaRPr>
          </a:p>
          <a:p>
            <a:pPr lvl="2">
              <a:buFont typeface="Arial" pitchFamily="34" charset="0"/>
              <a:buChar char="–"/>
              <a:defRPr/>
            </a:pPr>
            <a:r>
              <a:rPr lang="en-US" sz="1600" dirty="0" smtClean="0">
                <a:solidFill>
                  <a:schemeClr val="tx2">
                    <a:lumMod val="20000"/>
                    <a:lumOff val="80000"/>
                  </a:schemeClr>
                </a:solidFill>
              </a:rPr>
              <a:t>Median </a:t>
            </a:r>
            <a:r>
              <a:rPr lang="en-US" sz="1600" dirty="0" err="1" smtClean="0">
                <a:solidFill>
                  <a:schemeClr val="tx2">
                    <a:lumMod val="20000"/>
                    <a:lumOff val="80000"/>
                  </a:schemeClr>
                </a:solidFill>
              </a:rPr>
              <a:t>cPFS</a:t>
            </a:r>
            <a:r>
              <a:rPr lang="en-US" sz="1600" dirty="0" smtClean="0">
                <a:solidFill>
                  <a:schemeClr val="tx2">
                    <a:lumMod val="20000"/>
                    <a:lumOff val="80000"/>
                  </a:schemeClr>
                </a:solidFill>
              </a:rPr>
              <a:t>: 4.1 </a:t>
            </a:r>
            <a:r>
              <a:rPr lang="en-US" sz="1600" dirty="0" err="1" smtClean="0">
                <a:solidFill>
                  <a:schemeClr val="tx2">
                    <a:lumMod val="20000"/>
                    <a:lumOff val="80000"/>
                  </a:schemeClr>
                </a:solidFill>
              </a:rPr>
              <a:t>mos</a:t>
            </a:r>
            <a:r>
              <a:rPr lang="en-US" sz="1600" dirty="0" smtClean="0">
                <a:solidFill>
                  <a:schemeClr val="tx2">
                    <a:lumMod val="20000"/>
                    <a:lumOff val="80000"/>
                  </a:schemeClr>
                </a:solidFill>
              </a:rPr>
              <a:t> (95% CI: 3.0-5.6)</a:t>
            </a:r>
          </a:p>
          <a:p>
            <a:pPr lvl="2">
              <a:buFont typeface="Arial" pitchFamily="34" charset="0"/>
              <a:buChar char="–"/>
              <a:defRPr/>
            </a:pPr>
            <a:r>
              <a:rPr lang="en-US" sz="1600" dirty="0" smtClean="0">
                <a:solidFill>
                  <a:schemeClr val="tx2">
                    <a:lumMod val="20000"/>
                    <a:lumOff val="80000"/>
                  </a:schemeClr>
                </a:solidFill>
              </a:rPr>
              <a:t>Preliminary median OS: 10.8 </a:t>
            </a:r>
            <a:r>
              <a:rPr lang="en-US" sz="1600" dirty="0" err="1" smtClean="0">
                <a:solidFill>
                  <a:schemeClr val="tx2">
                    <a:lumMod val="20000"/>
                    <a:lumOff val="80000"/>
                  </a:schemeClr>
                </a:solidFill>
              </a:rPr>
              <a:t>mos</a:t>
            </a:r>
            <a:endParaRPr lang="en-US" sz="1600" dirty="0" smtClean="0">
              <a:solidFill>
                <a:schemeClr val="tx2">
                  <a:lumMod val="20000"/>
                  <a:lumOff val="80000"/>
                </a:schemeClr>
              </a:solidFill>
            </a:endParaRPr>
          </a:p>
          <a:p>
            <a:pPr lvl="2">
              <a:buFont typeface="Arial" pitchFamily="34" charset="0"/>
              <a:buChar char="–"/>
              <a:defRPr/>
            </a:pPr>
            <a:r>
              <a:rPr lang="en-US" sz="1600" dirty="0" smtClean="0">
                <a:solidFill>
                  <a:schemeClr val="tx2">
                    <a:lumMod val="20000"/>
                    <a:lumOff val="80000"/>
                  </a:schemeClr>
                </a:solidFill>
              </a:rPr>
              <a:t>1-yr survival: 41.6%</a:t>
            </a:r>
          </a:p>
          <a:p>
            <a:pPr lvl="1">
              <a:buFont typeface="Arial" pitchFamily="34" charset="0"/>
              <a:buChar char="–"/>
              <a:defRPr/>
            </a:pPr>
            <a:r>
              <a:rPr lang="en-US" sz="1800" dirty="0" err="1" smtClean="0">
                <a:solidFill>
                  <a:schemeClr val="tx2">
                    <a:lumMod val="20000"/>
                    <a:lumOff val="80000"/>
                  </a:schemeClr>
                </a:solidFill>
              </a:rPr>
              <a:t>Ramucirumab</a:t>
            </a:r>
            <a:endParaRPr lang="en-US" sz="1800" dirty="0" smtClean="0">
              <a:solidFill>
                <a:schemeClr val="tx2">
                  <a:lumMod val="20000"/>
                  <a:lumOff val="80000"/>
                </a:schemeClr>
              </a:solidFill>
            </a:endParaRPr>
          </a:p>
          <a:p>
            <a:pPr lvl="2">
              <a:buFont typeface="Arial" pitchFamily="34" charset="0"/>
              <a:buChar char="–"/>
              <a:defRPr/>
            </a:pPr>
            <a:r>
              <a:rPr lang="en-US" sz="1600" dirty="0" smtClean="0">
                <a:solidFill>
                  <a:schemeClr val="tx2">
                    <a:lumMod val="20000"/>
                    <a:lumOff val="80000"/>
                  </a:schemeClr>
                </a:solidFill>
              </a:rPr>
              <a:t>Median </a:t>
            </a:r>
            <a:r>
              <a:rPr lang="en-US" sz="1600" dirty="0" err="1" smtClean="0">
                <a:solidFill>
                  <a:schemeClr val="tx2">
                    <a:lumMod val="20000"/>
                    <a:lumOff val="80000"/>
                  </a:schemeClr>
                </a:solidFill>
              </a:rPr>
              <a:t>cPFS</a:t>
            </a:r>
            <a:r>
              <a:rPr lang="en-US" sz="1600" dirty="0" smtClean="0">
                <a:solidFill>
                  <a:schemeClr val="tx2">
                    <a:lumMod val="20000"/>
                    <a:lumOff val="80000"/>
                  </a:schemeClr>
                </a:solidFill>
              </a:rPr>
              <a:t>: 6.7 </a:t>
            </a:r>
            <a:r>
              <a:rPr lang="en-US" sz="1600" dirty="0" err="1" smtClean="0">
                <a:solidFill>
                  <a:schemeClr val="tx2">
                    <a:lumMod val="20000"/>
                    <a:lumOff val="80000"/>
                  </a:schemeClr>
                </a:solidFill>
              </a:rPr>
              <a:t>mos</a:t>
            </a:r>
            <a:r>
              <a:rPr lang="en-US" sz="1600" dirty="0" smtClean="0">
                <a:solidFill>
                  <a:schemeClr val="tx2">
                    <a:lumMod val="20000"/>
                    <a:lumOff val="80000"/>
                  </a:schemeClr>
                </a:solidFill>
              </a:rPr>
              <a:t> (95% CI: 4.5-8.3)</a:t>
            </a:r>
          </a:p>
          <a:p>
            <a:pPr lvl="2">
              <a:buFont typeface="Arial" pitchFamily="34" charset="0"/>
              <a:buChar char="–"/>
              <a:defRPr/>
            </a:pPr>
            <a:r>
              <a:rPr lang="en-US" sz="1600" dirty="0" smtClean="0">
                <a:solidFill>
                  <a:schemeClr val="tx2">
                    <a:lumMod val="20000"/>
                    <a:lumOff val="80000"/>
                  </a:schemeClr>
                </a:solidFill>
              </a:rPr>
              <a:t>Preliminary median OS: 13.0 </a:t>
            </a:r>
            <a:r>
              <a:rPr lang="en-US" sz="1600" dirty="0" err="1" smtClean="0">
                <a:solidFill>
                  <a:schemeClr val="tx2">
                    <a:lumMod val="20000"/>
                    <a:lumOff val="80000"/>
                  </a:schemeClr>
                </a:solidFill>
              </a:rPr>
              <a:t>mos</a:t>
            </a:r>
            <a:endParaRPr lang="en-US" sz="1600" dirty="0" smtClean="0">
              <a:solidFill>
                <a:schemeClr val="tx2">
                  <a:lumMod val="20000"/>
                  <a:lumOff val="80000"/>
                </a:schemeClr>
              </a:solidFill>
            </a:endParaRPr>
          </a:p>
          <a:p>
            <a:pPr lvl="2">
              <a:buFont typeface="Arial" pitchFamily="34" charset="0"/>
              <a:buChar char="–"/>
              <a:defRPr/>
            </a:pPr>
            <a:r>
              <a:rPr lang="en-US" sz="1600" dirty="0" smtClean="0">
                <a:solidFill>
                  <a:schemeClr val="tx2">
                    <a:lumMod val="20000"/>
                    <a:lumOff val="80000"/>
                  </a:schemeClr>
                </a:solidFill>
              </a:rPr>
              <a:t>1-yr survival: 54.2%</a:t>
            </a:r>
            <a:endParaRPr lang="en-US" sz="1600" dirty="0">
              <a:solidFill>
                <a:schemeClr val="tx2">
                  <a:lumMod val="20000"/>
                  <a:lumOff val="80000"/>
                </a:schemeClr>
              </a:solidFill>
            </a:endParaRPr>
          </a:p>
        </p:txBody>
      </p:sp>
      <p:sp>
        <p:nvSpPr>
          <p:cNvPr id="30723" name="Text Box 11"/>
          <p:cNvSpPr txBox="1">
            <a:spLocks noChangeArrowheads="1"/>
          </p:cNvSpPr>
          <p:nvPr/>
        </p:nvSpPr>
        <p:spPr bwMode="auto">
          <a:xfrm>
            <a:off x="284163" y="6362700"/>
            <a:ext cx="8561387"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Hussain M, et al. ASCO GU 2012. Abstract 97.</a:t>
            </a:r>
          </a:p>
        </p:txBody>
      </p:sp>
      <p:sp>
        <p:nvSpPr>
          <p:cNvPr id="30724" name="Title 5"/>
          <p:cNvSpPr>
            <a:spLocks noGrp="1"/>
          </p:cNvSpPr>
          <p:nvPr>
            <p:ph type="title"/>
          </p:nvPr>
        </p:nvSpPr>
        <p:spPr/>
        <p:txBody>
          <a:bodyPr/>
          <a:lstStyle/>
          <a:p>
            <a:r>
              <a:rPr lang="en-US" smtClean="0"/>
              <a:t>Cixutumumab or Ramucirumab + MP in mCRPC With PD Post-Docetaxel: Efficacy</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rgbClr val="CDCDCF"/>
                </a:solidFill>
              </a:rPr>
              <a:t>Chi KN, et al. ASCO GU 2012. Abstract 121. </a:t>
            </a:r>
          </a:p>
        </p:txBody>
      </p:sp>
      <p:sp>
        <p:nvSpPr>
          <p:cNvPr id="31747" name="Rectangle 7"/>
          <p:cNvSpPr>
            <a:spLocks noChangeArrowheads="1"/>
          </p:cNvSpPr>
          <p:nvPr/>
        </p:nvSpPr>
        <p:spPr bwMode="auto">
          <a:xfrm>
            <a:off x="231775" y="2860675"/>
            <a:ext cx="2330450" cy="1816100"/>
          </a:xfrm>
          <a:prstGeom prst="rect">
            <a:avLst/>
          </a:prstGeom>
          <a:noFill/>
          <a:ln w="9525">
            <a:noFill/>
            <a:miter lim="800000"/>
            <a:headEnd/>
            <a:tailEnd/>
          </a:ln>
        </p:spPr>
        <p:txBody>
          <a:bodyPr>
            <a:spAutoFit/>
          </a:bodyPr>
          <a:lstStyle/>
          <a:p>
            <a:pPr algn="ctr" defTabSz="889000">
              <a:lnSpc>
                <a:spcPct val="90000"/>
              </a:lnSpc>
              <a:spcAft>
                <a:spcPct val="35000"/>
              </a:spcAft>
            </a:pPr>
            <a:r>
              <a:rPr lang="en-US" sz="1600">
                <a:solidFill>
                  <a:srgbClr val="FFFFFF"/>
                </a:solidFill>
              </a:rPr>
              <a:t>Patients with progressive mCRPC who received no prior chemotherapy for metastatic disease</a:t>
            </a:r>
          </a:p>
          <a:p>
            <a:pPr algn="ctr" defTabSz="889000">
              <a:lnSpc>
                <a:spcPct val="90000"/>
              </a:lnSpc>
              <a:spcAft>
                <a:spcPct val="35000"/>
              </a:spcAft>
            </a:pPr>
            <a:endParaRPr lang="en-US" sz="1600">
              <a:solidFill>
                <a:srgbClr val="FFFFFF"/>
              </a:solidFill>
            </a:endParaRPr>
          </a:p>
          <a:p>
            <a:pPr algn="ctr" defTabSz="889000">
              <a:lnSpc>
                <a:spcPct val="90000"/>
              </a:lnSpc>
              <a:spcAft>
                <a:spcPct val="35000"/>
              </a:spcAft>
            </a:pPr>
            <a:r>
              <a:rPr lang="en-US" sz="1600">
                <a:solidFill>
                  <a:srgbClr val="FFFFFF"/>
                </a:solidFill>
              </a:rPr>
              <a:t>(N = 33)</a:t>
            </a:r>
          </a:p>
        </p:txBody>
      </p:sp>
      <p:sp>
        <p:nvSpPr>
          <p:cNvPr id="31748" name="Line 52"/>
          <p:cNvSpPr>
            <a:spLocks noChangeShapeType="1"/>
          </p:cNvSpPr>
          <p:nvPr/>
        </p:nvSpPr>
        <p:spPr bwMode="auto">
          <a:xfrm rot="5400000" flipH="1" flipV="1">
            <a:off x="2816225" y="2713038"/>
            <a:ext cx="441325" cy="949325"/>
          </a:xfrm>
          <a:prstGeom prst="line">
            <a:avLst/>
          </a:prstGeom>
          <a:noFill/>
          <a:ln w="28575">
            <a:solidFill>
              <a:schemeClr val="tx1"/>
            </a:solidFill>
            <a:round/>
            <a:headEnd/>
            <a:tailEnd type="triangle" w="med" len="med"/>
          </a:ln>
        </p:spPr>
        <p:txBody>
          <a:bodyPr/>
          <a:lstStyle/>
          <a:p>
            <a:endParaRPr lang="en-US"/>
          </a:p>
        </p:txBody>
      </p:sp>
      <p:sp>
        <p:nvSpPr>
          <p:cNvPr id="31749" name="Line 52"/>
          <p:cNvSpPr>
            <a:spLocks noChangeShapeType="1"/>
          </p:cNvSpPr>
          <p:nvPr/>
        </p:nvSpPr>
        <p:spPr bwMode="auto">
          <a:xfrm rot="5400000" flipV="1">
            <a:off x="2867025" y="3771901"/>
            <a:ext cx="339725" cy="920750"/>
          </a:xfrm>
          <a:prstGeom prst="line">
            <a:avLst/>
          </a:prstGeom>
          <a:noFill/>
          <a:ln w="28575">
            <a:solidFill>
              <a:schemeClr val="tx1"/>
            </a:solidFill>
            <a:round/>
            <a:headEnd/>
            <a:tailEnd type="triangle" w="med" len="med"/>
          </a:ln>
        </p:spPr>
        <p:txBody>
          <a:bodyPr/>
          <a:lstStyle/>
          <a:p>
            <a:endParaRPr lang="en-US"/>
          </a:p>
        </p:txBody>
      </p:sp>
      <p:sp>
        <p:nvSpPr>
          <p:cNvPr id="31750" name="TextBox 3"/>
          <p:cNvSpPr txBox="1">
            <a:spLocks noChangeArrowheads="1"/>
          </p:cNvSpPr>
          <p:nvPr/>
        </p:nvSpPr>
        <p:spPr bwMode="auto">
          <a:xfrm>
            <a:off x="542925" y="5435600"/>
            <a:ext cx="184150" cy="339725"/>
          </a:xfrm>
          <a:prstGeom prst="rect">
            <a:avLst/>
          </a:prstGeom>
          <a:noFill/>
          <a:ln w="9525">
            <a:noFill/>
            <a:miter lim="800000"/>
            <a:headEnd/>
            <a:tailEnd/>
          </a:ln>
        </p:spPr>
        <p:txBody>
          <a:bodyPr wrap="none">
            <a:spAutoFit/>
          </a:bodyPr>
          <a:lstStyle/>
          <a:p>
            <a:endParaRPr lang="en-US" sz="1600">
              <a:solidFill>
                <a:schemeClr val="tx1"/>
              </a:solidFill>
            </a:endParaRPr>
          </a:p>
        </p:txBody>
      </p:sp>
      <p:sp>
        <p:nvSpPr>
          <p:cNvPr id="5" name="Rectangle 4"/>
          <p:cNvSpPr/>
          <p:nvPr/>
        </p:nvSpPr>
        <p:spPr>
          <a:xfrm>
            <a:off x="384175" y="5316538"/>
            <a:ext cx="8585200" cy="1057275"/>
          </a:xfrm>
          <a:prstGeom prst="rect">
            <a:avLst/>
          </a:prstGeom>
        </p:spPr>
        <p:txBody>
          <a:bodyPr>
            <a:spAutoFit/>
          </a:bodyPr>
          <a:lstStyle/>
          <a:p>
            <a:pPr marL="342900" indent="-342900">
              <a:lnSpc>
                <a:spcPct val="90000"/>
              </a:lnSpc>
              <a:spcBef>
                <a:spcPts val="1000"/>
              </a:spcBef>
              <a:spcAft>
                <a:spcPts val="700"/>
              </a:spcAft>
              <a:buClr>
                <a:srgbClr val="8B3D9A"/>
              </a:buClr>
              <a:buFont typeface="Wingdings" pitchFamily="2" charset="2"/>
              <a:buChar char="§"/>
              <a:defRPr/>
            </a:pPr>
            <a:r>
              <a:rPr lang="en-US" sz="1800" dirty="0">
                <a:solidFill>
                  <a:schemeClr val="tx2">
                    <a:lumMod val="20000"/>
                    <a:lumOff val="80000"/>
                  </a:schemeClr>
                </a:solidFill>
                <a:latin typeface="Arial" pitchFamily="34" charset="0"/>
              </a:rPr>
              <a:t>Primary endpoint: PD at 12 wks</a:t>
            </a:r>
          </a:p>
          <a:p>
            <a:pPr marL="342900" indent="-342900">
              <a:lnSpc>
                <a:spcPct val="90000"/>
              </a:lnSpc>
              <a:spcBef>
                <a:spcPts val="1000"/>
              </a:spcBef>
              <a:spcAft>
                <a:spcPts val="700"/>
              </a:spcAft>
              <a:buClr>
                <a:srgbClr val="8B3D9A"/>
              </a:buClr>
              <a:buFont typeface="Wingdings" pitchFamily="2" charset="2"/>
              <a:buChar char="§"/>
              <a:defRPr/>
            </a:pPr>
            <a:r>
              <a:rPr lang="en-US" sz="1800" dirty="0">
                <a:solidFill>
                  <a:schemeClr val="tx2">
                    <a:lumMod val="20000"/>
                    <a:lumOff val="80000"/>
                  </a:schemeClr>
                </a:solidFill>
                <a:latin typeface="Arial" pitchFamily="34" charset="0"/>
              </a:rPr>
              <a:t>Secondary endpoints: PSA decline, measurable disease response, PFS, TTP, CTC count, serum/plasma HSP27</a:t>
            </a:r>
          </a:p>
        </p:txBody>
      </p:sp>
      <p:sp>
        <p:nvSpPr>
          <p:cNvPr id="31752" name="Rectangle 49"/>
          <p:cNvSpPr>
            <a:spLocks noChangeArrowheads="1"/>
          </p:cNvSpPr>
          <p:nvPr/>
        </p:nvSpPr>
        <p:spPr bwMode="auto">
          <a:xfrm>
            <a:off x="3624263" y="2424113"/>
            <a:ext cx="4510087" cy="1276350"/>
          </a:xfrm>
          <a:prstGeom prst="rect">
            <a:avLst/>
          </a:prstGeom>
          <a:solidFill>
            <a:schemeClr val="accent2"/>
          </a:solidFill>
          <a:ln w="9525">
            <a:noFill/>
            <a:miter lim="800000"/>
            <a:headEnd/>
            <a:tailEnd/>
          </a:ln>
        </p:spPr>
        <p:txBody>
          <a:bodyPr wrap="none" anchor="ctr" anchorCtr="1"/>
          <a:lstStyle/>
          <a:p>
            <a:pPr algn="ctr" defTabSz="889000"/>
            <a:r>
              <a:rPr lang="en-US" sz="1600" b="1">
                <a:solidFill>
                  <a:srgbClr val="141415"/>
                </a:solidFill>
              </a:rPr>
              <a:t>OGX-427 </a:t>
            </a:r>
            <a:r>
              <a:rPr lang="en-US" sz="1600">
                <a:solidFill>
                  <a:srgbClr val="141415"/>
                </a:solidFill>
              </a:rPr>
              <a:t>600 mg IV x 3. loading doses </a:t>
            </a:r>
            <a:br>
              <a:rPr lang="en-US" sz="1600">
                <a:solidFill>
                  <a:srgbClr val="141415"/>
                </a:solidFill>
              </a:rPr>
            </a:br>
            <a:r>
              <a:rPr lang="en-US" sz="1600">
                <a:solidFill>
                  <a:srgbClr val="141415"/>
                </a:solidFill>
              </a:rPr>
              <a:t>within 10 days, then 1000 mg IV weekly + </a:t>
            </a:r>
          </a:p>
          <a:p>
            <a:pPr algn="ctr" defTabSz="889000"/>
            <a:r>
              <a:rPr lang="en-US" sz="1600" b="1">
                <a:solidFill>
                  <a:srgbClr val="141415"/>
                </a:solidFill>
              </a:rPr>
              <a:t>Prednisone </a:t>
            </a:r>
            <a:r>
              <a:rPr lang="en-US" sz="1600">
                <a:solidFill>
                  <a:srgbClr val="141415"/>
                </a:solidFill>
              </a:rPr>
              <a:t>5 mg PO BID </a:t>
            </a:r>
          </a:p>
        </p:txBody>
      </p:sp>
      <p:sp>
        <p:nvSpPr>
          <p:cNvPr id="19" name="Rectangle 49"/>
          <p:cNvSpPr>
            <a:spLocks noChangeArrowheads="1"/>
          </p:cNvSpPr>
          <p:nvPr/>
        </p:nvSpPr>
        <p:spPr bwMode="auto">
          <a:xfrm>
            <a:off x="3624263" y="3813175"/>
            <a:ext cx="4510087" cy="1276350"/>
          </a:xfrm>
          <a:prstGeom prst="rect">
            <a:avLst/>
          </a:prstGeom>
          <a:solidFill>
            <a:schemeClr val="accent3"/>
          </a:solidFill>
          <a:ln>
            <a:noFill/>
          </a:ln>
          <a:extLst/>
        </p:spPr>
        <p:txBody>
          <a:bodyPr wrap="none" anchor="ctr" anchorCtr="1"/>
          <a:lstStyle/>
          <a:p>
            <a:pPr algn="ctr" defTabSz="889000">
              <a:spcAft>
                <a:spcPts val="0"/>
              </a:spcAft>
              <a:defRPr/>
            </a:pPr>
            <a:r>
              <a:rPr lang="en-US" sz="1600" b="1" dirty="0">
                <a:solidFill>
                  <a:srgbClr val="CDCDCF">
                    <a:lumMod val="10000"/>
                  </a:srgbClr>
                </a:solidFill>
                <a:latin typeface="Arial" pitchFamily="34" charset="0"/>
              </a:rPr>
              <a:t>Prednisone </a:t>
            </a:r>
            <a:r>
              <a:rPr lang="en-US" sz="1600" dirty="0">
                <a:solidFill>
                  <a:srgbClr val="CDCDCF">
                    <a:lumMod val="10000"/>
                  </a:srgbClr>
                </a:solidFill>
                <a:latin typeface="Arial" pitchFamily="34" charset="0"/>
              </a:rPr>
              <a:t>5 mg PO BID* </a:t>
            </a:r>
          </a:p>
        </p:txBody>
      </p:sp>
      <p:sp>
        <p:nvSpPr>
          <p:cNvPr id="31754" name="TextBox 1"/>
          <p:cNvSpPr txBox="1">
            <a:spLocks noChangeArrowheads="1"/>
          </p:cNvSpPr>
          <p:nvPr/>
        </p:nvSpPr>
        <p:spPr bwMode="auto">
          <a:xfrm>
            <a:off x="4940300" y="5065713"/>
            <a:ext cx="3876675" cy="307975"/>
          </a:xfrm>
          <a:prstGeom prst="rect">
            <a:avLst/>
          </a:prstGeom>
          <a:noFill/>
          <a:ln w="9525">
            <a:noFill/>
            <a:miter lim="800000"/>
            <a:headEnd/>
            <a:tailEnd/>
          </a:ln>
        </p:spPr>
        <p:txBody>
          <a:bodyPr wrap="none">
            <a:spAutoFit/>
          </a:bodyPr>
          <a:lstStyle/>
          <a:p>
            <a:r>
              <a:rPr lang="en-US" sz="1400">
                <a:solidFill>
                  <a:schemeClr val="tx1"/>
                </a:solidFill>
              </a:rPr>
              <a:t>*Crossover allowed upon disease progression</a:t>
            </a:r>
          </a:p>
        </p:txBody>
      </p:sp>
      <p:sp>
        <p:nvSpPr>
          <p:cNvPr id="6" name="TextBox 5"/>
          <p:cNvSpPr txBox="1"/>
          <p:nvPr/>
        </p:nvSpPr>
        <p:spPr>
          <a:xfrm>
            <a:off x="384175" y="1828800"/>
            <a:ext cx="7802563" cy="341313"/>
          </a:xfrm>
          <a:prstGeom prst="rect">
            <a:avLst/>
          </a:prstGeom>
          <a:noFill/>
        </p:spPr>
        <p:txBody>
          <a:bodyPr wrap="none">
            <a:spAutoFit/>
          </a:bodyPr>
          <a:lstStyle/>
          <a:p>
            <a:pPr marL="342900" indent="-342900">
              <a:lnSpc>
                <a:spcPct val="90000"/>
              </a:lnSpc>
              <a:spcBef>
                <a:spcPts val="1000"/>
              </a:spcBef>
              <a:spcAft>
                <a:spcPts val="700"/>
              </a:spcAft>
              <a:buClr>
                <a:srgbClr val="8B3D9A"/>
              </a:buClr>
              <a:buFont typeface="Wingdings" pitchFamily="2" charset="2"/>
              <a:buChar char="§"/>
              <a:defRPr/>
            </a:pPr>
            <a:r>
              <a:rPr lang="en-US" sz="1800" dirty="0">
                <a:solidFill>
                  <a:schemeClr val="tx2">
                    <a:lumMod val="20000"/>
                    <a:lumOff val="80000"/>
                  </a:schemeClr>
                </a:solidFill>
                <a:latin typeface="Arial" pitchFamily="34" charset="0"/>
              </a:rPr>
              <a:t>OGX-427: synthetic oligonucleotide inhibitor of </a:t>
            </a:r>
            <a:r>
              <a:rPr lang="en-US" sz="1800" i="1" dirty="0">
                <a:solidFill>
                  <a:schemeClr val="tx2">
                    <a:lumMod val="20000"/>
                    <a:lumOff val="80000"/>
                  </a:schemeClr>
                </a:solidFill>
                <a:latin typeface="Arial" pitchFamily="34" charset="0"/>
              </a:rPr>
              <a:t>Hsp</a:t>
            </a:r>
            <a:r>
              <a:rPr lang="en-US" sz="1800" dirty="0">
                <a:solidFill>
                  <a:schemeClr val="tx2">
                    <a:lumMod val="20000"/>
                    <a:lumOff val="80000"/>
                  </a:schemeClr>
                </a:solidFill>
                <a:latin typeface="Arial" pitchFamily="34" charset="0"/>
              </a:rPr>
              <a:t>27 gene expression</a:t>
            </a:r>
          </a:p>
        </p:txBody>
      </p:sp>
      <p:sp>
        <p:nvSpPr>
          <p:cNvPr id="31756" name="Title 14"/>
          <p:cNvSpPr>
            <a:spLocks noGrp="1"/>
          </p:cNvSpPr>
          <p:nvPr>
            <p:ph type="title"/>
          </p:nvPr>
        </p:nvSpPr>
        <p:spPr/>
        <p:txBody>
          <a:bodyPr/>
          <a:lstStyle/>
          <a:p>
            <a:r>
              <a:rPr lang="en-US" smtClean="0"/>
              <a:t>First-Line OGX-427 + Prednisone vs Prednisone in mCRPC</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rgbClr val="CDCDCF"/>
                </a:solidFill>
              </a:rPr>
              <a:t>Chi KN, et al. ASCO GU 2012. Abstract 121. </a:t>
            </a:r>
          </a:p>
        </p:txBody>
      </p:sp>
      <p:graphicFrame>
        <p:nvGraphicFramePr>
          <p:cNvPr id="2" name="Table 1"/>
          <p:cNvGraphicFramePr>
            <a:graphicFrameLocks noGrp="1"/>
          </p:cNvGraphicFramePr>
          <p:nvPr/>
        </p:nvGraphicFramePr>
        <p:xfrm>
          <a:off x="382588" y="1908175"/>
          <a:ext cx="8472487" cy="4352918"/>
        </p:xfrm>
        <a:graphic>
          <a:graphicData uri="http://schemas.openxmlformats.org/drawingml/2006/table">
            <a:tbl>
              <a:tblPr firstRow="1" bandRow="1">
                <a:tableStyleId>{93296810-A885-4BE3-A3E7-6D5BEEA58F35}</a:tableStyleId>
              </a:tblPr>
              <a:tblGrid>
                <a:gridCol w="3739936"/>
                <a:gridCol w="2646686"/>
                <a:gridCol w="2085865"/>
              </a:tblGrid>
              <a:tr h="256054">
                <a:tc>
                  <a:txBody>
                    <a:bodyPr/>
                    <a:lstStyle/>
                    <a:p>
                      <a:pPr>
                        <a:lnSpc>
                          <a:spcPct val="90000"/>
                        </a:lnSpc>
                      </a:pPr>
                      <a:r>
                        <a:rPr lang="en-US" sz="1200" dirty="0" smtClean="0">
                          <a:solidFill>
                            <a:schemeClr val="tx1"/>
                          </a:solidFill>
                        </a:rPr>
                        <a:t>Outcome,</a:t>
                      </a:r>
                      <a:r>
                        <a:rPr lang="en-US" sz="1200" baseline="0" dirty="0" smtClean="0">
                          <a:solidFill>
                            <a:schemeClr val="tx1"/>
                          </a:solidFill>
                        </a:rPr>
                        <a:t> n (%)</a:t>
                      </a:r>
                      <a:endParaRPr lang="en-US" sz="1200" dirty="0">
                        <a:solidFill>
                          <a:schemeClr val="tx1"/>
                        </a:solidFill>
                      </a:endParaRPr>
                    </a:p>
                  </a:txBody>
                  <a:tcPr marT="45724" marB="4572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tc>
                  <a:txBody>
                    <a:bodyPr/>
                    <a:lstStyle/>
                    <a:p>
                      <a:pPr algn="ctr">
                        <a:lnSpc>
                          <a:spcPct val="90000"/>
                        </a:lnSpc>
                      </a:pPr>
                      <a:r>
                        <a:rPr lang="en-US" sz="1200" dirty="0" smtClean="0">
                          <a:solidFill>
                            <a:schemeClr val="tx1"/>
                          </a:solidFill>
                        </a:rPr>
                        <a:t>OGX-427</a:t>
                      </a:r>
                      <a:r>
                        <a:rPr lang="en-US" sz="1200" baseline="0" dirty="0" smtClean="0">
                          <a:solidFill>
                            <a:schemeClr val="tx1"/>
                          </a:solidFill>
                        </a:rPr>
                        <a:t>/Prednisone</a:t>
                      </a:r>
                      <a:endParaRPr lang="en-US" sz="1200" dirty="0">
                        <a:solidFill>
                          <a:schemeClr val="tx1"/>
                        </a:solidFill>
                      </a:endParaRPr>
                    </a:p>
                  </a:txBody>
                  <a:tcPr marT="45724" marB="4572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tc>
                  <a:txBody>
                    <a:bodyPr/>
                    <a:lstStyle/>
                    <a:p>
                      <a:pPr algn="ctr">
                        <a:lnSpc>
                          <a:spcPct val="90000"/>
                        </a:lnSpc>
                      </a:pPr>
                      <a:r>
                        <a:rPr lang="en-US" sz="1200" dirty="0" smtClean="0">
                          <a:solidFill>
                            <a:schemeClr val="tx1"/>
                          </a:solidFill>
                        </a:rPr>
                        <a:t>Prednisone</a:t>
                      </a:r>
                    </a:p>
                  </a:txBody>
                  <a:tcPr marT="45724" marB="4572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tr>
              <a:tr h="256054">
                <a:tc>
                  <a:txBody>
                    <a:bodyPr/>
                    <a:lstStyle/>
                    <a:p>
                      <a:pPr>
                        <a:lnSpc>
                          <a:spcPct val="90000"/>
                        </a:lnSpc>
                      </a:pPr>
                      <a:r>
                        <a:rPr lang="en-US" sz="1200" b="0" dirty="0" smtClean="0">
                          <a:solidFill>
                            <a:schemeClr val="bg2">
                              <a:lumMod val="10000"/>
                            </a:schemeClr>
                          </a:solidFill>
                        </a:rPr>
                        <a:t>Disease progression at 12 wks</a:t>
                      </a:r>
                      <a:endParaRPr lang="en-US" sz="1200" b="0" dirty="0">
                        <a:solidFill>
                          <a:schemeClr val="bg2">
                            <a:lumMod val="10000"/>
                          </a:schemeClr>
                        </a:solidFill>
                      </a:endParaRPr>
                    </a:p>
                  </a:txBody>
                  <a:tcPr marT="45724" marB="45724">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(n = 14)</a:t>
                      </a:r>
                      <a:endParaRPr lang="en-US" sz="1200" b="0" dirty="0">
                        <a:solidFill>
                          <a:schemeClr val="bg2">
                            <a:lumMod val="10000"/>
                          </a:schemeClr>
                        </a:solidFill>
                      </a:endParaRPr>
                    </a:p>
                  </a:txBody>
                  <a:tcPr marT="45724" marB="45724">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(n = 12)</a:t>
                      </a:r>
                      <a:endParaRPr lang="en-US" sz="1200" b="0" dirty="0">
                        <a:solidFill>
                          <a:schemeClr val="bg2">
                            <a:lumMod val="10000"/>
                          </a:schemeClr>
                        </a:solidFill>
                      </a:endParaRPr>
                    </a:p>
                  </a:txBody>
                  <a:tcPr marT="45724" marB="45724">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r>
              <a:tr h="256054">
                <a:tc>
                  <a:txBody>
                    <a:bodyPr/>
                    <a:lstStyle/>
                    <a:p>
                      <a:pPr marL="111125" indent="174625">
                        <a:lnSpc>
                          <a:spcPct val="90000"/>
                        </a:lnSpc>
                        <a:buFont typeface="Wingdings" pitchFamily="2" charset="2"/>
                        <a:buChar char="§"/>
                      </a:pPr>
                      <a:r>
                        <a:rPr lang="en-US" sz="1200" b="0" dirty="0" smtClean="0">
                          <a:solidFill>
                            <a:schemeClr val="bg2">
                              <a:lumMod val="10000"/>
                            </a:schemeClr>
                          </a:solidFill>
                        </a:rPr>
                        <a:t>No disease</a:t>
                      </a:r>
                      <a:r>
                        <a:rPr lang="en-US" sz="1200" b="0" baseline="0" dirty="0" smtClean="0">
                          <a:solidFill>
                            <a:schemeClr val="bg2">
                              <a:lumMod val="10000"/>
                            </a:schemeClr>
                          </a:solidFill>
                        </a:rPr>
                        <a:t> p</a:t>
                      </a:r>
                      <a:r>
                        <a:rPr lang="en-US" sz="1200" b="0" dirty="0" smtClean="0">
                          <a:solidFill>
                            <a:schemeClr val="bg2">
                              <a:lumMod val="10000"/>
                            </a:schemeClr>
                          </a:solidFill>
                        </a:rPr>
                        <a:t>rogression</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10</a:t>
                      </a:r>
                      <a:r>
                        <a:rPr lang="en-US" sz="1200" b="0" baseline="0" dirty="0" smtClean="0">
                          <a:solidFill>
                            <a:schemeClr val="bg2">
                              <a:lumMod val="10000"/>
                            </a:schemeClr>
                          </a:solidFill>
                        </a:rPr>
                        <a:t> </a:t>
                      </a:r>
                      <a:r>
                        <a:rPr lang="en-US" sz="1200" b="0" dirty="0" smtClean="0">
                          <a:solidFill>
                            <a:schemeClr val="bg2">
                              <a:lumMod val="10000"/>
                            </a:schemeClr>
                          </a:solidFill>
                        </a:rPr>
                        <a:t>(71;</a:t>
                      </a:r>
                      <a:r>
                        <a:rPr lang="en-US" sz="1200" b="0" baseline="0" dirty="0" smtClean="0">
                          <a:solidFill>
                            <a:schemeClr val="bg2">
                              <a:lumMod val="10000"/>
                            </a:schemeClr>
                          </a:solidFill>
                        </a:rPr>
                        <a:t> 95% CI: 42% to 92%)</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4</a:t>
                      </a:r>
                      <a:r>
                        <a:rPr lang="en-US" sz="1200" b="0" baseline="0" dirty="0" smtClean="0">
                          <a:solidFill>
                            <a:schemeClr val="bg2">
                              <a:lumMod val="10000"/>
                            </a:schemeClr>
                          </a:solidFill>
                        </a:rPr>
                        <a:t> </a:t>
                      </a:r>
                      <a:r>
                        <a:rPr lang="en-US" sz="1200" b="0" dirty="0" smtClean="0">
                          <a:solidFill>
                            <a:schemeClr val="bg2">
                              <a:lumMod val="10000"/>
                            </a:schemeClr>
                          </a:solidFill>
                        </a:rPr>
                        <a:t>(33; 95% CI: 10%</a:t>
                      </a:r>
                      <a:r>
                        <a:rPr lang="en-US" sz="1200" b="0" baseline="0" dirty="0" smtClean="0">
                          <a:solidFill>
                            <a:schemeClr val="bg2">
                              <a:lumMod val="10000"/>
                            </a:schemeClr>
                          </a:solidFill>
                        </a:rPr>
                        <a:t> to </a:t>
                      </a:r>
                      <a:r>
                        <a:rPr lang="en-US" sz="1200" b="0" dirty="0" smtClean="0">
                          <a:solidFill>
                            <a:schemeClr val="bg2">
                              <a:lumMod val="10000"/>
                            </a:schemeClr>
                          </a:solidFill>
                        </a:rPr>
                        <a:t>86%)</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Disease progression</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4 (29)</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8 (67)</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256054">
                <a:tc>
                  <a:txBody>
                    <a:bodyPr/>
                    <a:lstStyle/>
                    <a:p>
                      <a:pPr>
                        <a:lnSpc>
                          <a:spcPct val="90000"/>
                        </a:lnSpc>
                      </a:pPr>
                      <a:r>
                        <a:rPr lang="en-US" sz="1200" b="0" dirty="0" smtClean="0">
                          <a:solidFill>
                            <a:schemeClr val="bg2">
                              <a:lumMod val="10000"/>
                            </a:schemeClr>
                          </a:solidFill>
                        </a:rPr>
                        <a:t>Best PSA decline from baseline</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(n = 17)</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(n = 16)</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 80%</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2 (12)</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1 (7)</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 60%</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7 (41)</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3</a:t>
                      </a:r>
                      <a:r>
                        <a:rPr lang="en-US" sz="1200" b="0" baseline="0" dirty="0" smtClean="0">
                          <a:solidFill>
                            <a:schemeClr val="bg2">
                              <a:lumMod val="10000"/>
                            </a:schemeClr>
                          </a:solidFill>
                        </a:rPr>
                        <a:t> (20)</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 30%</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10 (69)</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6 (33)</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Any</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13 (78)</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8 (53)</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256054">
                <a:tc>
                  <a:txBody>
                    <a:bodyPr/>
                    <a:lstStyle/>
                    <a:p>
                      <a:pPr>
                        <a:lnSpc>
                          <a:spcPct val="90000"/>
                        </a:lnSpc>
                      </a:pPr>
                      <a:r>
                        <a:rPr lang="en-US" sz="1200" b="0" dirty="0" smtClean="0">
                          <a:solidFill>
                            <a:schemeClr val="bg2">
                              <a:lumMod val="10000"/>
                            </a:schemeClr>
                          </a:solidFill>
                        </a:rPr>
                        <a:t>Measurable</a:t>
                      </a:r>
                      <a:r>
                        <a:rPr lang="en-US" sz="1200" b="0" baseline="0" dirty="0" smtClean="0">
                          <a:solidFill>
                            <a:schemeClr val="bg2">
                              <a:lumMod val="10000"/>
                            </a:schemeClr>
                          </a:solidFill>
                        </a:rPr>
                        <a:t> disease response</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(n = 8)</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(n = 9)</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PR</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3 (38)</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0</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SD</a:t>
                      </a: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1 (13)</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4 (44)</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PD</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0</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b="0" dirty="0" smtClean="0">
                          <a:solidFill>
                            <a:schemeClr val="bg2">
                              <a:lumMod val="10000"/>
                            </a:schemeClr>
                          </a:solidFill>
                        </a:rPr>
                        <a:t>2 (22)</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256054">
                <a:tc>
                  <a:txBody>
                    <a:bodyPr/>
                    <a:lstStyle/>
                    <a:p>
                      <a:pPr>
                        <a:lnSpc>
                          <a:spcPct val="90000"/>
                        </a:lnSpc>
                      </a:pPr>
                      <a:r>
                        <a:rPr lang="en-US" sz="1200" b="0" dirty="0" smtClean="0">
                          <a:solidFill>
                            <a:schemeClr val="bg2">
                              <a:lumMod val="10000"/>
                            </a:schemeClr>
                          </a:solidFill>
                        </a:rPr>
                        <a:t>Best</a:t>
                      </a:r>
                      <a:r>
                        <a:rPr lang="en-US" sz="1200" b="0" baseline="0" dirty="0" smtClean="0">
                          <a:solidFill>
                            <a:schemeClr val="bg2">
                              <a:lumMod val="10000"/>
                            </a:schemeClr>
                          </a:solidFill>
                        </a:rPr>
                        <a:t> CTC change from baseline, per 7.5 mL</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(n = 14)</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b="0" dirty="0" smtClean="0">
                          <a:solidFill>
                            <a:schemeClr val="bg2">
                              <a:lumMod val="10000"/>
                            </a:schemeClr>
                          </a:solidFill>
                        </a:rPr>
                        <a:t>(n = 12)</a:t>
                      </a:r>
                      <a:endParaRPr lang="en-US" sz="1200" b="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 5 to &lt; 5</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dirty="0" smtClean="0">
                          <a:solidFill>
                            <a:schemeClr val="bg2">
                              <a:lumMod val="10000"/>
                            </a:schemeClr>
                          </a:solidFill>
                        </a:rPr>
                        <a:t>7 (50)</a:t>
                      </a:r>
                      <a:endParaRPr lang="en-US" sz="120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dirty="0" smtClean="0">
                          <a:solidFill>
                            <a:schemeClr val="bg2">
                              <a:lumMod val="10000"/>
                            </a:schemeClr>
                          </a:solidFill>
                        </a:rPr>
                        <a:t>4 (31)</a:t>
                      </a:r>
                      <a:endParaRPr lang="en-US" sz="120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256054">
                <a:tc>
                  <a:txBody>
                    <a:bodyPr/>
                    <a:lstStyle/>
                    <a:p>
                      <a:pPr marL="111125" indent="174625" algn="l" defTabSz="914400" rtl="0" eaLnBrk="1" latinLnBrk="0" hangingPunct="1">
                        <a:lnSpc>
                          <a:spcPct val="90000"/>
                        </a:lnSpc>
                        <a:buFont typeface="Wingdings" pitchFamily="2" charset="2"/>
                        <a:buChar char="§"/>
                      </a:pPr>
                      <a:r>
                        <a:rPr lang="en-US" sz="1200" b="0" kern="1200" dirty="0" smtClean="0">
                          <a:solidFill>
                            <a:schemeClr val="bg2">
                              <a:lumMod val="10000"/>
                            </a:schemeClr>
                          </a:solidFill>
                          <a:latin typeface="+mn-lt"/>
                          <a:ea typeface="+mn-ea"/>
                          <a:cs typeface="+mn-cs"/>
                        </a:rPr>
                        <a:t>&lt; 5 to &lt; 5</a:t>
                      </a:r>
                      <a:endParaRPr lang="en-US" sz="1200" b="0" kern="1200" dirty="0">
                        <a:solidFill>
                          <a:schemeClr val="bg2">
                            <a:lumMod val="10000"/>
                          </a:schemeClr>
                        </a:solidFill>
                        <a:latin typeface="+mn-lt"/>
                        <a:ea typeface="+mn-ea"/>
                        <a:cs typeface="+mn-cs"/>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dirty="0" smtClean="0">
                          <a:solidFill>
                            <a:schemeClr val="bg2">
                              <a:lumMod val="10000"/>
                            </a:schemeClr>
                          </a:solidFill>
                        </a:rPr>
                        <a:t>1 (7)</a:t>
                      </a:r>
                      <a:endParaRPr lang="en-US" sz="120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dirty="0" smtClean="0">
                          <a:solidFill>
                            <a:schemeClr val="bg2">
                              <a:lumMod val="10000"/>
                            </a:schemeClr>
                          </a:solidFill>
                        </a:rPr>
                        <a:t>1 (8)</a:t>
                      </a:r>
                      <a:endParaRPr lang="en-US" sz="120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256054">
                <a:tc>
                  <a:txBody>
                    <a:bodyPr/>
                    <a:lstStyle/>
                    <a:p>
                      <a:pPr marL="111125" marR="0" indent="174625" algn="l" defTabSz="914400" rtl="0" eaLnBrk="1" fontAlgn="auto" latinLnBrk="0" hangingPunct="1">
                        <a:lnSpc>
                          <a:spcPct val="90000"/>
                        </a:lnSpc>
                        <a:spcBef>
                          <a:spcPts val="0"/>
                        </a:spcBef>
                        <a:spcAft>
                          <a:spcPts val="0"/>
                        </a:spcAft>
                        <a:buClrTx/>
                        <a:buSzTx/>
                        <a:buFont typeface="Wingdings" pitchFamily="2" charset="2"/>
                        <a:buChar char="§"/>
                        <a:tabLst/>
                        <a:defRPr/>
                      </a:pPr>
                      <a:r>
                        <a:rPr lang="en-US" sz="1200" b="0" kern="1200" dirty="0" smtClean="0">
                          <a:solidFill>
                            <a:schemeClr val="bg2">
                              <a:lumMod val="10000"/>
                            </a:schemeClr>
                          </a:solidFill>
                          <a:latin typeface="+mn-lt"/>
                          <a:ea typeface="+mn-ea"/>
                          <a:cs typeface="+mn-cs"/>
                        </a:rPr>
                        <a:t>≥ 5 to ≥ 5</a:t>
                      </a: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dirty="0" smtClean="0">
                          <a:solidFill>
                            <a:schemeClr val="bg2">
                              <a:lumMod val="10000"/>
                            </a:schemeClr>
                          </a:solidFill>
                        </a:rPr>
                        <a:t>6 (43)</a:t>
                      </a:r>
                      <a:endParaRPr lang="en-US" sz="120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200" dirty="0" smtClean="0">
                          <a:solidFill>
                            <a:schemeClr val="bg2">
                              <a:lumMod val="10000"/>
                            </a:schemeClr>
                          </a:solidFill>
                        </a:rPr>
                        <a:t>8 (61)</a:t>
                      </a:r>
                      <a:endParaRPr lang="en-US" sz="1200" dirty="0">
                        <a:solidFill>
                          <a:schemeClr val="bg2">
                            <a:lumMod val="10000"/>
                          </a:schemeClr>
                        </a:solidFill>
                      </a:endParaRPr>
                    </a:p>
                  </a:txBody>
                  <a:tcPr marT="45724" marB="4572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32823" name="Title 5"/>
          <p:cNvSpPr>
            <a:spLocks noGrp="1"/>
          </p:cNvSpPr>
          <p:nvPr>
            <p:ph type="title"/>
          </p:nvPr>
        </p:nvSpPr>
        <p:spPr/>
        <p:txBody>
          <a:bodyPr/>
          <a:lstStyle/>
          <a:p>
            <a:r>
              <a:rPr lang="en-US" smtClean="0"/>
              <a:t>OGX-427/Prednisone in mCRPC: Results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rgbClr val="CDCDCF"/>
                </a:solidFill>
              </a:rPr>
              <a:t>Chi KN, et al. ASCO GU 2012. Abstract 121. </a:t>
            </a:r>
          </a:p>
        </p:txBody>
      </p:sp>
      <p:sp>
        <p:nvSpPr>
          <p:cNvPr id="33795" name="TextBox 3"/>
          <p:cNvSpPr txBox="1">
            <a:spLocks noChangeArrowheads="1"/>
          </p:cNvSpPr>
          <p:nvPr/>
        </p:nvSpPr>
        <p:spPr bwMode="auto">
          <a:xfrm>
            <a:off x="542925" y="5435600"/>
            <a:ext cx="184150" cy="339725"/>
          </a:xfrm>
          <a:prstGeom prst="rect">
            <a:avLst/>
          </a:prstGeom>
          <a:noFill/>
          <a:ln w="9525">
            <a:noFill/>
            <a:miter lim="800000"/>
            <a:headEnd/>
            <a:tailEnd/>
          </a:ln>
        </p:spPr>
        <p:txBody>
          <a:bodyPr wrap="none">
            <a:spAutoFit/>
          </a:bodyPr>
          <a:lstStyle/>
          <a:p>
            <a:endParaRPr lang="en-US" sz="1600">
              <a:solidFill>
                <a:schemeClr val="tx1"/>
              </a:solidFill>
            </a:endParaRPr>
          </a:p>
        </p:txBody>
      </p:sp>
      <p:graphicFrame>
        <p:nvGraphicFramePr>
          <p:cNvPr id="3" name="Table 2"/>
          <p:cNvGraphicFramePr>
            <a:graphicFrameLocks noGrp="1"/>
          </p:cNvGraphicFramePr>
          <p:nvPr/>
        </p:nvGraphicFramePr>
        <p:xfrm>
          <a:off x="382588" y="1897063"/>
          <a:ext cx="8472487" cy="3565984"/>
        </p:xfrm>
        <a:graphic>
          <a:graphicData uri="http://schemas.openxmlformats.org/drawingml/2006/table">
            <a:tbl>
              <a:tblPr firstRow="1" bandRow="1">
                <a:tableStyleId>{93296810-A885-4BE3-A3E7-6D5BEEA58F35}</a:tableStyleId>
              </a:tblPr>
              <a:tblGrid>
                <a:gridCol w="2751137"/>
                <a:gridCol w="1578646"/>
                <a:gridCol w="1613313"/>
                <a:gridCol w="1311466"/>
                <a:gridCol w="1217925"/>
              </a:tblGrid>
              <a:tr h="518068">
                <a:tc rowSpan="2">
                  <a:txBody>
                    <a:bodyPr/>
                    <a:lstStyle/>
                    <a:p>
                      <a:r>
                        <a:rPr lang="en-US" sz="1400" dirty="0" smtClean="0"/>
                        <a:t>Incidence</a:t>
                      </a:r>
                      <a:r>
                        <a:rPr lang="en-US" sz="1400" baseline="0" dirty="0" smtClean="0"/>
                        <a:t> of All Laboratory Treatment-Emergent Events</a:t>
                      </a:r>
                      <a:endParaRPr lang="en-US" sz="1400" dirty="0"/>
                    </a:p>
                  </a:txBody>
                  <a:tcPr marT="45712" marB="45712">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400" dirty="0" smtClean="0"/>
                        <a:t>OGX-427 + Prednisone </a:t>
                      </a:r>
                    </a:p>
                    <a:p>
                      <a:pPr algn="ctr"/>
                      <a:r>
                        <a:rPr lang="en-US" sz="1400" dirty="0" smtClean="0"/>
                        <a:t>(n = 17)</a:t>
                      </a:r>
                      <a:endParaRPr lang="en-US" sz="1400" dirty="0"/>
                    </a:p>
                  </a:txBody>
                  <a:tcPr marT="45712" marB="45712">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Prednisone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(n = 15)</a:t>
                      </a:r>
                    </a:p>
                  </a:txBody>
                  <a:tcPr marT="45712" marB="45712">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304746">
                <a:tc vMerge="1">
                  <a:txBody>
                    <a:bodyPr/>
                    <a:lstStyle/>
                    <a:p>
                      <a:endParaRPr lang="en-US" sz="1400" b="1" i="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i="0" dirty="0" smtClean="0">
                          <a:solidFill>
                            <a:schemeClr val="tx1"/>
                          </a:solidFill>
                        </a:rPr>
                        <a:t>Grade</a:t>
                      </a:r>
                      <a:r>
                        <a:rPr lang="en-US" sz="1400" b="1" i="0" baseline="0" dirty="0" smtClean="0">
                          <a:solidFill>
                            <a:schemeClr val="tx1"/>
                          </a:solidFill>
                        </a:rPr>
                        <a:t> </a:t>
                      </a:r>
                      <a:r>
                        <a:rPr lang="en-US" sz="1400" b="1" i="0" dirty="0" smtClean="0">
                          <a:solidFill>
                            <a:schemeClr val="tx1"/>
                          </a:solidFill>
                        </a:rPr>
                        <a:t>1/2</a:t>
                      </a:r>
                      <a:endParaRPr lang="en-US" sz="1400" b="1" i="0" dirty="0">
                        <a:solidFill>
                          <a:schemeClr val="tx1"/>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i="0" dirty="0" smtClean="0">
                          <a:solidFill>
                            <a:schemeClr val="tx1"/>
                          </a:solidFill>
                        </a:rPr>
                        <a:t>Grade 3/4</a:t>
                      </a: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i="0" dirty="0" smtClean="0">
                          <a:solidFill>
                            <a:schemeClr val="tx1"/>
                          </a:solidFill>
                        </a:rPr>
                        <a:t>Grade 1/2</a:t>
                      </a:r>
                      <a:endParaRPr lang="en-US" sz="1400" b="1" i="0" dirty="0">
                        <a:solidFill>
                          <a:schemeClr val="tx1"/>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i="0" dirty="0" smtClean="0">
                          <a:solidFill>
                            <a:schemeClr val="tx1"/>
                          </a:solidFill>
                        </a:rPr>
                        <a:t>Grade</a:t>
                      </a:r>
                      <a:r>
                        <a:rPr lang="en-US" sz="1400" b="1" i="0" baseline="0" dirty="0" smtClean="0">
                          <a:solidFill>
                            <a:schemeClr val="tx1"/>
                          </a:solidFill>
                        </a:rPr>
                        <a:t> </a:t>
                      </a:r>
                      <a:r>
                        <a:rPr lang="en-US" sz="1400" b="1" i="0" dirty="0" smtClean="0">
                          <a:solidFill>
                            <a:schemeClr val="tx1"/>
                          </a:solidFill>
                        </a:rPr>
                        <a:t>3/4</a:t>
                      </a: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solidFill>
                  </a:tcPr>
                </a:tc>
              </a:tr>
              <a:tr h="304746">
                <a:tc>
                  <a:txBody>
                    <a:bodyPr/>
                    <a:lstStyle/>
                    <a:p>
                      <a:r>
                        <a:rPr lang="en-US" sz="1400" dirty="0" smtClean="0">
                          <a:solidFill>
                            <a:schemeClr val="bg2">
                              <a:lumMod val="10000"/>
                            </a:schemeClr>
                          </a:solidFill>
                        </a:rPr>
                        <a:t>All, %</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76%</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24%</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80%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20%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746">
                <a:tc>
                  <a:txBody>
                    <a:bodyPr/>
                    <a:lstStyle/>
                    <a:p>
                      <a:r>
                        <a:rPr lang="en-US" sz="1400" dirty="0" smtClean="0">
                          <a:solidFill>
                            <a:schemeClr val="bg2">
                              <a:lumMod val="10000"/>
                            </a:schemeClr>
                          </a:solidFill>
                        </a:rPr>
                        <a:t>Lymphopenia, n</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10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3</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12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04746">
                <a:tc>
                  <a:txBody>
                    <a:bodyPr/>
                    <a:lstStyle/>
                    <a:p>
                      <a:r>
                        <a:rPr lang="en-US" sz="1400" dirty="0" smtClean="0">
                          <a:solidFill>
                            <a:schemeClr val="bg2">
                              <a:lumMod val="10000"/>
                            </a:schemeClr>
                          </a:solidFill>
                        </a:rPr>
                        <a:t>Anemia, n</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746">
                <a:tc>
                  <a:txBody>
                    <a:bodyPr/>
                    <a:lstStyle/>
                    <a:p>
                      <a:r>
                        <a:rPr lang="en-US" sz="1400" dirty="0" smtClean="0">
                          <a:solidFill>
                            <a:schemeClr val="bg2">
                              <a:lumMod val="10000"/>
                            </a:schemeClr>
                          </a:solidFill>
                        </a:rPr>
                        <a:t>Hyperglycemia, n</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12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1</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7</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1</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04746">
                <a:tc>
                  <a:txBody>
                    <a:bodyPr/>
                    <a:lstStyle/>
                    <a:p>
                      <a:r>
                        <a:rPr lang="en-US" sz="1400" dirty="0" smtClean="0">
                          <a:solidFill>
                            <a:schemeClr val="bg2">
                              <a:lumMod val="10000"/>
                            </a:schemeClr>
                          </a:solidFill>
                        </a:rPr>
                        <a:t>Elevated</a:t>
                      </a:r>
                      <a:r>
                        <a:rPr lang="en-US" sz="1400" baseline="0" dirty="0" smtClean="0">
                          <a:solidFill>
                            <a:schemeClr val="bg2">
                              <a:lumMod val="10000"/>
                            </a:schemeClr>
                          </a:solidFill>
                        </a:rPr>
                        <a:t> creatinine, n</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3</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6</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746">
                <a:tc>
                  <a:txBody>
                    <a:bodyPr/>
                    <a:lstStyle/>
                    <a:p>
                      <a:r>
                        <a:rPr lang="en-US" sz="1400" dirty="0" smtClean="0">
                          <a:solidFill>
                            <a:schemeClr val="bg2">
                              <a:lumMod val="10000"/>
                            </a:schemeClr>
                          </a:solidFill>
                        </a:rPr>
                        <a:t>Elevated AST/ALT, n</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9</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04746">
                <a:tc>
                  <a:txBody>
                    <a:bodyPr/>
                    <a:lstStyle/>
                    <a:p>
                      <a:r>
                        <a:rPr lang="en-US" sz="1400" dirty="0" smtClean="0">
                          <a:solidFill>
                            <a:schemeClr val="bg2">
                              <a:lumMod val="10000"/>
                            </a:schemeClr>
                          </a:solidFill>
                        </a:rPr>
                        <a:t>Thrombocytopenia, n</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6</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746">
                <a:tc>
                  <a:txBody>
                    <a:bodyPr/>
                    <a:lstStyle/>
                    <a:p>
                      <a:r>
                        <a:rPr lang="en-US" sz="1400" dirty="0" smtClean="0">
                          <a:solidFill>
                            <a:schemeClr val="bg2">
                              <a:lumMod val="10000"/>
                            </a:schemeClr>
                          </a:solidFill>
                        </a:rPr>
                        <a:t>Hyponatremia, n</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3</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1</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3047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bg2">
                              <a:lumMod val="10000"/>
                            </a:schemeClr>
                          </a:solidFill>
                        </a:rPr>
                        <a:t>Hypokalemia, n</a:t>
                      </a: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4</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bl>
          </a:graphicData>
        </a:graphic>
      </p:graphicFrame>
      <p:sp>
        <p:nvSpPr>
          <p:cNvPr id="33849" name="TextBox 4"/>
          <p:cNvSpPr txBox="1">
            <a:spLocks noChangeArrowheads="1"/>
          </p:cNvSpPr>
          <p:nvPr/>
        </p:nvSpPr>
        <p:spPr bwMode="auto">
          <a:xfrm>
            <a:off x="376238" y="5470525"/>
            <a:ext cx="7888287" cy="306388"/>
          </a:xfrm>
          <a:prstGeom prst="rect">
            <a:avLst/>
          </a:prstGeom>
          <a:noFill/>
          <a:ln w="9525">
            <a:noFill/>
            <a:miter lim="800000"/>
            <a:headEnd/>
            <a:tailEnd/>
          </a:ln>
        </p:spPr>
        <p:txBody>
          <a:bodyPr>
            <a:spAutoFit/>
          </a:bodyPr>
          <a:lstStyle/>
          <a:p>
            <a:r>
              <a:rPr lang="en-US" sz="1400">
                <a:solidFill>
                  <a:schemeClr val="tx1"/>
                </a:solidFill>
              </a:rPr>
              <a:t>*1 case of grade 4 hemolytic uremic syndrome reported at Wk 7.</a:t>
            </a:r>
          </a:p>
        </p:txBody>
      </p:sp>
      <p:sp>
        <p:nvSpPr>
          <p:cNvPr id="33850" name="Title 6"/>
          <p:cNvSpPr>
            <a:spLocks noGrp="1"/>
          </p:cNvSpPr>
          <p:nvPr>
            <p:ph type="title"/>
          </p:nvPr>
        </p:nvSpPr>
        <p:spPr/>
        <p:txBody>
          <a:bodyPr/>
          <a:lstStyle/>
          <a:p>
            <a:r>
              <a:rPr lang="en-US" smtClean="0"/>
              <a:t>OGX-427/Prednisone for mCRPC: Toxicity</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
          <p:cNvSpPr>
            <a:spLocks noGrp="1"/>
          </p:cNvSpPr>
          <p:nvPr>
            <p:ph type="title"/>
          </p:nvPr>
        </p:nvSpPr>
        <p:spPr>
          <a:xfrm>
            <a:off x="385763" y="2349500"/>
            <a:ext cx="8462962" cy="3232150"/>
          </a:xfrm>
        </p:spPr>
        <p:txBody>
          <a:bodyPr/>
          <a:lstStyle/>
          <a:p>
            <a:pPr eaLnBrk="1" hangingPunct="1"/>
            <a:r>
              <a:rPr lang="en-US" smtClean="0"/>
              <a:t>Renal Cell Carcinoma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82588" y="676275"/>
            <a:ext cx="8464550" cy="1103313"/>
          </a:xfrm>
        </p:spPr>
        <p:txBody>
          <a:bodyPr/>
          <a:lstStyle/>
          <a:p>
            <a:pPr eaLnBrk="1" hangingPunct="1"/>
            <a:r>
              <a:rPr lang="en-US" smtClean="0"/>
              <a:t>Phase II Study: Personalized DC-Based Therapy (AGS-003) + Sunitinib for mRCC</a:t>
            </a:r>
            <a:endParaRPr lang="en-US" baseline="30000" smtClean="0"/>
          </a:p>
        </p:txBody>
      </p:sp>
      <p:sp>
        <p:nvSpPr>
          <p:cNvPr id="35843" name="Content Placeholder 1"/>
          <p:cNvSpPr>
            <a:spLocks noGrp="1"/>
          </p:cNvSpPr>
          <p:nvPr>
            <p:ph idx="1"/>
          </p:nvPr>
        </p:nvSpPr>
        <p:spPr>
          <a:xfrm>
            <a:off x="385763" y="1828800"/>
            <a:ext cx="8455025" cy="1327150"/>
          </a:xfrm>
        </p:spPr>
        <p:txBody>
          <a:bodyPr/>
          <a:lstStyle/>
          <a:p>
            <a:r>
              <a:rPr lang="en-US" sz="1800" smtClean="0"/>
              <a:t>AGS-003: fully personalized immunotherapy</a:t>
            </a:r>
          </a:p>
          <a:p>
            <a:pPr lvl="1"/>
            <a:r>
              <a:rPr lang="en-US" sz="1600" smtClean="0"/>
              <a:t>RNA-loaded DCs</a:t>
            </a:r>
          </a:p>
          <a:p>
            <a:pPr lvl="1"/>
            <a:r>
              <a:rPr lang="en-US" sz="1600" smtClean="0"/>
              <a:t>Stimulates tumor-targeted cytotoxic T lymphocyte proliferation</a:t>
            </a:r>
          </a:p>
        </p:txBody>
      </p:sp>
      <p:sp>
        <p:nvSpPr>
          <p:cNvPr id="35844"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Figlin RA, et al. ASCO GU 2012. Abstract 348.</a:t>
            </a:r>
          </a:p>
        </p:txBody>
      </p:sp>
      <p:sp>
        <p:nvSpPr>
          <p:cNvPr id="35845" name="TextBox 11"/>
          <p:cNvSpPr txBox="1">
            <a:spLocks noChangeArrowheads="1"/>
          </p:cNvSpPr>
          <p:nvPr/>
        </p:nvSpPr>
        <p:spPr bwMode="auto">
          <a:xfrm>
            <a:off x="290513" y="3271838"/>
            <a:ext cx="1949450" cy="1816100"/>
          </a:xfrm>
          <a:prstGeom prst="rect">
            <a:avLst/>
          </a:prstGeom>
          <a:noFill/>
          <a:ln w="9525">
            <a:noFill/>
            <a:miter lim="800000"/>
            <a:headEnd/>
            <a:tailEnd/>
          </a:ln>
        </p:spPr>
        <p:txBody>
          <a:bodyPr>
            <a:spAutoFit/>
          </a:bodyPr>
          <a:lstStyle/>
          <a:p>
            <a:pPr algn="ctr"/>
            <a:r>
              <a:rPr lang="en-US" sz="1400">
                <a:solidFill>
                  <a:schemeClr val="tx1"/>
                </a:solidFill>
              </a:rPr>
              <a:t>Newly diagnosed adults with advanced stage RCC, ECOG PS 0-1, who had no previous systemic therapy</a:t>
            </a:r>
          </a:p>
          <a:p>
            <a:pPr algn="ctr"/>
            <a:endParaRPr lang="en-US" sz="1400">
              <a:solidFill>
                <a:schemeClr val="tx1"/>
              </a:solidFill>
            </a:endParaRPr>
          </a:p>
          <a:p>
            <a:pPr algn="ctr"/>
            <a:r>
              <a:rPr lang="en-US" sz="1400">
                <a:solidFill>
                  <a:schemeClr val="tx1"/>
                </a:solidFill>
              </a:rPr>
              <a:t>(N = 21)</a:t>
            </a:r>
          </a:p>
        </p:txBody>
      </p:sp>
      <p:sp>
        <p:nvSpPr>
          <p:cNvPr id="60" name="TextBox 59"/>
          <p:cNvSpPr txBox="1"/>
          <p:nvPr/>
        </p:nvSpPr>
        <p:spPr>
          <a:xfrm>
            <a:off x="2560638" y="3387725"/>
            <a:ext cx="1762125" cy="307975"/>
          </a:xfrm>
          <a:prstGeom prst="rect">
            <a:avLst/>
          </a:prstGeom>
          <a:solidFill>
            <a:schemeClr val="bg2">
              <a:lumMod val="50000"/>
            </a:schemeClr>
          </a:solidFill>
        </p:spPr>
        <p:txBody>
          <a:bodyPr>
            <a:spAutoFit/>
          </a:bodyPr>
          <a:lstStyle/>
          <a:p>
            <a:pPr algn="ctr">
              <a:defRPr/>
            </a:pPr>
            <a:r>
              <a:rPr lang="en-US" sz="1400" b="1" dirty="0">
                <a:solidFill>
                  <a:schemeClr val="tx1"/>
                </a:solidFill>
                <a:latin typeface="Arial" pitchFamily="34" charset="0"/>
              </a:rPr>
              <a:t>Pretreatment</a:t>
            </a:r>
          </a:p>
        </p:txBody>
      </p:sp>
      <p:cxnSp>
        <p:nvCxnSpPr>
          <p:cNvPr id="35847" name="Straight Connector 7"/>
          <p:cNvCxnSpPr>
            <a:cxnSpLocks noChangeShapeType="1"/>
          </p:cNvCxnSpPr>
          <p:nvPr/>
        </p:nvCxnSpPr>
        <p:spPr bwMode="auto">
          <a:xfrm>
            <a:off x="7172325" y="3671888"/>
            <a:ext cx="0" cy="363537"/>
          </a:xfrm>
          <a:prstGeom prst="line">
            <a:avLst/>
          </a:prstGeom>
          <a:noFill/>
          <a:ln w="28575" algn="ctr">
            <a:solidFill>
              <a:schemeClr val="tx1"/>
            </a:solidFill>
            <a:round/>
            <a:headEnd/>
            <a:tailEnd/>
          </a:ln>
        </p:spPr>
      </p:cxnSp>
      <p:sp>
        <p:nvSpPr>
          <p:cNvPr id="83" name="TextBox 82"/>
          <p:cNvSpPr txBox="1"/>
          <p:nvPr/>
        </p:nvSpPr>
        <p:spPr>
          <a:xfrm>
            <a:off x="4068763" y="3387725"/>
            <a:ext cx="3052762" cy="307975"/>
          </a:xfrm>
          <a:prstGeom prst="rect">
            <a:avLst/>
          </a:prstGeom>
          <a:solidFill>
            <a:schemeClr val="bg2">
              <a:lumMod val="50000"/>
            </a:schemeClr>
          </a:solidFill>
        </p:spPr>
        <p:txBody>
          <a:bodyPr>
            <a:spAutoFit/>
          </a:bodyPr>
          <a:lstStyle/>
          <a:p>
            <a:pPr algn="ctr">
              <a:defRPr/>
            </a:pPr>
            <a:r>
              <a:rPr lang="en-US" sz="1400" b="1" dirty="0">
                <a:solidFill>
                  <a:schemeClr val="tx1"/>
                </a:solidFill>
                <a:latin typeface="Arial" pitchFamily="34" charset="0"/>
              </a:rPr>
              <a:t>Treatment</a:t>
            </a:r>
          </a:p>
        </p:txBody>
      </p:sp>
      <p:sp>
        <p:nvSpPr>
          <p:cNvPr id="84" name="TextBox 83"/>
          <p:cNvSpPr txBox="1"/>
          <p:nvPr/>
        </p:nvSpPr>
        <p:spPr>
          <a:xfrm>
            <a:off x="7094538" y="3387725"/>
            <a:ext cx="1566862" cy="307975"/>
          </a:xfrm>
          <a:prstGeom prst="rect">
            <a:avLst/>
          </a:prstGeom>
          <a:solidFill>
            <a:schemeClr val="bg2">
              <a:lumMod val="50000"/>
            </a:schemeClr>
          </a:solidFill>
        </p:spPr>
        <p:txBody>
          <a:bodyPr>
            <a:spAutoFit/>
          </a:bodyPr>
          <a:lstStyle/>
          <a:p>
            <a:pPr algn="ctr">
              <a:defRPr/>
            </a:pPr>
            <a:r>
              <a:rPr lang="en-US" sz="1400" b="1" dirty="0">
                <a:solidFill>
                  <a:schemeClr val="tx1"/>
                </a:solidFill>
                <a:latin typeface="Arial" pitchFamily="34" charset="0"/>
              </a:rPr>
              <a:t>Booster</a:t>
            </a:r>
          </a:p>
        </p:txBody>
      </p:sp>
      <p:cxnSp>
        <p:nvCxnSpPr>
          <p:cNvPr id="35850" name="Straight Connector 4"/>
          <p:cNvCxnSpPr>
            <a:cxnSpLocks noChangeShapeType="1"/>
          </p:cNvCxnSpPr>
          <p:nvPr/>
        </p:nvCxnSpPr>
        <p:spPr bwMode="auto">
          <a:xfrm flipV="1">
            <a:off x="2509838" y="3679825"/>
            <a:ext cx="6142037" cy="0"/>
          </a:xfrm>
          <a:prstGeom prst="line">
            <a:avLst/>
          </a:prstGeom>
          <a:noFill/>
          <a:ln w="28575" algn="ctr">
            <a:solidFill>
              <a:schemeClr val="tx1"/>
            </a:solidFill>
            <a:round/>
            <a:headEnd/>
            <a:tailEnd/>
          </a:ln>
        </p:spPr>
      </p:cxnSp>
      <p:cxnSp>
        <p:nvCxnSpPr>
          <p:cNvPr id="35851" name="Straight Connector 7"/>
          <p:cNvCxnSpPr>
            <a:cxnSpLocks noChangeShapeType="1"/>
          </p:cNvCxnSpPr>
          <p:nvPr/>
        </p:nvCxnSpPr>
        <p:spPr bwMode="auto">
          <a:xfrm>
            <a:off x="8658225" y="3671888"/>
            <a:ext cx="0" cy="363537"/>
          </a:xfrm>
          <a:prstGeom prst="line">
            <a:avLst/>
          </a:prstGeom>
          <a:noFill/>
          <a:ln w="28575" algn="ctr">
            <a:solidFill>
              <a:schemeClr val="tx1"/>
            </a:solidFill>
            <a:round/>
            <a:headEnd/>
            <a:tailEnd/>
          </a:ln>
        </p:spPr>
      </p:cxnSp>
      <p:sp>
        <p:nvSpPr>
          <p:cNvPr id="87" name="TextBox 86"/>
          <p:cNvSpPr txBox="1"/>
          <p:nvPr/>
        </p:nvSpPr>
        <p:spPr>
          <a:xfrm>
            <a:off x="5727700" y="4937125"/>
            <a:ext cx="3127375" cy="338138"/>
          </a:xfrm>
          <a:prstGeom prst="rect">
            <a:avLst/>
          </a:prstGeom>
          <a:solidFill>
            <a:schemeClr val="accent3"/>
          </a:solidFill>
        </p:spPr>
        <p:txBody>
          <a:bodyPr>
            <a:spAutoFit/>
          </a:bodyPr>
          <a:lstStyle/>
          <a:p>
            <a:pPr>
              <a:spcBef>
                <a:spcPts val="600"/>
              </a:spcBef>
              <a:defRPr/>
            </a:pPr>
            <a:r>
              <a:rPr lang="en-US" sz="1600" b="1" dirty="0">
                <a:solidFill>
                  <a:schemeClr val="bg2">
                    <a:lumMod val="10000"/>
                  </a:schemeClr>
                </a:solidFill>
                <a:latin typeface="Arial" pitchFamily="34" charset="0"/>
              </a:rPr>
              <a:t>Sunitinib </a:t>
            </a:r>
            <a:r>
              <a:rPr lang="en-US" sz="1600" dirty="0">
                <a:solidFill>
                  <a:schemeClr val="bg2">
                    <a:lumMod val="10000"/>
                  </a:schemeClr>
                </a:solidFill>
                <a:latin typeface="Arial" pitchFamily="34" charset="0"/>
              </a:rPr>
              <a:t>continuing until PD</a:t>
            </a:r>
          </a:p>
        </p:txBody>
      </p:sp>
      <p:sp>
        <p:nvSpPr>
          <p:cNvPr id="35853" name="Line 54"/>
          <p:cNvSpPr>
            <a:spLocks noChangeShapeType="1"/>
          </p:cNvSpPr>
          <p:nvPr/>
        </p:nvSpPr>
        <p:spPr bwMode="auto">
          <a:xfrm flipV="1">
            <a:off x="5519738" y="4440238"/>
            <a:ext cx="207962" cy="0"/>
          </a:xfrm>
          <a:prstGeom prst="line">
            <a:avLst/>
          </a:prstGeom>
          <a:noFill/>
          <a:ln w="28575">
            <a:solidFill>
              <a:schemeClr val="tx1"/>
            </a:solidFill>
            <a:round/>
            <a:headEnd/>
            <a:tailEnd type="triangle" w="med" len="med"/>
          </a:ln>
        </p:spPr>
        <p:txBody>
          <a:bodyPr/>
          <a:lstStyle/>
          <a:p>
            <a:endParaRPr lang="en-US"/>
          </a:p>
        </p:txBody>
      </p:sp>
      <p:sp>
        <p:nvSpPr>
          <p:cNvPr id="89" name="TextBox 88"/>
          <p:cNvSpPr txBox="1"/>
          <p:nvPr/>
        </p:nvSpPr>
        <p:spPr>
          <a:xfrm>
            <a:off x="5727700" y="3979863"/>
            <a:ext cx="1323975" cy="831850"/>
          </a:xfrm>
          <a:prstGeom prst="rect">
            <a:avLst/>
          </a:prstGeom>
          <a:solidFill>
            <a:schemeClr val="accent3"/>
          </a:solidFill>
        </p:spPr>
        <p:txBody>
          <a:bodyPr>
            <a:spAutoFit/>
          </a:bodyPr>
          <a:lstStyle/>
          <a:p>
            <a:pPr algn="ctr">
              <a:spcBef>
                <a:spcPts val="0"/>
              </a:spcBef>
              <a:defRPr/>
            </a:pPr>
            <a:r>
              <a:rPr lang="en-US" sz="1600" b="1" dirty="0">
                <a:solidFill>
                  <a:schemeClr val="bg2">
                    <a:lumMod val="10000"/>
                  </a:schemeClr>
                </a:solidFill>
                <a:latin typeface="Arial" pitchFamily="34" charset="0"/>
              </a:rPr>
              <a:t>AGS-003</a:t>
            </a:r>
          </a:p>
          <a:p>
            <a:pPr algn="ctr">
              <a:spcBef>
                <a:spcPts val="0"/>
              </a:spcBef>
              <a:defRPr/>
            </a:pPr>
            <a:r>
              <a:rPr lang="en-US" sz="1600" dirty="0">
                <a:solidFill>
                  <a:schemeClr val="bg2">
                    <a:lumMod val="10000"/>
                  </a:schemeClr>
                </a:solidFill>
                <a:latin typeface="Arial" pitchFamily="34" charset="0"/>
              </a:rPr>
              <a:t>5 doses, </a:t>
            </a:r>
          </a:p>
          <a:p>
            <a:pPr algn="ctr">
              <a:spcBef>
                <a:spcPts val="0"/>
              </a:spcBef>
              <a:defRPr/>
            </a:pPr>
            <a:r>
              <a:rPr lang="en-US" sz="1600" dirty="0">
                <a:solidFill>
                  <a:schemeClr val="bg2">
                    <a:lumMod val="10000"/>
                  </a:schemeClr>
                </a:solidFill>
                <a:latin typeface="Arial" pitchFamily="34" charset="0"/>
              </a:rPr>
              <a:t>3 wks apart</a:t>
            </a:r>
          </a:p>
        </p:txBody>
      </p:sp>
      <p:sp>
        <p:nvSpPr>
          <p:cNvPr id="35855" name="Line 54"/>
          <p:cNvSpPr>
            <a:spLocks noChangeShapeType="1"/>
          </p:cNvSpPr>
          <p:nvPr/>
        </p:nvSpPr>
        <p:spPr bwMode="auto">
          <a:xfrm flipV="1">
            <a:off x="7032625" y="4440238"/>
            <a:ext cx="225425" cy="0"/>
          </a:xfrm>
          <a:prstGeom prst="line">
            <a:avLst/>
          </a:prstGeom>
          <a:noFill/>
          <a:ln w="28575">
            <a:solidFill>
              <a:schemeClr val="tx1"/>
            </a:solidFill>
            <a:round/>
            <a:headEnd/>
            <a:tailEnd type="triangle" w="med" len="med"/>
          </a:ln>
        </p:spPr>
        <p:txBody>
          <a:bodyPr/>
          <a:lstStyle/>
          <a:p>
            <a:endParaRPr lang="en-US"/>
          </a:p>
        </p:txBody>
      </p:sp>
      <p:sp>
        <p:nvSpPr>
          <p:cNvPr id="35856" name="Line 54"/>
          <p:cNvSpPr>
            <a:spLocks noChangeShapeType="1"/>
          </p:cNvSpPr>
          <p:nvPr/>
        </p:nvSpPr>
        <p:spPr bwMode="auto">
          <a:xfrm flipV="1">
            <a:off x="4156075" y="4419600"/>
            <a:ext cx="223838" cy="0"/>
          </a:xfrm>
          <a:prstGeom prst="line">
            <a:avLst/>
          </a:prstGeom>
          <a:noFill/>
          <a:ln w="28575">
            <a:solidFill>
              <a:schemeClr val="tx1"/>
            </a:solidFill>
            <a:round/>
            <a:headEnd/>
            <a:tailEnd type="triangle" w="med" len="med"/>
          </a:ln>
        </p:spPr>
        <p:txBody>
          <a:bodyPr/>
          <a:lstStyle/>
          <a:p>
            <a:endParaRPr lang="en-US"/>
          </a:p>
        </p:txBody>
      </p:sp>
      <p:sp>
        <p:nvSpPr>
          <p:cNvPr id="92" name="TextBox 91"/>
          <p:cNvSpPr txBox="1"/>
          <p:nvPr/>
        </p:nvSpPr>
        <p:spPr>
          <a:xfrm>
            <a:off x="4379913" y="3968750"/>
            <a:ext cx="1143000" cy="584200"/>
          </a:xfrm>
          <a:prstGeom prst="rect">
            <a:avLst/>
          </a:prstGeom>
          <a:solidFill>
            <a:schemeClr val="accent3"/>
          </a:solidFill>
        </p:spPr>
        <p:txBody>
          <a:bodyPr>
            <a:spAutoFit/>
          </a:bodyPr>
          <a:lstStyle/>
          <a:p>
            <a:pPr algn="ctr">
              <a:spcBef>
                <a:spcPts val="600"/>
              </a:spcBef>
              <a:defRPr/>
            </a:pPr>
            <a:r>
              <a:rPr lang="en-US" sz="1600" b="1" dirty="0">
                <a:solidFill>
                  <a:schemeClr val="bg2">
                    <a:lumMod val="10000"/>
                  </a:schemeClr>
                </a:solidFill>
                <a:latin typeface="Arial" pitchFamily="34" charset="0"/>
              </a:rPr>
              <a:t>Sunitinib </a:t>
            </a:r>
          </a:p>
          <a:p>
            <a:pPr algn="ctr">
              <a:spcBef>
                <a:spcPts val="0"/>
              </a:spcBef>
              <a:defRPr/>
            </a:pPr>
            <a:r>
              <a:rPr lang="en-US" sz="1600" dirty="0">
                <a:solidFill>
                  <a:schemeClr val="bg2">
                    <a:lumMod val="10000"/>
                  </a:schemeClr>
                </a:solidFill>
                <a:latin typeface="Arial" pitchFamily="34" charset="0"/>
              </a:rPr>
              <a:t>1 cycle* </a:t>
            </a:r>
          </a:p>
        </p:txBody>
      </p:sp>
      <p:sp>
        <p:nvSpPr>
          <p:cNvPr id="93" name="TextBox 92"/>
          <p:cNvSpPr txBox="1"/>
          <p:nvPr/>
        </p:nvSpPr>
        <p:spPr>
          <a:xfrm>
            <a:off x="2603500" y="3979863"/>
            <a:ext cx="1619250" cy="1077912"/>
          </a:xfrm>
          <a:prstGeom prst="rect">
            <a:avLst/>
          </a:prstGeom>
          <a:solidFill>
            <a:schemeClr val="accent2"/>
          </a:solidFill>
        </p:spPr>
        <p:txBody>
          <a:bodyPr wrap="none">
            <a:spAutoFit/>
          </a:bodyPr>
          <a:lstStyle/>
          <a:p>
            <a:pPr algn="ctr">
              <a:defRPr/>
            </a:pPr>
            <a:r>
              <a:rPr lang="en-US" sz="1600" b="1" dirty="0">
                <a:solidFill>
                  <a:schemeClr val="bg2">
                    <a:lumMod val="10000"/>
                  </a:schemeClr>
                </a:solidFill>
                <a:latin typeface="Arial" pitchFamily="34" charset="0"/>
              </a:rPr>
              <a:t>Diagnosis</a:t>
            </a:r>
          </a:p>
          <a:p>
            <a:pPr algn="ctr">
              <a:defRPr/>
            </a:pPr>
            <a:r>
              <a:rPr lang="en-US" sz="1600" b="1" dirty="0">
                <a:solidFill>
                  <a:schemeClr val="bg2">
                    <a:lumMod val="10000"/>
                  </a:schemeClr>
                </a:solidFill>
                <a:latin typeface="Arial" pitchFamily="34" charset="0"/>
              </a:rPr>
              <a:t>Screening</a:t>
            </a:r>
          </a:p>
          <a:p>
            <a:pPr algn="ctr">
              <a:defRPr/>
            </a:pPr>
            <a:r>
              <a:rPr lang="en-US" sz="1600" b="1" dirty="0">
                <a:solidFill>
                  <a:schemeClr val="bg2">
                    <a:lumMod val="10000"/>
                  </a:schemeClr>
                </a:solidFill>
                <a:latin typeface="Arial" pitchFamily="34" charset="0"/>
              </a:rPr>
              <a:t>Nephrectomy</a:t>
            </a:r>
          </a:p>
          <a:p>
            <a:pPr algn="ctr">
              <a:defRPr/>
            </a:pPr>
            <a:r>
              <a:rPr lang="en-US" sz="1600" b="1" dirty="0">
                <a:solidFill>
                  <a:schemeClr val="bg2">
                    <a:lumMod val="10000"/>
                  </a:schemeClr>
                </a:solidFill>
                <a:latin typeface="Arial" pitchFamily="34" charset="0"/>
              </a:rPr>
              <a:t>Leukapheresis</a:t>
            </a:r>
            <a:endParaRPr lang="en-US" sz="1600" dirty="0">
              <a:solidFill>
                <a:schemeClr val="bg2">
                  <a:lumMod val="10000"/>
                </a:schemeClr>
              </a:solidFill>
              <a:latin typeface="Arial" pitchFamily="34" charset="0"/>
            </a:endParaRPr>
          </a:p>
        </p:txBody>
      </p:sp>
      <p:sp>
        <p:nvSpPr>
          <p:cNvPr id="94" name="TextBox 93"/>
          <p:cNvSpPr txBox="1"/>
          <p:nvPr/>
        </p:nvSpPr>
        <p:spPr>
          <a:xfrm>
            <a:off x="7288213" y="3970338"/>
            <a:ext cx="1323975" cy="830262"/>
          </a:xfrm>
          <a:prstGeom prst="rect">
            <a:avLst/>
          </a:prstGeom>
          <a:solidFill>
            <a:schemeClr val="accent1"/>
          </a:solidFill>
        </p:spPr>
        <p:txBody>
          <a:bodyPr>
            <a:spAutoFit/>
          </a:bodyPr>
          <a:lstStyle/>
          <a:p>
            <a:pPr algn="ctr">
              <a:spcBef>
                <a:spcPts val="0"/>
              </a:spcBef>
              <a:defRPr/>
            </a:pPr>
            <a:r>
              <a:rPr lang="en-US" sz="1600" b="1" dirty="0">
                <a:solidFill>
                  <a:schemeClr val="bg2">
                    <a:lumMod val="10000"/>
                  </a:schemeClr>
                </a:solidFill>
                <a:latin typeface="Arial" pitchFamily="34" charset="0"/>
              </a:rPr>
              <a:t>AGS-003</a:t>
            </a:r>
          </a:p>
          <a:p>
            <a:pPr algn="ctr">
              <a:spcBef>
                <a:spcPts val="0"/>
              </a:spcBef>
              <a:defRPr/>
            </a:pPr>
            <a:r>
              <a:rPr lang="en-US" sz="1600" dirty="0">
                <a:solidFill>
                  <a:schemeClr val="bg2">
                    <a:lumMod val="10000"/>
                  </a:schemeClr>
                </a:solidFill>
                <a:latin typeface="Arial" pitchFamily="34" charset="0"/>
              </a:rPr>
              <a:t>quarterly </a:t>
            </a:r>
          </a:p>
          <a:p>
            <a:pPr algn="ctr">
              <a:spcBef>
                <a:spcPts val="0"/>
              </a:spcBef>
              <a:defRPr/>
            </a:pPr>
            <a:r>
              <a:rPr lang="en-US" sz="1600" dirty="0">
                <a:solidFill>
                  <a:schemeClr val="bg2">
                    <a:lumMod val="10000"/>
                  </a:schemeClr>
                </a:solidFill>
                <a:latin typeface="Arial" pitchFamily="34" charset="0"/>
              </a:rPr>
              <a:t>until PD</a:t>
            </a:r>
          </a:p>
        </p:txBody>
      </p:sp>
      <p:cxnSp>
        <p:nvCxnSpPr>
          <p:cNvPr id="35860" name="Straight Connector 7"/>
          <p:cNvCxnSpPr>
            <a:cxnSpLocks noChangeShapeType="1"/>
          </p:cNvCxnSpPr>
          <p:nvPr/>
        </p:nvCxnSpPr>
        <p:spPr bwMode="auto">
          <a:xfrm>
            <a:off x="4268788" y="3671888"/>
            <a:ext cx="0" cy="363537"/>
          </a:xfrm>
          <a:prstGeom prst="line">
            <a:avLst/>
          </a:prstGeom>
          <a:noFill/>
          <a:ln w="28575" algn="ctr">
            <a:solidFill>
              <a:schemeClr val="tx1"/>
            </a:solidFill>
            <a:round/>
            <a:headEnd/>
            <a:tailEnd/>
          </a:ln>
        </p:spPr>
      </p:cxnSp>
      <p:cxnSp>
        <p:nvCxnSpPr>
          <p:cNvPr id="35861" name="Straight Connector 7"/>
          <p:cNvCxnSpPr>
            <a:cxnSpLocks noChangeShapeType="1"/>
          </p:cNvCxnSpPr>
          <p:nvPr/>
        </p:nvCxnSpPr>
        <p:spPr bwMode="auto">
          <a:xfrm>
            <a:off x="2519363" y="3676650"/>
            <a:ext cx="0" cy="368300"/>
          </a:xfrm>
          <a:prstGeom prst="line">
            <a:avLst/>
          </a:prstGeom>
          <a:noFill/>
          <a:ln w="28575" algn="ctr">
            <a:solidFill>
              <a:schemeClr val="tx1"/>
            </a:solidFill>
            <a:round/>
            <a:headEnd/>
            <a:tailEnd/>
          </a:ln>
        </p:spPr>
      </p:cxnSp>
      <p:sp>
        <p:nvSpPr>
          <p:cNvPr id="35862" name="TextBox 14335"/>
          <p:cNvSpPr txBox="1">
            <a:spLocks noChangeArrowheads="1"/>
          </p:cNvSpPr>
          <p:nvPr/>
        </p:nvSpPr>
        <p:spPr bwMode="auto">
          <a:xfrm>
            <a:off x="4378325" y="4722813"/>
            <a:ext cx="1246188" cy="646112"/>
          </a:xfrm>
          <a:prstGeom prst="rect">
            <a:avLst/>
          </a:prstGeom>
          <a:noFill/>
          <a:ln w="9525">
            <a:noFill/>
            <a:miter lim="800000"/>
            <a:headEnd/>
            <a:tailEnd/>
          </a:ln>
        </p:spPr>
        <p:txBody>
          <a:bodyPr>
            <a:spAutoFit/>
          </a:bodyPr>
          <a:lstStyle/>
          <a:p>
            <a:r>
              <a:rPr lang="en-US" sz="1200">
                <a:solidFill>
                  <a:schemeClr val="tx1"/>
                </a:solidFill>
              </a:rPr>
              <a:t>*6-wk cycles: </a:t>
            </a:r>
          </a:p>
          <a:p>
            <a:r>
              <a:rPr lang="en-US" sz="1200">
                <a:solidFill>
                  <a:schemeClr val="tx1"/>
                </a:solidFill>
              </a:rPr>
              <a:t>4 wks on, </a:t>
            </a:r>
          </a:p>
          <a:p>
            <a:r>
              <a:rPr lang="en-US" sz="1200">
                <a:solidFill>
                  <a:schemeClr val="tx1"/>
                </a:solidFill>
              </a:rPr>
              <a:t>2 wks off </a:t>
            </a:r>
          </a:p>
        </p:txBody>
      </p:sp>
      <p:sp>
        <p:nvSpPr>
          <p:cNvPr id="26" name="Content Placeholder 1"/>
          <p:cNvSpPr txBox="1">
            <a:spLocks/>
          </p:cNvSpPr>
          <p:nvPr/>
        </p:nvSpPr>
        <p:spPr bwMode="auto">
          <a:xfrm>
            <a:off x="384175" y="5524500"/>
            <a:ext cx="8455025" cy="828675"/>
          </a:xfrm>
          <a:prstGeom prst="rect">
            <a:avLst/>
          </a:prstGeom>
          <a:noFill/>
          <a:ln>
            <a:noFill/>
          </a:ln>
          <a:extLst/>
        </p:spPr>
        <p:txBody>
          <a:bodyPr/>
          <a:lstStyle>
            <a:lvl1pPr marL="342900" indent="-342900" algn="l" rtl="0" eaLnBrk="0" fontAlgn="base" hangingPunct="0">
              <a:lnSpc>
                <a:spcPct val="90000"/>
              </a:lnSpc>
              <a:spcBef>
                <a:spcPts val="1000"/>
              </a:spcBef>
              <a:spcAft>
                <a:spcPts val="700"/>
              </a:spcAft>
              <a:buClr>
                <a:schemeClr val="accent6"/>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chemeClr val="accent6"/>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chemeClr val="accent6"/>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chemeClr val="accent6"/>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chemeClr val="accent6"/>
              </a:buClr>
              <a:buFont typeface="Arial" pitchFamily="34" charset="0"/>
              <a:buChar char="–"/>
              <a:defRPr sz="1600">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defRPr/>
            </a:pPr>
            <a:r>
              <a:rPr lang="en-US" sz="1800" dirty="0" smtClean="0">
                <a:solidFill>
                  <a:schemeClr val="tx2">
                    <a:lumMod val="20000"/>
                    <a:lumOff val="80000"/>
                  </a:schemeClr>
                </a:solidFill>
              </a:rPr>
              <a:t>Primary </a:t>
            </a:r>
            <a:r>
              <a:rPr lang="en-US" sz="1800" dirty="0">
                <a:solidFill>
                  <a:schemeClr val="tx2">
                    <a:lumMod val="20000"/>
                    <a:lumOff val="80000"/>
                  </a:schemeClr>
                </a:solidFill>
              </a:rPr>
              <a:t>endpoint: </a:t>
            </a:r>
            <a:r>
              <a:rPr lang="en-US" sz="1800" dirty="0" smtClean="0">
                <a:solidFill>
                  <a:schemeClr val="tx2">
                    <a:lumMod val="20000"/>
                    <a:lumOff val="80000"/>
                  </a:schemeClr>
                </a:solidFill>
              </a:rPr>
              <a:t>objective </a:t>
            </a:r>
            <a:r>
              <a:rPr lang="en-US" sz="1800" dirty="0">
                <a:solidFill>
                  <a:schemeClr val="tx2">
                    <a:lumMod val="20000"/>
                    <a:lumOff val="80000"/>
                  </a:schemeClr>
                </a:solidFill>
              </a:rPr>
              <a:t>tumor response (RECIST)</a:t>
            </a:r>
          </a:p>
          <a:p>
            <a:pPr>
              <a:defRPr/>
            </a:pPr>
            <a:r>
              <a:rPr lang="en-US" sz="1800" dirty="0">
                <a:solidFill>
                  <a:schemeClr val="tx2">
                    <a:lumMod val="20000"/>
                    <a:lumOff val="80000"/>
                  </a:schemeClr>
                </a:solidFill>
              </a:rPr>
              <a:t>Secondary endpoints: CBR, OS, PFS, immune response, and </a:t>
            </a:r>
            <a:r>
              <a:rPr lang="en-US" sz="1800" dirty="0" smtClean="0">
                <a:solidFill>
                  <a:schemeClr val="tx2">
                    <a:lumMod val="20000"/>
                    <a:lumOff val="80000"/>
                  </a:schemeClr>
                </a:solidFill>
              </a:rPr>
              <a:t>safety</a:t>
            </a:r>
            <a:endParaRPr lang="en-US" sz="1800" dirty="0">
              <a:solidFill>
                <a:schemeClr val="tx2">
                  <a:lumMod val="20000"/>
                  <a:lumOff val="80000"/>
                </a:schemeClr>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82588" y="676275"/>
            <a:ext cx="8464550" cy="1103313"/>
          </a:xfrm>
        </p:spPr>
        <p:txBody>
          <a:bodyPr/>
          <a:lstStyle/>
          <a:p>
            <a:pPr eaLnBrk="1" hangingPunct="1"/>
            <a:r>
              <a:rPr lang="en-US" smtClean="0"/>
              <a:t>AGS-003 + Sunitinib in mRCC: Efficacy</a:t>
            </a:r>
            <a:endParaRPr lang="en-US" baseline="30000" smtClean="0"/>
          </a:p>
        </p:txBody>
      </p:sp>
      <p:sp>
        <p:nvSpPr>
          <p:cNvPr id="36867"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Figlin RA, et al. ASCO GU 2012. Abstract 348.</a:t>
            </a:r>
          </a:p>
        </p:txBody>
      </p:sp>
      <p:sp>
        <p:nvSpPr>
          <p:cNvPr id="36868" name="TextBox 5"/>
          <p:cNvSpPr txBox="1">
            <a:spLocks noChangeArrowheads="1"/>
          </p:cNvSpPr>
          <p:nvPr/>
        </p:nvSpPr>
        <p:spPr bwMode="auto">
          <a:xfrm>
            <a:off x="382588" y="2909888"/>
            <a:ext cx="4189412" cy="307975"/>
          </a:xfrm>
          <a:prstGeom prst="rect">
            <a:avLst/>
          </a:prstGeom>
          <a:noFill/>
          <a:ln w="9525">
            <a:noFill/>
            <a:miter lim="800000"/>
            <a:headEnd/>
            <a:tailEnd/>
          </a:ln>
        </p:spPr>
        <p:txBody>
          <a:bodyPr>
            <a:spAutoFit/>
          </a:bodyPr>
          <a:lstStyle/>
          <a:p>
            <a:pPr algn="ctr"/>
            <a:r>
              <a:rPr lang="en-US" sz="1400" b="1">
                <a:solidFill>
                  <a:schemeClr val="tx1"/>
                </a:solidFill>
              </a:rPr>
              <a:t>OS by Subject (N = 21)</a:t>
            </a:r>
          </a:p>
        </p:txBody>
      </p:sp>
      <p:sp>
        <p:nvSpPr>
          <p:cNvPr id="36869" name="TextBox 6"/>
          <p:cNvSpPr txBox="1">
            <a:spLocks noChangeArrowheads="1"/>
          </p:cNvSpPr>
          <p:nvPr/>
        </p:nvSpPr>
        <p:spPr bwMode="auto">
          <a:xfrm>
            <a:off x="371475" y="6035675"/>
            <a:ext cx="4200525" cy="400050"/>
          </a:xfrm>
          <a:prstGeom prst="rect">
            <a:avLst/>
          </a:prstGeom>
          <a:noFill/>
          <a:ln w="9525">
            <a:noFill/>
            <a:miter lim="800000"/>
            <a:headEnd/>
            <a:tailEnd/>
          </a:ln>
        </p:spPr>
        <p:txBody>
          <a:bodyPr>
            <a:spAutoFit/>
          </a:bodyPr>
          <a:lstStyle/>
          <a:p>
            <a:r>
              <a:rPr lang="en-US">
                <a:solidFill>
                  <a:schemeClr val="tx1"/>
                </a:solidFill>
              </a:rPr>
              <a:t>3 subjects remain on study protocol without PD; 8 subjects still alive; </a:t>
            </a:r>
            <a:br>
              <a:rPr lang="en-US">
                <a:solidFill>
                  <a:schemeClr val="tx1"/>
                </a:solidFill>
              </a:rPr>
            </a:br>
            <a:r>
              <a:rPr lang="en-US">
                <a:solidFill>
                  <a:schemeClr val="tx1"/>
                </a:solidFill>
              </a:rPr>
              <a:t>9 subjects (43%) experienced OS &gt; 30 mos</a:t>
            </a:r>
          </a:p>
        </p:txBody>
      </p:sp>
      <p:sp>
        <p:nvSpPr>
          <p:cNvPr id="36870" name="TextBox 37"/>
          <p:cNvSpPr txBox="1">
            <a:spLocks noChangeArrowheads="1"/>
          </p:cNvSpPr>
          <p:nvPr/>
        </p:nvSpPr>
        <p:spPr bwMode="auto">
          <a:xfrm>
            <a:off x="4803775" y="2452688"/>
            <a:ext cx="4027488" cy="523875"/>
          </a:xfrm>
          <a:prstGeom prst="rect">
            <a:avLst/>
          </a:prstGeom>
          <a:noFill/>
          <a:ln w="9525">
            <a:noFill/>
            <a:miter lim="800000"/>
            <a:headEnd/>
            <a:tailEnd/>
          </a:ln>
        </p:spPr>
        <p:txBody>
          <a:bodyPr>
            <a:spAutoFit/>
          </a:bodyPr>
          <a:lstStyle/>
          <a:p>
            <a:pPr algn="ctr"/>
            <a:r>
              <a:rPr lang="en-US" sz="1400" b="1">
                <a:solidFill>
                  <a:schemeClr val="tx1"/>
                </a:solidFill>
              </a:rPr>
              <a:t>Induction of CD28+CD45RA- T Cells Correlates* With OS</a:t>
            </a:r>
          </a:p>
        </p:txBody>
      </p:sp>
      <p:sp>
        <p:nvSpPr>
          <p:cNvPr id="36871" name="TextBox 39"/>
          <p:cNvSpPr txBox="1">
            <a:spLocks noChangeArrowheads="1"/>
          </p:cNvSpPr>
          <p:nvPr/>
        </p:nvSpPr>
        <p:spPr bwMode="auto">
          <a:xfrm>
            <a:off x="4791075" y="6035675"/>
            <a:ext cx="4043363" cy="246063"/>
          </a:xfrm>
          <a:prstGeom prst="rect">
            <a:avLst/>
          </a:prstGeom>
          <a:noFill/>
          <a:ln w="9525">
            <a:noFill/>
            <a:miter lim="800000"/>
            <a:headEnd/>
            <a:tailEnd/>
          </a:ln>
        </p:spPr>
        <p:txBody>
          <a:bodyPr>
            <a:spAutoFit/>
          </a:bodyPr>
          <a:lstStyle/>
          <a:p>
            <a:r>
              <a:rPr lang="en-US">
                <a:solidFill>
                  <a:schemeClr val="tx1"/>
                </a:solidFill>
              </a:rPr>
              <a:t>*Highly significant by nonparametric bivariate analysis (</a:t>
            </a:r>
            <a:r>
              <a:rPr lang="en-US" i="1">
                <a:solidFill>
                  <a:schemeClr val="tx1"/>
                </a:solidFill>
              </a:rPr>
              <a:t>P</a:t>
            </a:r>
            <a:r>
              <a:rPr lang="en-US">
                <a:solidFill>
                  <a:schemeClr val="tx1"/>
                </a:solidFill>
              </a:rPr>
              <a:t> = .0061)</a:t>
            </a:r>
          </a:p>
        </p:txBody>
      </p:sp>
      <p:sp>
        <p:nvSpPr>
          <p:cNvPr id="36872" name="Content Placeholder 1"/>
          <p:cNvSpPr txBox="1">
            <a:spLocks/>
          </p:cNvSpPr>
          <p:nvPr/>
        </p:nvSpPr>
        <p:spPr bwMode="auto">
          <a:xfrm>
            <a:off x="384175" y="1828800"/>
            <a:ext cx="4187825" cy="952500"/>
          </a:xfrm>
          <a:prstGeom prst="rect">
            <a:avLst/>
          </a:prstGeom>
          <a:noFill/>
          <a:ln w="9525">
            <a:noFill/>
            <a:miter lim="800000"/>
            <a:headEnd/>
            <a:tailEnd/>
          </a:ln>
        </p:spPr>
        <p:txBody>
          <a:bodyPr/>
          <a:lstStyle/>
          <a:p>
            <a:pPr marL="342900" indent="-342900" eaLnBrk="0" hangingPunct="0">
              <a:lnSpc>
                <a:spcPct val="90000"/>
              </a:lnSpc>
              <a:spcBef>
                <a:spcPts val="800"/>
              </a:spcBef>
              <a:buClr>
                <a:srgbClr val="8B3D9A"/>
              </a:buClr>
              <a:buFont typeface="Wingdings" pitchFamily="2" charset="2"/>
              <a:buChar char="§"/>
            </a:pPr>
            <a:r>
              <a:rPr lang="en-US" sz="1400">
                <a:solidFill>
                  <a:srgbClr val="FEFDDE"/>
                </a:solidFill>
              </a:rPr>
              <a:t>PR: 8 (38%); 3 after prolonged booster phase</a:t>
            </a:r>
          </a:p>
          <a:p>
            <a:pPr marL="342900" indent="-342900" eaLnBrk="0" hangingPunct="0">
              <a:lnSpc>
                <a:spcPct val="90000"/>
              </a:lnSpc>
              <a:spcBef>
                <a:spcPts val="800"/>
              </a:spcBef>
              <a:buClr>
                <a:srgbClr val="8B3D9A"/>
              </a:buClr>
              <a:buFont typeface="Wingdings" pitchFamily="2" charset="2"/>
              <a:buChar char="§"/>
            </a:pPr>
            <a:r>
              <a:rPr lang="en-US" sz="1400">
                <a:solidFill>
                  <a:srgbClr val="FEFDDE"/>
                </a:solidFill>
              </a:rPr>
              <a:t>CBR (PR + SD): 13 (62%)</a:t>
            </a:r>
          </a:p>
          <a:p>
            <a:pPr marL="342900" indent="-342900" eaLnBrk="0" hangingPunct="0">
              <a:lnSpc>
                <a:spcPct val="90000"/>
              </a:lnSpc>
              <a:spcBef>
                <a:spcPts val="800"/>
              </a:spcBef>
              <a:buClr>
                <a:srgbClr val="8B3D9A"/>
              </a:buClr>
              <a:buFont typeface="Wingdings" pitchFamily="2" charset="2"/>
              <a:buChar char="§"/>
            </a:pPr>
            <a:r>
              <a:rPr lang="en-US" sz="1400">
                <a:solidFill>
                  <a:srgbClr val="FEFDDE"/>
                </a:solidFill>
              </a:rPr>
              <a:t>Immunologic response: 11/15 (73%)</a:t>
            </a:r>
          </a:p>
        </p:txBody>
      </p:sp>
      <p:sp>
        <p:nvSpPr>
          <p:cNvPr id="36873" name="Content Placeholder 1"/>
          <p:cNvSpPr txBox="1">
            <a:spLocks/>
          </p:cNvSpPr>
          <p:nvPr/>
        </p:nvSpPr>
        <p:spPr bwMode="auto">
          <a:xfrm>
            <a:off x="4699000" y="1828800"/>
            <a:ext cx="4156075" cy="614363"/>
          </a:xfrm>
          <a:prstGeom prst="rect">
            <a:avLst/>
          </a:prstGeom>
          <a:noFill/>
          <a:ln w="9525">
            <a:noFill/>
            <a:miter lim="800000"/>
            <a:headEnd/>
            <a:tailEnd/>
          </a:ln>
        </p:spPr>
        <p:txBody>
          <a:bodyPr/>
          <a:lstStyle/>
          <a:p>
            <a:pPr marL="342900" indent="-342900" eaLnBrk="0" hangingPunct="0">
              <a:lnSpc>
                <a:spcPct val="90000"/>
              </a:lnSpc>
              <a:spcBef>
                <a:spcPts val="800"/>
              </a:spcBef>
              <a:buClr>
                <a:srgbClr val="8B3D9A"/>
              </a:buClr>
              <a:buFont typeface="Wingdings" pitchFamily="2" charset="2"/>
              <a:buChar char="§"/>
            </a:pPr>
            <a:r>
              <a:rPr lang="en-US" sz="1400">
                <a:solidFill>
                  <a:srgbClr val="FEFDDE"/>
                </a:solidFill>
              </a:rPr>
              <a:t>Median PFS: 11.2 mos</a:t>
            </a:r>
          </a:p>
          <a:p>
            <a:pPr marL="342900" indent="-342900" eaLnBrk="0" hangingPunct="0">
              <a:lnSpc>
                <a:spcPct val="90000"/>
              </a:lnSpc>
              <a:spcBef>
                <a:spcPts val="800"/>
              </a:spcBef>
              <a:buClr>
                <a:srgbClr val="8B3D9A"/>
              </a:buClr>
              <a:buFont typeface="Wingdings" pitchFamily="2" charset="2"/>
              <a:buChar char="§"/>
            </a:pPr>
            <a:r>
              <a:rPr lang="en-US" sz="1400">
                <a:solidFill>
                  <a:srgbClr val="FEFDDE"/>
                </a:solidFill>
              </a:rPr>
              <a:t>Median OS: 29.3 mos (Kaplan-Meier)</a:t>
            </a:r>
          </a:p>
        </p:txBody>
      </p:sp>
      <p:sp>
        <p:nvSpPr>
          <p:cNvPr id="36874" name="TextBox 12"/>
          <p:cNvSpPr txBox="1">
            <a:spLocks noChangeArrowheads="1"/>
          </p:cNvSpPr>
          <p:nvPr/>
        </p:nvSpPr>
        <p:spPr bwMode="auto">
          <a:xfrm>
            <a:off x="5086350" y="3860800"/>
            <a:ext cx="584200" cy="246063"/>
          </a:xfrm>
          <a:prstGeom prst="rect">
            <a:avLst/>
          </a:prstGeom>
          <a:noFill/>
          <a:ln w="9525">
            <a:noFill/>
            <a:miter lim="800000"/>
            <a:headEnd/>
            <a:tailEnd/>
          </a:ln>
        </p:spPr>
        <p:txBody>
          <a:bodyPr>
            <a:spAutoFit/>
          </a:bodyPr>
          <a:lstStyle/>
          <a:p>
            <a:pPr algn="r"/>
            <a:r>
              <a:rPr lang="en-US">
                <a:solidFill>
                  <a:schemeClr val="tx1"/>
                </a:solidFill>
              </a:rPr>
              <a:t>-50</a:t>
            </a:r>
          </a:p>
        </p:txBody>
      </p:sp>
      <p:sp>
        <p:nvSpPr>
          <p:cNvPr id="36875" name="TextBox 13"/>
          <p:cNvSpPr txBox="1">
            <a:spLocks noChangeArrowheads="1"/>
          </p:cNvSpPr>
          <p:nvPr/>
        </p:nvSpPr>
        <p:spPr bwMode="auto">
          <a:xfrm>
            <a:off x="5692775" y="4305300"/>
            <a:ext cx="2960688" cy="247650"/>
          </a:xfrm>
          <a:prstGeom prst="rect">
            <a:avLst/>
          </a:prstGeom>
          <a:noFill/>
          <a:ln w="9525">
            <a:noFill/>
            <a:miter lim="800000"/>
            <a:headEnd/>
            <a:tailEnd/>
          </a:ln>
        </p:spPr>
        <p:txBody>
          <a:bodyPr>
            <a:spAutoFit/>
          </a:bodyPr>
          <a:lstStyle/>
          <a:p>
            <a:pPr algn="ctr"/>
            <a:r>
              <a:rPr lang="en-US" b="1">
                <a:solidFill>
                  <a:schemeClr val="tx1"/>
                </a:solidFill>
              </a:rPr>
              <a:t>Subject</a:t>
            </a:r>
          </a:p>
        </p:txBody>
      </p:sp>
      <p:cxnSp>
        <p:nvCxnSpPr>
          <p:cNvPr id="36876" name="Straight Connector 14"/>
          <p:cNvCxnSpPr>
            <a:cxnSpLocks noChangeShapeType="1"/>
          </p:cNvCxnSpPr>
          <p:nvPr/>
        </p:nvCxnSpPr>
        <p:spPr bwMode="auto">
          <a:xfrm flipH="1">
            <a:off x="5692775" y="3132138"/>
            <a:ext cx="0" cy="969962"/>
          </a:xfrm>
          <a:prstGeom prst="line">
            <a:avLst/>
          </a:prstGeom>
          <a:noFill/>
          <a:ln w="28575" algn="ctr">
            <a:solidFill>
              <a:schemeClr val="tx1"/>
            </a:solidFill>
            <a:round/>
            <a:headEnd/>
            <a:tailEnd/>
          </a:ln>
        </p:spPr>
      </p:cxnSp>
      <p:cxnSp>
        <p:nvCxnSpPr>
          <p:cNvPr id="36877" name="Straight Connector 15"/>
          <p:cNvCxnSpPr>
            <a:cxnSpLocks noChangeShapeType="1"/>
          </p:cNvCxnSpPr>
          <p:nvPr/>
        </p:nvCxnSpPr>
        <p:spPr bwMode="auto">
          <a:xfrm flipV="1">
            <a:off x="5670550" y="4102100"/>
            <a:ext cx="2978150" cy="0"/>
          </a:xfrm>
          <a:prstGeom prst="line">
            <a:avLst/>
          </a:prstGeom>
          <a:noFill/>
          <a:ln w="28575" algn="ctr">
            <a:solidFill>
              <a:schemeClr val="tx1"/>
            </a:solidFill>
            <a:round/>
            <a:headEnd/>
            <a:tailEnd/>
          </a:ln>
        </p:spPr>
      </p:cxnSp>
      <p:cxnSp>
        <p:nvCxnSpPr>
          <p:cNvPr id="36878" name="Straight Connector 20"/>
          <p:cNvCxnSpPr>
            <a:cxnSpLocks noChangeShapeType="1"/>
          </p:cNvCxnSpPr>
          <p:nvPr/>
        </p:nvCxnSpPr>
        <p:spPr bwMode="auto">
          <a:xfrm>
            <a:off x="5624513" y="3983038"/>
            <a:ext cx="63500" cy="0"/>
          </a:xfrm>
          <a:prstGeom prst="line">
            <a:avLst/>
          </a:prstGeom>
          <a:noFill/>
          <a:ln w="28575" algn="ctr">
            <a:solidFill>
              <a:schemeClr val="tx1"/>
            </a:solidFill>
            <a:round/>
            <a:headEnd/>
            <a:tailEnd/>
          </a:ln>
        </p:spPr>
      </p:cxnSp>
      <p:sp>
        <p:nvSpPr>
          <p:cNvPr id="36879" name="TextBox 27"/>
          <p:cNvSpPr txBox="1">
            <a:spLocks noChangeArrowheads="1"/>
          </p:cNvSpPr>
          <p:nvPr/>
        </p:nvSpPr>
        <p:spPr bwMode="auto">
          <a:xfrm>
            <a:off x="4233863" y="3124200"/>
            <a:ext cx="1265237" cy="1014413"/>
          </a:xfrm>
          <a:prstGeom prst="rect">
            <a:avLst/>
          </a:prstGeom>
          <a:noFill/>
          <a:ln w="9525">
            <a:noFill/>
            <a:miter lim="800000"/>
            <a:headEnd/>
            <a:tailEnd/>
          </a:ln>
        </p:spPr>
        <p:txBody>
          <a:bodyPr>
            <a:spAutoFit/>
          </a:bodyPr>
          <a:lstStyle/>
          <a:p>
            <a:pPr algn="ctr"/>
            <a:r>
              <a:rPr lang="en-US" b="1">
                <a:solidFill>
                  <a:schemeClr val="tx1"/>
                </a:solidFill>
              </a:rPr>
              <a:t>% Change in Effector/Memory T Cells Between Baseline and Fifth AGS-003 Dose</a:t>
            </a:r>
          </a:p>
        </p:txBody>
      </p:sp>
      <p:sp>
        <p:nvSpPr>
          <p:cNvPr id="36880" name="TextBox 28"/>
          <p:cNvSpPr txBox="1">
            <a:spLocks noChangeArrowheads="1"/>
          </p:cNvSpPr>
          <p:nvPr/>
        </p:nvSpPr>
        <p:spPr bwMode="auto">
          <a:xfrm>
            <a:off x="5086350" y="3978275"/>
            <a:ext cx="584200" cy="246063"/>
          </a:xfrm>
          <a:prstGeom prst="rect">
            <a:avLst/>
          </a:prstGeom>
          <a:noFill/>
          <a:ln w="9525">
            <a:noFill/>
            <a:miter lim="800000"/>
            <a:headEnd/>
            <a:tailEnd/>
          </a:ln>
        </p:spPr>
        <p:txBody>
          <a:bodyPr>
            <a:spAutoFit/>
          </a:bodyPr>
          <a:lstStyle/>
          <a:p>
            <a:pPr algn="r"/>
            <a:r>
              <a:rPr lang="en-US">
                <a:solidFill>
                  <a:schemeClr val="tx1"/>
                </a:solidFill>
              </a:rPr>
              <a:t>-100</a:t>
            </a:r>
          </a:p>
        </p:txBody>
      </p:sp>
      <p:cxnSp>
        <p:nvCxnSpPr>
          <p:cNvPr id="36881" name="Straight Connector 38"/>
          <p:cNvCxnSpPr>
            <a:cxnSpLocks noChangeShapeType="1"/>
          </p:cNvCxnSpPr>
          <p:nvPr/>
        </p:nvCxnSpPr>
        <p:spPr bwMode="auto">
          <a:xfrm>
            <a:off x="5624513" y="4102100"/>
            <a:ext cx="63500" cy="0"/>
          </a:xfrm>
          <a:prstGeom prst="line">
            <a:avLst/>
          </a:prstGeom>
          <a:noFill/>
          <a:ln w="28575" algn="ctr">
            <a:solidFill>
              <a:schemeClr val="tx1"/>
            </a:solidFill>
            <a:round/>
            <a:headEnd/>
            <a:tailEnd/>
          </a:ln>
        </p:spPr>
      </p:cxnSp>
      <p:cxnSp>
        <p:nvCxnSpPr>
          <p:cNvPr id="36882" name="Straight Connector 42"/>
          <p:cNvCxnSpPr>
            <a:cxnSpLocks noChangeShapeType="1"/>
          </p:cNvCxnSpPr>
          <p:nvPr/>
        </p:nvCxnSpPr>
        <p:spPr bwMode="auto">
          <a:xfrm>
            <a:off x="5624513" y="3148013"/>
            <a:ext cx="63500" cy="0"/>
          </a:xfrm>
          <a:prstGeom prst="line">
            <a:avLst/>
          </a:prstGeom>
          <a:noFill/>
          <a:ln w="28575" algn="ctr">
            <a:solidFill>
              <a:schemeClr val="tx1"/>
            </a:solidFill>
            <a:round/>
            <a:headEnd/>
            <a:tailEnd/>
          </a:ln>
        </p:spPr>
      </p:cxnSp>
      <p:sp>
        <p:nvSpPr>
          <p:cNvPr id="36883" name="TextBox 43"/>
          <p:cNvSpPr txBox="1">
            <a:spLocks noChangeArrowheads="1"/>
          </p:cNvSpPr>
          <p:nvPr/>
        </p:nvSpPr>
        <p:spPr bwMode="auto">
          <a:xfrm>
            <a:off x="5086350" y="3024188"/>
            <a:ext cx="584200" cy="246062"/>
          </a:xfrm>
          <a:prstGeom prst="rect">
            <a:avLst/>
          </a:prstGeom>
          <a:noFill/>
          <a:ln w="9525">
            <a:noFill/>
            <a:miter lim="800000"/>
            <a:headEnd/>
            <a:tailEnd/>
          </a:ln>
        </p:spPr>
        <p:txBody>
          <a:bodyPr>
            <a:spAutoFit/>
          </a:bodyPr>
          <a:lstStyle/>
          <a:p>
            <a:pPr algn="r"/>
            <a:r>
              <a:rPr lang="en-US">
                <a:solidFill>
                  <a:schemeClr val="tx1"/>
                </a:solidFill>
              </a:rPr>
              <a:t>300</a:t>
            </a:r>
          </a:p>
        </p:txBody>
      </p:sp>
      <p:cxnSp>
        <p:nvCxnSpPr>
          <p:cNvPr id="36884" name="Straight Connector 44"/>
          <p:cNvCxnSpPr>
            <a:cxnSpLocks noChangeShapeType="1"/>
          </p:cNvCxnSpPr>
          <p:nvPr/>
        </p:nvCxnSpPr>
        <p:spPr bwMode="auto">
          <a:xfrm>
            <a:off x="8547100" y="4102100"/>
            <a:ext cx="0" cy="63500"/>
          </a:xfrm>
          <a:prstGeom prst="line">
            <a:avLst/>
          </a:prstGeom>
          <a:noFill/>
          <a:ln w="28575" algn="ctr">
            <a:solidFill>
              <a:schemeClr val="tx1"/>
            </a:solidFill>
            <a:round/>
            <a:headEnd/>
            <a:tailEnd/>
          </a:ln>
        </p:spPr>
      </p:cxnSp>
      <p:sp>
        <p:nvSpPr>
          <p:cNvPr id="36885" name="TextBox 45"/>
          <p:cNvSpPr txBox="1">
            <a:spLocks noChangeArrowheads="1"/>
          </p:cNvSpPr>
          <p:nvPr/>
        </p:nvSpPr>
        <p:spPr bwMode="auto">
          <a:xfrm>
            <a:off x="8370888" y="4146550"/>
            <a:ext cx="344487" cy="246063"/>
          </a:xfrm>
          <a:prstGeom prst="rect">
            <a:avLst/>
          </a:prstGeom>
          <a:noFill/>
          <a:ln w="9525">
            <a:noFill/>
            <a:miter lim="800000"/>
            <a:headEnd/>
            <a:tailEnd/>
          </a:ln>
        </p:spPr>
        <p:txBody>
          <a:bodyPr>
            <a:spAutoFit/>
          </a:bodyPr>
          <a:lstStyle/>
          <a:p>
            <a:pPr algn="ctr"/>
            <a:r>
              <a:rPr lang="en-US">
                <a:solidFill>
                  <a:schemeClr val="tx1"/>
                </a:solidFill>
              </a:rPr>
              <a:t>15</a:t>
            </a:r>
          </a:p>
        </p:txBody>
      </p:sp>
      <p:sp>
        <p:nvSpPr>
          <p:cNvPr id="36886" name="TextBox 51"/>
          <p:cNvSpPr txBox="1">
            <a:spLocks noChangeArrowheads="1"/>
          </p:cNvSpPr>
          <p:nvPr/>
        </p:nvSpPr>
        <p:spPr bwMode="auto">
          <a:xfrm>
            <a:off x="619125" y="5670550"/>
            <a:ext cx="3544888" cy="277813"/>
          </a:xfrm>
          <a:prstGeom prst="rect">
            <a:avLst/>
          </a:prstGeom>
          <a:noFill/>
          <a:ln w="9525">
            <a:noFill/>
            <a:miter lim="800000"/>
            <a:headEnd/>
            <a:tailEnd/>
          </a:ln>
        </p:spPr>
        <p:txBody>
          <a:bodyPr>
            <a:spAutoFit/>
          </a:bodyPr>
          <a:lstStyle/>
          <a:p>
            <a:pPr algn="ctr"/>
            <a:r>
              <a:rPr lang="en-US" sz="1200" b="1">
                <a:solidFill>
                  <a:schemeClr val="tx1"/>
                </a:solidFill>
              </a:rPr>
              <a:t>OS From Registration (Mos)</a:t>
            </a:r>
          </a:p>
        </p:txBody>
      </p:sp>
      <p:cxnSp>
        <p:nvCxnSpPr>
          <p:cNvPr id="36887" name="Straight Connector 53"/>
          <p:cNvCxnSpPr>
            <a:cxnSpLocks noChangeShapeType="1"/>
          </p:cNvCxnSpPr>
          <p:nvPr/>
        </p:nvCxnSpPr>
        <p:spPr bwMode="auto">
          <a:xfrm flipV="1">
            <a:off x="603250" y="5459413"/>
            <a:ext cx="3568700" cy="0"/>
          </a:xfrm>
          <a:prstGeom prst="line">
            <a:avLst/>
          </a:prstGeom>
          <a:noFill/>
          <a:ln w="28575" algn="ctr">
            <a:solidFill>
              <a:schemeClr val="tx1"/>
            </a:solidFill>
            <a:round/>
            <a:headEnd/>
            <a:tailEnd/>
          </a:ln>
        </p:spPr>
      </p:cxnSp>
      <p:cxnSp>
        <p:nvCxnSpPr>
          <p:cNvPr id="36888" name="Straight Connector 54"/>
          <p:cNvCxnSpPr>
            <a:cxnSpLocks noChangeShapeType="1"/>
          </p:cNvCxnSpPr>
          <p:nvPr/>
        </p:nvCxnSpPr>
        <p:spPr bwMode="auto">
          <a:xfrm>
            <a:off x="1063625" y="5462588"/>
            <a:ext cx="0" cy="63500"/>
          </a:xfrm>
          <a:prstGeom prst="line">
            <a:avLst/>
          </a:prstGeom>
          <a:noFill/>
          <a:ln w="28575" algn="ctr">
            <a:solidFill>
              <a:schemeClr val="tx1"/>
            </a:solidFill>
            <a:round/>
            <a:headEnd/>
            <a:tailEnd/>
          </a:ln>
        </p:spPr>
      </p:cxnSp>
      <p:cxnSp>
        <p:nvCxnSpPr>
          <p:cNvPr id="36889" name="Straight Connector 55"/>
          <p:cNvCxnSpPr>
            <a:cxnSpLocks noChangeShapeType="1"/>
          </p:cNvCxnSpPr>
          <p:nvPr/>
        </p:nvCxnSpPr>
        <p:spPr bwMode="auto">
          <a:xfrm>
            <a:off x="1509713" y="5462588"/>
            <a:ext cx="0" cy="63500"/>
          </a:xfrm>
          <a:prstGeom prst="line">
            <a:avLst/>
          </a:prstGeom>
          <a:noFill/>
          <a:ln w="28575" algn="ctr">
            <a:solidFill>
              <a:schemeClr val="tx1"/>
            </a:solidFill>
            <a:round/>
            <a:headEnd/>
            <a:tailEnd/>
          </a:ln>
        </p:spPr>
      </p:cxnSp>
      <p:cxnSp>
        <p:nvCxnSpPr>
          <p:cNvPr id="36890" name="Straight Connector 56"/>
          <p:cNvCxnSpPr>
            <a:cxnSpLocks noChangeShapeType="1"/>
          </p:cNvCxnSpPr>
          <p:nvPr/>
        </p:nvCxnSpPr>
        <p:spPr bwMode="auto">
          <a:xfrm>
            <a:off x="2393950" y="5462588"/>
            <a:ext cx="0" cy="63500"/>
          </a:xfrm>
          <a:prstGeom prst="line">
            <a:avLst/>
          </a:prstGeom>
          <a:noFill/>
          <a:ln w="28575" algn="ctr">
            <a:solidFill>
              <a:schemeClr val="tx1"/>
            </a:solidFill>
            <a:round/>
            <a:headEnd/>
            <a:tailEnd/>
          </a:ln>
        </p:spPr>
      </p:cxnSp>
      <p:cxnSp>
        <p:nvCxnSpPr>
          <p:cNvPr id="36891" name="Straight Connector 57"/>
          <p:cNvCxnSpPr>
            <a:cxnSpLocks noChangeShapeType="1"/>
          </p:cNvCxnSpPr>
          <p:nvPr/>
        </p:nvCxnSpPr>
        <p:spPr bwMode="auto">
          <a:xfrm>
            <a:off x="615950" y="5461000"/>
            <a:ext cx="0" cy="63500"/>
          </a:xfrm>
          <a:prstGeom prst="line">
            <a:avLst/>
          </a:prstGeom>
          <a:noFill/>
          <a:ln w="28575" algn="ctr">
            <a:solidFill>
              <a:schemeClr val="tx1"/>
            </a:solidFill>
            <a:round/>
            <a:headEnd/>
            <a:tailEnd/>
          </a:ln>
        </p:spPr>
      </p:cxnSp>
      <p:sp>
        <p:nvSpPr>
          <p:cNvPr id="36892" name="TextBox 61"/>
          <p:cNvSpPr txBox="1">
            <a:spLocks noChangeArrowheads="1"/>
          </p:cNvSpPr>
          <p:nvPr/>
        </p:nvSpPr>
        <p:spPr bwMode="auto">
          <a:xfrm>
            <a:off x="419100" y="5505450"/>
            <a:ext cx="395288" cy="246063"/>
          </a:xfrm>
          <a:prstGeom prst="rect">
            <a:avLst/>
          </a:prstGeom>
          <a:noFill/>
          <a:ln w="9525">
            <a:noFill/>
            <a:miter lim="800000"/>
            <a:headEnd/>
            <a:tailEnd/>
          </a:ln>
        </p:spPr>
        <p:txBody>
          <a:bodyPr>
            <a:spAutoFit/>
          </a:bodyPr>
          <a:lstStyle/>
          <a:p>
            <a:pPr algn="ctr"/>
            <a:r>
              <a:rPr lang="en-US">
                <a:solidFill>
                  <a:schemeClr val="tx1"/>
                </a:solidFill>
              </a:rPr>
              <a:t>0</a:t>
            </a:r>
          </a:p>
        </p:txBody>
      </p:sp>
      <p:cxnSp>
        <p:nvCxnSpPr>
          <p:cNvPr id="36893" name="Straight Connector 69"/>
          <p:cNvCxnSpPr>
            <a:cxnSpLocks noChangeShapeType="1"/>
          </p:cNvCxnSpPr>
          <p:nvPr/>
        </p:nvCxnSpPr>
        <p:spPr bwMode="auto">
          <a:xfrm>
            <a:off x="2836863" y="5462588"/>
            <a:ext cx="0" cy="63500"/>
          </a:xfrm>
          <a:prstGeom prst="line">
            <a:avLst/>
          </a:prstGeom>
          <a:noFill/>
          <a:ln w="28575" algn="ctr">
            <a:solidFill>
              <a:schemeClr val="tx1"/>
            </a:solidFill>
            <a:round/>
            <a:headEnd/>
            <a:tailEnd/>
          </a:ln>
        </p:spPr>
      </p:cxnSp>
      <p:cxnSp>
        <p:nvCxnSpPr>
          <p:cNvPr id="36894" name="Straight Connector 71"/>
          <p:cNvCxnSpPr>
            <a:cxnSpLocks noChangeShapeType="1"/>
          </p:cNvCxnSpPr>
          <p:nvPr/>
        </p:nvCxnSpPr>
        <p:spPr bwMode="auto">
          <a:xfrm>
            <a:off x="3275013" y="5462588"/>
            <a:ext cx="0" cy="63500"/>
          </a:xfrm>
          <a:prstGeom prst="line">
            <a:avLst/>
          </a:prstGeom>
          <a:noFill/>
          <a:ln w="28575" algn="ctr">
            <a:solidFill>
              <a:schemeClr val="tx1"/>
            </a:solidFill>
            <a:round/>
            <a:headEnd/>
            <a:tailEnd/>
          </a:ln>
        </p:spPr>
      </p:cxnSp>
      <p:cxnSp>
        <p:nvCxnSpPr>
          <p:cNvPr id="36895" name="Straight Connector 76"/>
          <p:cNvCxnSpPr>
            <a:cxnSpLocks noChangeShapeType="1"/>
          </p:cNvCxnSpPr>
          <p:nvPr/>
        </p:nvCxnSpPr>
        <p:spPr bwMode="auto">
          <a:xfrm>
            <a:off x="4157663" y="5462588"/>
            <a:ext cx="0" cy="63500"/>
          </a:xfrm>
          <a:prstGeom prst="line">
            <a:avLst/>
          </a:prstGeom>
          <a:noFill/>
          <a:ln w="28575" algn="ctr">
            <a:solidFill>
              <a:schemeClr val="tx1"/>
            </a:solidFill>
            <a:round/>
            <a:headEnd/>
            <a:tailEnd/>
          </a:ln>
        </p:spPr>
      </p:cxnSp>
      <p:sp>
        <p:nvSpPr>
          <p:cNvPr id="36896" name="TextBox 77"/>
          <p:cNvSpPr txBox="1">
            <a:spLocks noChangeArrowheads="1"/>
          </p:cNvSpPr>
          <p:nvPr/>
        </p:nvSpPr>
        <p:spPr bwMode="auto">
          <a:xfrm>
            <a:off x="3495675" y="5505450"/>
            <a:ext cx="442913" cy="246063"/>
          </a:xfrm>
          <a:prstGeom prst="rect">
            <a:avLst/>
          </a:prstGeom>
          <a:noFill/>
          <a:ln w="9525">
            <a:noFill/>
            <a:miter lim="800000"/>
            <a:headEnd/>
            <a:tailEnd/>
          </a:ln>
        </p:spPr>
        <p:txBody>
          <a:bodyPr>
            <a:spAutoFit/>
          </a:bodyPr>
          <a:lstStyle/>
          <a:p>
            <a:pPr algn="ctr"/>
            <a:r>
              <a:rPr lang="en-US">
                <a:solidFill>
                  <a:schemeClr val="tx1"/>
                </a:solidFill>
              </a:rPr>
              <a:t>35</a:t>
            </a:r>
          </a:p>
        </p:txBody>
      </p:sp>
      <p:cxnSp>
        <p:nvCxnSpPr>
          <p:cNvPr id="36897" name="Straight Connector 78"/>
          <p:cNvCxnSpPr>
            <a:cxnSpLocks noChangeShapeType="1"/>
          </p:cNvCxnSpPr>
          <p:nvPr/>
        </p:nvCxnSpPr>
        <p:spPr bwMode="auto">
          <a:xfrm>
            <a:off x="1954213" y="5462588"/>
            <a:ext cx="0" cy="63500"/>
          </a:xfrm>
          <a:prstGeom prst="line">
            <a:avLst/>
          </a:prstGeom>
          <a:noFill/>
          <a:ln w="28575" algn="ctr">
            <a:solidFill>
              <a:schemeClr val="tx1"/>
            </a:solidFill>
            <a:round/>
            <a:headEnd/>
            <a:tailEnd/>
          </a:ln>
        </p:spPr>
      </p:cxnSp>
      <p:cxnSp>
        <p:nvCxnSpPr>
          <p:cNvPr id="36898" name="Straight Connector 84"/>
          <p:cNvCxnSpPr>
            <a:cxnSpLocks noChangeShapeType="1"/>
          </p:cNvCxnSpPr>
          <p:nvPr/>
        </p:nvCxnSpPr>
        <p:spPr bwMode="auto">
          <a:xfrm>
            <a:off x="3713163" y="5462588"/>
            <a:ext cx="0" cy="63500"/>
          </a:xfrm>
          <a:prstGeom prst="line">
            <a:avLst/>
          </a:prstGeom>
          <a:noFill/>
          <a:ln w="28575" algn="ctr">
            <a:solidFill>
              <a:schemeClr val="tx1"/>
            </a:solidFill>
            <a:round/>
            <a:headEnd/>
            <a:tailEnd/>
          </a:ln>
        </p:spPr>
      </p:cxnSp>
      <p:sp>
        <p:nvSpPr>
          <p:cNvPr id="36899" name="TextBox 85"/>
          <p:cNvSpPr txBox="1">
            <a:spLocks noChangeArrowheads="1"/>
          </p:cNvSpPr>
          <p:nvPr/>
        </p:nvSpPr>
        <p:spPr bwMode="auto">
          <a:xfrm>
            <a:off x="3933825" y="5505450"/>
            <a:ext cx="442913" cy="246063"/>
          </a:xfrm>
          <a:prstGeom prst="rect">
            <a:avLst/>
          </a:prstGeom>
          <a:noFill/>
          <a:ln w="9525">
            <a:noFill/>
            <a:miter lim="800000"/>
            <a:headEnd/>
            <a:tailEnd/>
          </a:ln>
        </p:spPr>
        <p:txBody>
          <a:bodyPr>
            <a:spAutoFit/>
          </a:bodyPr>
          <a:lstStyle/>
          <a:p>
            <a:pPr algn="ctr"/>
            <a:r>
              <a:rPr lang="en-US">
                <a:solidFill>
                  <a:schemeClr val="tx1"/>
                </a:solidFill>
              </a:rPr>
              <a:t>40</a:t>
            </a:r>
          </a:p>
        </p:txBody>
      </p:sp>
      <p:sp>
        <p:nvSpPr>
          <p:cNvPr id="36900" name="TextBox 88"/>
          <p:cNvSpPr txBox="1">
            <a:spLocks noChangeArrowheads="1"/>
          </p:cNvSpPr>
          <p:nvPr/>
        </p:nvSpPr>
        <p:spPr bwMode="auto">
          <a:xfrm>
            <a:off x="3051175" y="5505450"/>
            <a:ext cx="442913" cy="246063"/>
          </a:xfrm>
          <a:prstGeom prst="rect">
            <a:avLst/>
          </a:prstGeom>
          <a:noFill/>
          <a:ln w="9525">
            <a:noFill/>
            <a:miter lim="800000"/>
            <a:headEnd/>
            <a:tailEnd/>
          </a:ln>
        </p:spPr>
        <p:txBody>
          <a:bodyPr>
            <a:spAutoFit/>
          </a:bodyPr>
          <a:lstStyle/>
          <a:p>
            <a:pPr algn="ctr"/>
            <a:r>
              <a:rPr lang="en-US">
                <a:solidFill>
                  <a:schemeClr val="tx1"/>
                </a:solidFill>
              </a:rPr>
              <a:t>30</a:t>
            </a:r>
          </a:p>
        </p:txBody>
      </p:sp>
      <p:sp>
        <p:nvSpPr>
          <p:cNvPr id="36901" name="TextBox 89"/>
          <p:cNvSpPr txBox="1">
            <a:spLocks noChangeArrowheads="1"/>
          </p:cNvSpPr>
          <p:nvPr/>
        </p:nvSpPr>
        <p:spPr bwMode="auto">
          <a:xfrm>
            <a:off x="2614613" y="5505450"/>
            <a:ext cx="442912" cy="246063"/>
          </a:xfrm>
          <a:prstGeom prst="rect">
            <a:avLst/>
          </a:prstGeom>
          <a:noFill/>
          <a:ln w="9525">
            <a:noFill/>
            <a:miter lim="800000"/>
            <a:headEnd/>
            <a:tailEnd/>
          </a:ln>
        </p:spPr>
        <p:txBody>
          <a:bodyPr>
            <a:spAutoFit/>
          </a:bodyPr>
          <a:lstStyle/>
          <a:p>
            <a:pPr algn="ctr"/>
            <a:r>
              <a:rPr lang="en-US">
                <a:solidFill>
                  <a:schemeClr val="tx1"/>
                </a:solidFill>
              </a:rPr>
              <a:t>25</a:t>
            </a:r>
          </a:p>
        </p:txBody>
      </p:sp>
      <p:sp>
        <p:nvSpPr>
          <p:cNvPr id="36902" name="TextBox 90"/>
          <p:cNvSpPr txBox="1">
            <a:spLocks noChangeArrowheads="1"/>
          </p:cNvSpPr>
          <p:nvPr/>
        </p:nvSpPr>
        <p:spPr bwMode="auto">
          <a:xfrm>
            <a:off x="2171700" y="5505450"/>
            <a:ext cx="442913" cy="246063"/>
          </a:xfrm>
          <a:prstGeom prst="rect">
            <a:avLst/>
          </a:prstGeom>
          <a:noFill/>
          <a:ln w="9525">
            <a:noFill/>
            <a:miter lim="800000"/>
            <a:headEnd/>
            <a:tailEnd/>
          </a:ln>
        </p:spPr>
        <p:txBody>
          <a:bodyPr>
            <a:spAutoFit/>
          </a:bodyPr>
          <a:lstStyle/>
          <a:p>
            <a:pPr algn="ctr"/>
            <a:r>
              <a:rPr lang="en-US">
                <a:solidFill>
                  <a:schemeClr val="tx1"/>
                </a:solidFill>
              </a:rPr>
              <a:t>20</a:t>
            </a:r>
          </a:p>
        </p:txBody>
      </p:sp>
      <p:sp>
        <p:nvSpPr>
          <p:cNvPr id="36903" name="TextBox 91"/>
          <p:cNvSpPr txBox="1">
            <a:spLocks noChangeArrowheads="1"/>
          </p:cNvSpPr>
          <p:nvPr/>
        </p:nvSpPr>
        <p:spPr bwMode="auto">
          <a:xfrm>
            <a:off x="1728788" y="5505450"/>
            <a:ext cx="442912" cy="246063"/>
          </a:xfrm>
          <a:prstGeom prst="rect">
            <a:avLst/>
          </a:prstGeom>
          <a:noFill/>
          <a:ln w="9525">
            <a:noFill/>
            <a:miter lim="800000"/>
            <a:headEnd/>
            <a:tailEnd/>
          </a:ln>
        </p:spPr>
        <p:txBody>
          <a:bodyPr>
            <a:spAutoFit/>
          </a:bodyPr>
          <a:lstStyle/>
          <a:p>
            <a:pPr algn="ctr"/>
            <a:r>
              <a:rPr lang="en-US">
                <a:solidFill>
                  <a:schemeClr val="tx1"/>
                </a:solidFill>
              </a:rPr>
              <a:t>15</a:t>
            </a:r>
          </a:p>
        </p:txBody>
      </p:sp>
      <p:sp>
        <p:nvSpPr>
          <p:cNvPr id="36904" name="TextBox 92"/>
          <p:cNvSpPr txBox="1">
            <a:spLocks noChangeArrowheads="1"/>
          </p:cNvSpPr>
          <p:nvPr/>
        </p:nvSpPr>
        <p:spPr bwMode="auto">
          <a:xfrm>
            <a:off x="1285875" y="5505450"/>
            <a:ext cx="442913" cy="246063"/>
          </a:xfrm>
          <a:prstGeom prst="rect">
            <a:avLst/>
          </a:prstGeom>
          <a:noFill/>
          <a:ln w="9525">
            <a:noFill/>
            <a:miter lim="800000"/>
            <a:headEnd/>
            <a:tailEnd/>
          </a:ln>
        </p:spPr>
        <p:txBody>
          <a:bodyPr>
            <a:spAutoFit/>
          </a:bodyPr>
          <a:lstStyle/>
          <a:p>
            <a:pPr algn="ctr"/>
            <a:r>
              <a:rPr lang="en-US">
                <a:solidFill>
                  <a:schemeClr val="tx1"/>
                </a:solidFill>
              </a:rPr>
              <a:t>10</a:t>
            </a:r>
          </a:p>
        </p:txBody>
      </p:sp>
      <p:sp>
        <p:nvSpPr>
          <p:cNvPr id="36905" name="TextBox 93"/>
          <p:cNvSpPr txBox="1">
            <a:spLocks noChangeArrowheads="1"/>
          </p:cNvSpPr>
          <p:nvPr/>
        </p:nvSpPr>
        <p:spPr bwMode="auto">
          <a:xfrm>
            <a:off x="838200" y="5505450"/>
            <a:ext cx="442913" cy="246063"/>
          </a:xfrm>
          <a:prstGeom prst="rect">
            <a:avLst/>
          </a:prstGeom>
          <a:noFill/>
          <a:ln w="9525">
            <a:noFill/>
            <a:miter lim="800000"/>
            <a:headEnd/>
            <a:tailEnd/>
          </a:ln>
        </p:spPr>
        <p:txBody>
          <a:bodyPr>
            <a:spAutoFit/>
          </a:bodyPr>
          <a:lstStyle/>
          <a:p>
            <a:pPr algn="ctr"/>
            <a:r>
              <a:rPr lang="en-US">
                <a:solidFill>
                  <a:schemeClr val="tx1"/>
                </a:solidFill>
              </a:rPr>
              <a:t>5</a:t>
            </a:r>
          </a:p>
        </p:txBody>
      </p:sp>
      <p:sp>
        <p:nvSpPr>
          <p:cNvPr id="36906" name="TextBox 94"/>
          <p:cNvSpPr txBox="1">
            <a:spLocks noChangeArrowheads="1"/>
          </p:cNvSpPr>
          <p:nvPr/>
        </p:nvSpPr>
        <p:spPr bwMode="auto">
          <a:xfrm>
            <a:off x="1470025" y="3397250"/>
            <a:ext cx="2757488" cy="461963"/>
          </a:xfrm>
          <a:prstGeom prst="rect">
            <a:avLst/>
          </a:prstGeom>
          <a:noFill/>
          <a:ln w="9525">
            <a:noFill/>
            <a:miter lim="800000"/>
            <a:headEnd/>
            <a:tailEnd/>
          </a:ln>
        </p:spPr>
        <p:txBody>
          <a:bodyPr wrap="none">
            <a:spAutoFit/>
          </a:bodyPr>
          <a:lstStyle/>
          <a:p>
            <a:r>
              <a:rPr lang="en-US" sz="1200">
                <a:solidFill>
                  <a:schemeClr val="tx1"/>
                </a:solidFill>
              </a:rPr>
              <a:t>*Patients ongoing without progression</a:t>
            </a:r>
            <a:br>
              <a:rPr lang="en-US" sz="1200">
                <a:solidFill>
                  <a:schemeClr val="tx1"/>
                </a:solidFill>
              </a:rPr>
            </a:br>
            <a:r>
              <a:rPr lang="en-US" sz="1200">
                <a:solidFill>
                  <a:schemeClr val="tx1"/>
                </a:solidFill>
              </a:rPr>
              <a:t>= Alive in active OS follow-up</a:t>
            </a:r>
          </a:p>
        </p:txBody>
      </p:sp>
      <p:sp>
        <p:nvSpPr>
          <p:cNvPr id="36907" name="Right Arrow 96"/>
          <p:cNvSpPr>
            <a:spLocks noChangeArrowheads="1"/>
          </p:cNvSpPr>
          <p:nvPr/>
        </p:nvSpPr>
        <p:spPr bwMode="auto">
          <a:xfrm>
            <a:off x="2982913" y="4383088"/>
            <a:ext cx="90487" cy="66675"/>
          </a:xfrm>
          <a:prstGeom prst="rightArrow">
            <a:avLst>
              <a:gd name="adj1" fmla="val 50000"/>
              <a:gd name="adj2" fmla="val 50000"/>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08" name="Right Arrow 97"/>
          <p:cNvSpPr>
            <a:spLocks noChangeArrowheads="1"/>
          </p:cNvSpPr>
          <p:nvPr/>
        </p:nvSpPr>
        <p:spPr bwMode="auto">
          <a:xfrm>
            <a:off x="3448050" y="4576763"/>
            <a:ext cx="90488" cy="66675"/>
          </a:xfrm>
          <a:prstGeom prst="rightArrow">
            <a:avLst>
              <a:gd name="adj1" fmla="val 50000"/>
              <a:gd name="adj2" fmla="val 5000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09" name="Right Arrow 98"/>
          <p:cNvSpPr>
            <a:spLocks noChangeArrowheads="1"/>
          </p:cNvSpPr>
          <p:nvPr/>
        </p:nvSpPr>
        <p:spPr bwMode="auto">
          <a:xfrm>
            <a:off x="3521075" y="4773613"/>
            <a:ext cx="90488" cy="66675"/>
          </a:xfrm>
          <a:prstGeom prst="rightArrow">
            <a:avLst>
              <a:gd name="adj1" fmla="val 50000"/>
              <a:gd name="adj2" fmla="val 5000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10" name="Right Arrow 99"/>
          <p:cNvSpPr>
            <a:spLocks noChangeArrowheads="1"/>
          </p:cNvSpPr>
          <p:nvPr/>
        </p:nvSpPr>
        <p:spPr bwMode="auto">
          <a:xfrm>
            <a:off x="3559175" y="4868863"/>
            <a:ext cx="90488" cy="66675"/>
          </a:xfrm>
          <a:prstGeom prst="rightArrow">
            <a:avLst>
              <a:gd name="adj1" fmla="val 50000"/>
              <a:gd name="adj2" fmla="val 5000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11" name="Right Arrow 100"/>
          <p:cNvSpPr>
            <a:spLocks noChangeArrowheads="1"/>
          </p:cNvSpPr>
          <p:nvPr/>
        </p:nvSpPr>
        <p:spPr bwMode="auto">
          <a:xfrm>
            <a:off x="3686175" y="4967288"/>
            <a:ext cx="90488" cy="66675"/>
          </a:xfrm>
          <a:prstGeom prst="rightArrow">
            <a:avLst>
              <a:gd name="adj1" fmla="val 50000"/>
              <a:gd name="adj2" fmla="val 5000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12" name="Right Arrow 101"/>
          <p:cNvSpPr>
            <a:spLocks noChangeArrowheads="1"/>
          </p:cNvSpPr>
          <p:nvPr/>
        </p:nvSpPr>
        <p:spPr bwMode="auto">
          <a:xfrm>
            <a:off x="3800475" y="5062538"/>
            <a:ext cx="90488" cy="66675"/>
          </a:xfrm>
          <a:prstGeom prst="rightArrow">
            <a:avLst>
              <a:gd name="adj1" fmla="val 50000"/>
              <a:gd name="adj2" fmla="val 5000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13" name="Right Arrow 102"/>
          <p:cNvSpPr>
            <a:spLocks noChangeArrowheads="1"/>
          </p:cNvSpPr>
          <p:nvPr/>
        </p:nvSpPr>
        <p:spPr bwMode="auto">
          <a:xfrm>
            <a:off x="3981450" y="5162550"/>
            <a:ext cx="90488" cy="66675"/>
          </a:xfrm>
          <a:prstGeom prst="rightArrow">
            <a:avLst>
              <a:gd name="adj1" fmla="val 50000"/>
              <a:gd name="adj2" fmla="val 5000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14" name="Right Arrow 103"/>
          <p:cNvSpPr>
            <a:spLocks noChangeArrowheads="1"/>
          </p:cNvSpPr>
          <p:nvPr/>
        </p:nvSpPr>
        <p:spPr bwMode="auto">
          <a:xfrm>
            <a:off x="4116388" y="5354638"/>
            <a:ext cx="90487" cy="66675"/>
          </a:xfrm>
          <a:prstGeom prst="rightArrow">
            <a:avLst>
              <a:gd name="adj1" fmla="val 50000"/>
              <a:gd name="adj2" fmla="val 50000"/>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15" name="TextBox 104"/>
          <p:cNvSpPr txBox="1">
            <a:spLocks noChangeArrowheads="1"/>
          </p:cNvSpPr>
          <p:nvPr/>
        </p:nvSpPr>
        <p:spPr bwMode="auto">
          <a:xfrm>
            <a:off x="3454400" y="4502150"/>
            <a:ext cx="244475" cy="277813"/>
          </a:xfrm>
          <a:prstGeom prst="rect">
            <a:avLst/>
          </a:prstGeom>
          <a:noFill/>
          <a:ln w="9525">
            <a:noFill/>
            <a:miter lim="800000"/>
            <a:headEnd/>
            <a:tailEnd/>
          </a:ln>
        </p:spPr>
        <p:txBody>
          <a:bodyPr wrap="none">
            <a:spAutoFit/>
          </a:bodyPr>
          <a:lstStyle/>
          <a:p>
            <a:r>
              <a:rPr lang="en-US" sz="1200">
                <a:solidFill>
                  <a:schemeClr val="tx1"/>
                </a:solidFill>
              </a:rPr>
              <a:t>*</a:t>
            </a:r>
          </a:p>
        </p:txBody>
      </p:sp>
      <p:sp>
        <p:nvSpPr>
          <p:cNvPr id="36916" name="TextBox 105"/>
          <p:cNvSpPr txBox="1">
            <a:spLocks noChangeArrowheads="1"/>
          </p:cNvSpPr>
          <p:nvPr/>
        </p:nvSpPr>
        <p:spPr bwMode="auto">
          <a:xfrm>
            <a:off x="3525838" y="4702175"/>
            <a:ext cx="244475" cy="277813"/>
          </a:xfrm>
          <a:prstGeom prst="rect">
            <a:avLst/>
          </a:prstGeom>
          <a:noFill/>
          <a:ln w="9525">
            <a:noFill/>
            <a:miter lim="800000"/>
            <a:headEnd/>
            <a:tailEnd/>
          </a:ln>
        </p:spPr>
        <p:txBody>
          <a:bodyPr wrap="none">
            <a:spAutoFit/>
          </a:bodyPr>
          <a:lstStyle/>
          <a:p>
            <a:r>
              <a:rPr lang="en-US" sz="1200">
                <a:solidFill>
                  <a:schemeClr val="tx1"/>
                </a:solidFill>
              </a:rPr>
              <a:t>*</a:t>
            </a:r>
          </a:p>
        </p:txBody>
      </p:sp>
      <p:sp>
        <p:nvSpPr>
          <p:cNvPr id="36917" name="TextBox 106"/>
          <p:cNvSpPr txBox="1">
            <a:spLocks noChangeArrowheads="1"/>
          </p:cNvSpPr>
          <p:nvPr/>
        </p:nvSpPr>
        <p:spPr bwMode="auto">
          <a:xfrm>
            <a:off x="3567113" y="4795838"/>
            <a:ext cx="244475" cy="276225"/>
          </a:xfrm>
          <a:prstGeom prst="rect">
            <a:avLst/>
          </a:prstGeom>
          <a:noFill/>
          <a:ln w="9525">
            <a:noFill/>
            <a:miter lim="800000"/>
            <a:headEnd/>
            <a:tailEnd/>
          </a:ln>
        </p:spPr>
        <p:txBody>
          <a:bodyPr wrap="none">
            <a:spAutoFit/>
          </a:bodyPr>
          <a:lstStyle/>
          <a:p>
            <a:r>
              <a:rPr lang="en-US" sz="1200">
                <a:solidFill>
                  <a:schemeClr val="tx1"/>
                </a:solidFill>
              </a:rPr>
              <a:t>*</a:t>
            </a:r>
          </a:p>
        </p:txBody>
      </p:sp>
      <p:sp>
        <p:nvSpPr>
          <p:cNvPr id="36918" name="Rectangle 108"/>
          <p:cNvSpPr>
            <a:spLocks noChangeArrowheads="1"/>
          </p:cNvSpPr>
          <p:nvPr/>
        </p:nvSpPr>
        <p:spPr bwMode="auto">
          <a:xfrm>
            <a:off x="623888" y="3411538"/>
            <a:ext cx="463550" cy="65087"/>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19" name="Rectangle 109"/>
          <p:cNvSpPr>
            <a:spLocks noChangeArrowheads="1"/>
          </p:cNvSpPr>
          <p:nvPr/>
        </p:nvSpPr>
        <p:spPr bwMode="auto">
          <a:xfrm>
            <a:off x="623888" y="3506788"/>
            <a:ext cx="527050" cy="65087"/>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0" name="Rectangle 110"/>
          <p:cNvSpPr>
            <a:spLocks noChangeArrowheads="1"/>
          </p:cNvSpPr>
          <p:nvPr/>
        </p:nvSpPr>
        <p:spPr bwMode="auto">
          <a:xfrm>
            <a:off x="623888" y="3606800"/>
            <a:ext cx="565150" cy="6508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1" name="Rectangle 111"/>
          <p:cNvSpPr>
            <a:spLocks noChangeArrowheads="1"/>
          </p:cNvSpPr>
          <p:nvPr/>
        </p:nvSpPr>
        <p:spPr bwMode="auto">
          <a:xfrm>
            <a:off x="623888" y="3702050"/>
            <a:ext cx="708025" cy="6508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2" name="Rectangle 112"/>
          <p:cNvSpPr>
            <a:spLocks noChangeArrowheads="1"/>
          </p:cNvSpPr>
          <p:nvPr/>
        </p:nvSpPr>
        <p:spPr bwMode="auto">
          <a:xfrm>
            <a:off x="623888" y="3800475"/>
            <a:ext cx="768350"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3" name="Rectangle 113"/>
          <p:cNvSpPr>
            <a:spLocks noChangeArrowheads="1"/>
          </p:cNvSpPr>
          <p:nvPr/>
        </p:nvSpPr>
        <p:spPr bwMode="auto">
          <a:xfrm>
            <a:off x="623888" y="3897313"/>
            <a:ext cx="835025" cy="65087"/>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4" name="Rectangle 114"/>
          <p:cNvSpPr>
            <a:spLocks noChangeArrowheads="1"/>
          </p:cNvSpPr>
          <p:nvPr/>
        </p:nvSpPr>
        <p:spPr bwMode="auto">
          <a:xfrm>
            <a:off x="623888" y="3997325"/>
            <a:ext cx="933450" cy="6508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5" name="Rectangle 115"/>
          <p:cNvSpPr>
            <a:spLocks noChangeArrowheads="1"/>
          </p:cNvSpPr>
          <p:nvPr/>
        </p:nvSpPr>
        <p:spPr bwMode="auto">
          <a:xfrm>
            <a:off x="623888" y="4095750"/>
            <a:ext cx="1082675"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6" name="Rectangle 116"/>
          <p:cNvSpPr>
            <a:spLocks noChangeArrowheads="1"/>
          </p:cNvSpPr>
          <p:nvPr/>
        </p:nvSpPr>
        <p:spPr bwMode="auto">
          <a:xfrm>
            <a:off x="623888" y="4191000"/>
            <a:ext cx="1441450"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7" name="Rectangle 117"/>
          <p:cNvSpPr>
            <a:spLocks noChangeArrowheads="1"/>
          </p:cNvSpPr>
          <p:nvPr/>
        </p:nvSpPr>
        <p:spPr bwMode="auto">
          <a:xfrm>
            <a:off x="623888" y="4291013"/>
            <a:ext cx="1536700"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8" name="Rectangle 118"/>
          <p:cNvSpPr>
            <a:spLocks noChangeArrowheads="1"/>
          </p:cNvSpPr>
          <p:nvPr/>
        </p:nvSpPr>
        <p:spPr bwMode="auto">
          <a:xfrm>
            <a:off x="623888" y="4386263"/>
            <a:ext cx="2371725"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29" name="Rectangle 119"/>
          <p:cNvSpPr>
            <a:spLocks noChangeArrowheads="1"/>
          </p:cNvSpPr>
          <p:nvPr/>
        </p:nvSpPr>
        <p:spPr bwMode="auto">
          <a:xfrm>
            <a:off x="623888" y="4483100"/>
            <a:ext cx="2595562" cy="6508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0" name="Rectangle 120"/>
          <p:cNvSpPr>
            <a:spLocks noChangeArrowheads="1"/>
          </p:cNvSpPr>
          <p:nvPr/>
        </p:nvSpPr>
        <p:spPr bwMode="auto">
          <a:xfrm>
            <a:off x="623888" y="4581525"/>
            <a:ext cx="2835275"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1" name="Rectangle 121"/>
          <p:cNvSpPr>
            <a:spLocks noChangeArrowheads="1"/>
          </p:cNvSpPr>
          <p:nvPr/>
        </p:nvSpPr>
        <p:spPr bwMode="auto">
          <a:xfrm>
            <a:off x="623888" y="4681538"/>
            <a:ext cx="2876550"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2" name="Rectangle 122"/>
          <p:cNvSpPr>
            <a:spLocks noChangeArrowheads="1"/>
          </p:cNvSpPr>
          <p:nvPr/>
        </p:nvSpPr>
        <p:spPr bwMode="auto">
          <a:xfrm>
            <a:off x="623888" y="4776788"/>
            <a:ext cx="2917825"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3" name="Rectangle 123"/>
          <p:cNvSpPr>
            <a:spLocks noChangeArrowheads="1"/>
          </p:cNvSpPr>
          <p:nvPr/>
        </p:nvSpPr>
        <p:spPr bwMode="auto">
          <a:xfrm>
            <a:off x="623888" y="4872038"/>
            <a:ext cx="2946400"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4" name="Rectangle 124"/>
          <p:cNvSpPr>
            <a:spLocks noChangeArrowheads="1"/>
          </p:cNvSpPr>
          <p:nvPr/>
        </p:nvSpPr>
        <p:spPr bwMode="auto">
          <a:xfrm>
            <a:off x="623888" y="4972050"/>
            <a:ext cx="3062287"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5" name="Rectangle 125"/>
          <p:cNvSpPr>
            <a:spLocks noChangeArrowheads="1"/>
          </p:cNvSpPr>
          <p:nvPr/>
        </p:nvSpPr>
        <p:spPr bwMode="auto">
          <a:xfrm>
            <a:off x="623888" y="5067300"/>
            <a:ext cx="3184525"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6" name="Rectangle 126"/>
          <p:cNvSpPr>
            <a:spLocks noChangeArrowheads="1"/>
          </p:cNvSpPr>
          <p:nvPr/>
        </p:nvSpPr>
        <p:spPr bwMode="auto">
          <a:xfrm>
            <a:off x="623888" y="5164138"/>
            <a:ext cx="3368675" cy="65087"/>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7" name="Rectangle 127"/>
          <p:cNvSpPr>
            <a:spLocks noChangeArrowheads="1"/>
          </p:cNvSpPr>
          <p:nvPr/>
        </p:nvSpPr>
        <p:spPr bwMode="auto">
          <a:xfrm>
            <a:off x="623888" y="5262563"/>
            <a:ext cx="3492500"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6938" name="Rectangle 128"/>
          <p:cNvSpPr>
            <a:spLocks noChangeArrowheads="1"/>
          </p:cNvSpPr>
          <p:nvPr/>
        </p:nvSpPr>
        <p:spPr bwMode="auto">
          <a:xfrm>
            <a:off x="623888" y="5362575"/>
            <a:ext cx="3505200" cy="635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cxnSp>
        <p:nvCxnSpPr>
          <p:cNvPr id="36939" name="Straight Connector 52"/>
          <p:cNvCxnSpPr>
            <a:cxnSpLocks noChangeShapeType="1"/>
          </p:cNvCxnSpPr>
          <p:nvPr/>
        </p:nvCxnSpPr>
        <p:spPr bwMode="auto">
          <a:xfrm flipH="1">
            <a:off x="615950" y="3378200"/>
            <a:ext cx="0" cy="2081213"/>
          </a:xfrm>
          <a:prstGeom prst="line">
            <a:avLst/>
          </a:prstGeom>
          <a:noFill/>
          <a:ln w="28575" algn="ctr">
            <a:solidFill>
              <a:schemeClr val="tx1"/>
            </a:solidFill>
            <a:round/>
            <a:headEnd/>
            <a:tailEnd/>
          </a:ln>
        </p:spPr>
      </p:cxnSp>
      <p:cxnSp>
        <p:nvCxnSpPr>
          <p:cNvPr id="36940" name="Straight Connector 130"/>
          <p:cNvCxnSpPr>
            <a:cxnSpLocks noChangeShapeType="1"/>
          </p:cNvCxnSpPr>
          <p:nvPr/>
        </p:nvCxnSpPr>
        <p:spPr bwMode="auto">
          <a:xfrm>
            <a:off x="5624513" y="3267075"/>
            <a:ext cx="63500" cy="0"/>
          </a:xfrm>
          <a:prstGeom prst="line">
            <a:avLst/>
          </a:prstGeom>
          <a:noFill/>
          <a:ln w="28575" algn="ctr">
            <a:solidFill>
              <a:schemeClr val="tx1"/>
            </a:solidFill>
            <a:round/>
            <a:headEnd/>
            <a:tailEnd/>
          </a:ln>
        </p:spPr>
      </p:cxnSp>
      <p:sp>
        <p:nvSpPr>
          <p:cNvPr id="36941" name="TextBox 131"/>
          <p:cNvSpPr txBox="1">
            <a:spLocks noChangeArrowheads="1"/>
          </p:cNvSpPr>
          <p:nvPr/>
        </p:nvSpPr>
        <p:spPr bwMode="auto">
          <a:xfrm>
            <a:off x="5086350" y="3143250"/>
            <a:ext cx="584200" cy="246063"/>
          </a:xfrm>
          <a:prstGeom prst="rect">
            <a:avLst/>
          </a:prstGeom>
          <a:noFill/>
          <a:ln w="9525">
            <a:noFill/>
            <a:miter lim="800000"/>
            <a:headEnd/>
            <a:tailEnd/>
          </a:ln>
        </p:spPr>
        <p:txBody>
          <a:bodyPr>
            <a:spAutoFit/>
          </a:bodyPr>
          <a:lstStyle/>
          <a:p>
            <a:pPr algn="r"/>
            <a:r>
              <a:rPr lang="en-US">
                <a:solidFill>
                  <a:schemeClr val="tx1"/>
                </a:solidFill>
              </a:rPr>
              <a:t>250</a:t>
            </a:r>
          </a:p>
        </p:txBody>
      </p:sp>
      <p:cxnSp>
        <p:nvCxnSpPr>
          <p:cNvPr id="36942" name="Straight Connector 132"/>
          <p:cNvCxnSpPr>
            <a:cxnSpLocks noChangeShapeType="1"/>
          </p:cNvCxnSpPr>
          <p:nvPr/>
        </p:nvCxnSpPr>
        <p:spPr bwMode="auto">
          <a:xfrm>
            <a:off x="5624513" y="3386138"/>
            <a:ext cx="63500" cy="0"/>
          </a:xfrm>
          <a:prstGeom prst="line">
            <a:avLst/>
          </a:prstGeom>
          <a:noFill/>
          <a:ln w="28575" algn="ctr">
            <a:solidFill>
              <a:schemeClr val="tx1"/>
            </a:solidFill>
            <a:round/>
            <a:headEnd/>
            <a:tailEnd/>
          </a:ln>
        </p:spPr>
      </p:cxnSp>
      <p:sp>
        <p:nvSpPr>
          <p:cNvPr id="36943" name="TextBox 133"/>
          <p:cNvSpPr txBox="1">
            <a:spLocks noChangeArrowheads="1"/>
          </p:cNvSpPr>
          <p:nvPr/>
        </p:nvSpPr>
        <p:spPr bwMode="auto">
          <a:xfrm>
            <a:off x="5086350" y="3262313"/>
            <a:ext cx="584200" cy="246062"/>
          </a:xfrm>
          <a:prstGeom prst="rect">
            <a:avLst/>
          </a:prstGeom>
          <a:noFill/>
          <a:ln w="9525">
            <a:noFill/>
            <a:miter lim="800000"/>
            <a:headEnd/>
            <a:tailEnd/>
          </a:ln>
        </p:spPr>
        <p:txBody>
          <a:bodyPr>
            <a:spAutoFit/>
          </a:bodyPr>
          <a:lstStyle/>
          <a:p>
            <a:pPr algn="r"/>
            <a:r>
              <a:rPr lang="en-US">
                <a:solidFill>
                  <a:schemeClr val="tx1"/>
                </a:solidFill>
              </a:rPr>
              <a:t>200</a:t>
            </a:r>
          </a:p>
        </p:txBody>
      </p:sp>
      <p:cxnSp>
        <p:nvCxnSpPr>
          <p:cNvPr id="36944" name="Straight Connector 134"/>
          <p:cNvCxnSpPr>
            <a:cxnSpLocks noChangeShapeType="1"/>
          </p:cNvCxnSpPr>
          <p:nvPr/>
        </p:nvCxnSpPr>
        <p:spPr bwMode="auto">
          <a:xfrm>
            <a:off x="5624513" y="3505200"/>
            <a:ext cx="63500" cy="0"/>
          </a:xfrm>
          <a:prstGeom prst="line">
            <a:avLst/>
          </a:prstGeom>
          <a:noFill/>
          <a:ln w="28575" algn="ctr">
            <a:solidFill>
              <a:schemeClr val="tx1"/>
            </a:solidFill>
            <a:round/>
            <a:headEnd/>
            <a:tailEnd/>
          </a:ln>
        </p:spPr>
      </p:cxnSp>
      <p:sp>
        <p:nvSpPr>
          <p:cNvPr id="36945" name="TextBox 135"/>
          <p:cNvSpPr txBox="1">
            <a:spLocks noChangeArrowheads="1"/>
          </p:cNvSpPr>
          <p:nvPr/>
        </p:nvSpPr>
        <p:spPr bwMode="auto">
          <a:xfrm>
            <a:off x="5086350" y="3381375"/>
            <a:ext cx="584200" cy="246063"/>
          </a:xfrm>
          <a:prstGeom prst="rect">
            <a:avLst/>
          </a:prstGeom>
          <a:noFill/>
          <a:ln w="9525">
            <a:noFill/>
            <a:miter lim="800000"/>
            <a:headEnd/>
            <a:tailEnd/>
          </a:ln>
        </p:spPr>
        <p:txBody>
          <a:bodyPr>
            <a:spAutoFit/>
          </a:bodyPr>
          <a:lstStyle/>
          <a:p>
            <a:pPr algn="r"/>
            <a:r>
              <a:rPr lang="en-US">
                <a:solidFill>
                  <a:schemeClr val="tx1"/>
                </a:solidFill>
              </a:rPr>
              <a:t>150</a:t>
            </a:r>
          </a:p>
        </p:txBody>
      </p:sp>
      <p:cxnSp>
        <p:nvCxnSpPr>
          <p:cNvPr id="36946" name="Straight Connector 136"/>
          <p:cNvCxnSpPr>
            <a:cxnSpLocks noChangeShapeType="1"/>
          </p:cNvCxnSpPr>
          <p:nvPr/>
        </p:nvCxnSpPr>
        <p:spPr bwMode="auto">
          <a:xfrm>
            <a:off x="5624513" y="3624263"/>
            <a:ext cx="63500" cy="0"/>
          </a:xfrm>
          <a:prstGeom prst="line">
            <a:avLst/>
          </a:prstGeom>
          <a:noFill/>
          <a:ln w="28575" algn="ctr">
            <a:solidFill>
              <a:schemeClr val="tx1"/>
            </a:solidFill>
            <a:round/>
            <a:headEnd/>
            <a:tailEnd/>
          </a:ln>
        </p:spPr>
      </p:cxnSp>
      <p:sp>
        <p:nvSpPr>
          <p:cNvPr id="36947" name="TextBox 137"/>
          <p:cNvSpPr txBox="1">
            <a:spLocks noChangeArrowheads="1"/>
          </p:cNvSpPr>
          <p:nvPr/>
        </p:nvSpPr>
        <p:spPr bwMode="auto">
          <a:xfrm>
            <a:off x="5086350" y="3500438"/>
            <a:ext cx="584200" cy="246062"/>
          </a:xfrm>
          <a:prstGeom prst="rect">
            <a:avLst/>
          </a:prstGeom>
          <a:noFill/>
          <a:ln w="9525">
            <a:noFill/>
            <a:miter lim="800000"/>
            <a:headEnd/>
            <a:tailEnd/>
          </a:ln>
        </p:spPr>
        <p:txBody>
          <a:bodyPr>
            <a:spAutoFit/>
          </a:bodyPr>
          <a:lstStyle/>
          <a:p>
            <a:pPr algn="r"/>
            <a:r>
              <a:rPr lang="en-US">
                <a:solidFill>
                  <a:schemeClr val="tx1"/>
                </a:solidFill>
              </a:rPr>
              <a:t>100</a:t>
            </a:r>
          </a:p>
        </p:txBody>
      </p:sp>
      <p:cxnSp>
        <p:nvCxnSpPr>
          <p:cNvPr id="36948" name="Straight Connector 138"/>
          <p:cNvCxnSpPr>
            <a:cxnSpLocks noChangeShapeType="1"/>
          </p:cNvCxnSpPr>
          <p:nvPr/>
        </p:nvCxnSpPr>
        <p:spPr bwMode="auto">
          <a:xfrm>
            <a:off x="5624513" y="3743325"/>
            <a:ext cx="63500" cy="0"/>
          </a:xfrm>
          <a:prstGeom prst="line">
            <a:avLst/>
          </a:prstGeom>
          <a:noFill/>
          <a:ln w="28575" algn="ctr">
            <a:solidFill>
              <a:schemeClr val="tx1"/>
            </a:solidFill>
            <a:round/>
            <a:headEnd/>
            <a:tailEnd/>
          </a:ln>
        </p:spPr>
      </p:cxnSp>
      <p:sp>
        <p:nvSpPr>
          <p:cNvPr id="36949" name="TextBox 139"/>
          <p:cNvSpPr txBox="1">
            <a:spLocks noChangeArrowheads="1"/>
          </p:cNvSpPr>
          <p:nvPr/>
        </p:nvSpPr>
        <p:spPr bwMode="auto">
          <a:xfrm>
            <a:off x="5086350" y="3619500"/>
            <a:ext cx="584200" cy="246063"/>
          </a:xfrm>
          <a:prstGeom prst="rect">
            <a:avLst/>
          </a:prstGeom>
          <a:noFill/>
          <a:ln w="9525">
            <a:noFill/>
            <a:miter lim="800000"/>
            <a:headEnd/>
            <a:tailEnd/>
          </a:ln>
        </p:spPr>
        <p:txBody>
          <a:bodyPr>
            <a:spAutoFit/>
          </a:bodyPr>
          <a:lstStyle/>
          <a:p>
            <a:pPr algn="r"/>
            <a:r>
              <a:rPr lang="en-US">
                <a:solidFill>
                  <a:schemeClr val="tx1"/>
                </a:solidFill>
              </a:rPr>
              <a:t>50</a:t>
            </a:r>
          </a:p>
        </p:txBody>
      </p:sp>
      <p:cxnSp>
        <p:nvCxnSpPr>
          <p:cNvPr id="36950" name="Straight Connector 140"/>
          <p:cNvCxnSpPr>
            <a:cxnSpLocks noChangeShapeType="1"/>
          </p:cNvCxnSpPr>
          <p:nvPr/>
        </p:nvCxnSpPr>
        <p:spPr bwMode="auto">
          <a:xfrm>
            <a:off x="5624513" y="3862388"/>
            <a:ext cx="63500" cy="0"/>
          </a:xfrm>
          <a:prstGeom prst="line">
            <a:avLst/>
          </a:prstGeom>
          <a:noFill/>
          <a:ln w="28575" algn="ctr">
            <a:solidFill>
              <a:schemeClr val="tx1"/>
            </a:solidFill>
            <a:round/>
            <a:headEnd/>
            <a:tailEnd/>
          </a:ln>
        </p:spPr>
      </p:cxnSp>
      <p:sp>
        <p:nvSpPr>
          <p:cNvPr id="36951" name="TextBox 141"/>
          <p:cNvSpPr txBox="1">
            <a:spLocks noChangeArrowheads="1"/>
          </p:cNvSpPr>
          <p:nvPr/>
        </p:nvSpPr>
        <p:spPr bwMode="auto">
          <a:xfrm>
            <a:off x="5086350" y="3738563"/>
            <a:ext cx="584200" cy="246062"/>
          </a:xfrm>
          <a:prstGeom prst="rect">
            <a:avLst/>
          </a:prstGeom>
          <a:noFill/>
          <a:ln w="9525">
            <a:noFill/>
            <a:miter lim="800000"/>
            <a:headEnd/>
            <a:tailEnd/>
          </a:ln>
        </p:spPr>
        <p:txBody>
          <a:bodyPr>
            <a:spAutoFit/>
          </a:bodyPr>
          <a:lstStyle/>
          <a:p>
            <a:pPr algn="r"/>
            <a:r>
              <a:rPr lang="en-US">
                <a:solidFill>
                  <a:schemeClr val="tx1"/>
                </a:solidFill>
              </a:rPr>
              <a:t>0</a:t>
            </a:r>
          </a:p>
        </p:txBody>
      </p:sp>
      <p:cxnSp>
        <p:nvCxnSpPr>
          <p:cNvPr id="36952" name="Straight Connector 143"/>
          <p:cNvCxnSpPr>
            <a:cxnSpLocks noChangeShapeType="1"/>
          </p:cNvCxnSpPr>
          <p:nvPr/>
        </p:nvCxnSpPr>
        <p:spPr bwMode="auto">
          <a:xfrm>
            <a:off x="8353425" y="4102100"/>
            <a:ext cx="0" cy="63500"/>
          </a:xfrm>
          <a:prstGeom prst="line">
            <a:avLst/>
          </a:prstGeom>
          <a:noFill/>
          <a:ln w="28575" algn="ctr">
            <a:solidFill>
              <a:schemeClr val="tx1"/>
            </a:solidFill>
            <a:round/>
            <a:headEnd/>
            <a:tailEnd/>
          </a:ln>
        </p:spPr>
      </p:cxnSp>
      <p:sp>
        <p:nvSpPr>
          <p:cNvPr id="36953" name="TextBox 144"/>
          <p:cNvSpPr txBox="1">
            <a:spLocks noChangeArrowheads="1"/>
          </p:cNvSpPr>
          <p:nvPr/>
        </p:nvSpPr>
        <p:spPr bwMode="auto">
          <a:xfrm>
            <a:off x="8181975" y="4146550"/>
            <a:ext cx="344488" cy="246063"/>
          </a:xfrm>
          <a:prstGeom prst="rect">
            <a:avLst/>
          </a:prstGeom>
          <a:noFill/>
          <a:ln w="9525">
            <a:noFill/>
            <a:miter lim="800000"/>
            <a:headEnd/>
            <a:tailEnd/>
          </a:ln>
        </p:spPr>
        <p:txBody>
          <a:bodyPr>
            <a:spAutoFit/>
          </a:bodyPr>
          <a:lstStyle/>
          <a:p>
            <a:pPr algn="ctr"/>
            <a:r>
              <a:rPr lang="en-US">
                <a:solidFill>
                  <a:schemeClr val="tx1"/>
                </a:solidFill>
              </a:rPr>
              <a:t>14</a:t>
            </a:r>
          </a:p>
        </p:txBody>
      </p:sp>
      <p:cxnSp>
        <p:nvCxnSpPr>
          <p:cNvPr id="36954" name="Straight Connector 145"/>
          <p:cNvCxnSpPr>
            <a:cxnSpLocks noChangeShapeType="1"/>
          </p:cNvCxnSpPr>
          <p:nvPr/>
        </p:nvCxnSpPr>
        <p:spPr bwMode="auto">
          <a:xfrm>
            <a:off x="8153400" y="4102100"/>
            <a:ext cx="0" cy="63500"/>
          </a:xfrm>
          <a:prstGeom prst="line">
            <a:avLst/>
          </a:prstGeom>
          <a:noFill/>
          <a:ln w="28575" algn="ctr">
            <a:solidFill>
              <a:schemeClr val="tx1"/>
            </a:solidFill>
            <a:round/>
            <a:headEnd/>
            <a:tailEnd/>
          </a:ln>
        </p:spPr>
      </p:cxnSp>
      <p:sp>
        <p:nvSpPr>
          <p:cNvPr id="36955" name="TextBox 146"/>
          <p:cNvSpPr txBox="1">
            <a:spLocks noChangeArrowheads="1"/>
          </p:cNvSpPr>
          <p:nvPr/>
        </p:nvSpPr>
        <p:spPr bwMode="auto">
          <a:xfrm>
            <a:off x="7981950" y="4146550"/>
            <a:ext cx="344488" cy="246063"/>
          </a:xfrm>
          <a:prstGeom prst="rect">
            <a:avLst/>
          </a:prstGeom>
          <a:noFill/>
          <a:ln w="9525">
            <a:noFill/>
            <a:miter lim="800000"/>
            <a:headEnd/>
            <a:tailEnd/>
          </a:ln>
        </p:spPr>
        <p:txBody>
          <a:bodyPr>
            <a:spAutoFit/>
          </a:bodyPr>
          <a:lstStyle/>
          <a:p>
            <a:pPr algn="ctr"/>
            <a:r>
              <a:rPr lang="en-US">
                <a:solidFill>
                  <a:schemeClr val="tx1"/>
                </a:solidFill>
              </a:rPr>
              <a:t>13</a:t>
            </a:r>
          </a:p>
        </p:txBody>
      </p:sp>
      <p:cxnSp>
        <p:nvCxnSpPr>
          <p:cNvPr id="36956" name="Straight Connector 147"/>
          <p:cNvCxnSpPr>
            <a:cxnSpLocks noChangeShapeType="1"/>
          </p:cNvCxnSpPr>
          <p:nvPr/>
        </p:nvCxnSpPr>
        <p:spPr bwMode="auto">
          <a:xfrm>
            <a:off x="7958138" y="4102100"/>
            <a:ext cx="0" cy="63500"/>
          </a:xfrm>
          <a:prstGeom prst="line">
            <a:avLst/>
          </a:prstGeom>
          <a:noFill/>
          <a:ln w="28575" algn="ctr">
            <a:solidFill>
              <a:schemeClr val="tx1"/>
            </a:solidFill>
            <a:round/>
            <a:headEnd/>
            <a:tailEnd/>
          </a:ln>
        </p:spPr>
      </p:cxnSp>
      <p:sp>
        <p:nvSpPr>
          <p:cNvPr id="36957" name="TextBox 148"/>
          <p:cNvSpPr txBox="1">
            <a:spLocks noChangeArrowheads="1"/>
          </p:cNvSpPr>
          <p:nvPr/>
        </p:nvSpPr>
        <p:spPr bwMode="auto">
          <a:xfrm>
            <a:off x="7786688" y="4146550"/>
            <a:ext cx="344487" cy="246063"/>
          </a:xfrm>
          <a:prstGeom prst="rect">
            <a:avLst/>
          </a:prstGeom>
          <a:noFill/>
          <a:ln w="9525">
            <a:noFill/>
            <a:miter lim="800000"/>
            <a:headEnd/>
            <a:tailEnd/>
          </a:ln>
        </p:spPr>
        <p:txBody>
          <a:bodyPr>
            <a:spAutoFit/>
          </a:bodyPr>
          <a:lstStyle/>
          <a:p>
            <a:pPr algn="ctr"/>
            <a:r>
              <a:rPr lang="en-US">
                <a:solidFill>
                  <a:schemeClr val="tx1"/>
                </a:solidFill>
              </a:rPr>
              <a:t>12</a:t>
            </a:r>
          </a:p>
        </p:txBody>
      </p:sp>
      <p:cxnSp>
        <p:nvCxnSpPr>
          <p:cNvPr id="36958" name="Straight Connector 149"/>
          <p:cNvCxnSpPr>
            <a:cxnSpLocks noChangeShapeType="1"/>
          </p:cNvCxnSpPr>
          <p:nvPr/>
        </p:nvCxnSpPr>
        <p:spPr bwMode="auto">
          <a:xfrm>
            <a:off x="7762875" y="4102100"/>
            <a:ext cx="0" cy="63500"/>
          </a:xfrm>
          <a:prstGeom prst="line">
            <a:avLst/>
          </a:prstGeom>
          <a:noFill/>
          <a:ln w="28575" algn="ctr">
            <a:solidFill>
              <a:schemeClr val="tx1"/>
            </a:solidFill>
            <a:round/>
            <a:headEnd/>
            <a:tailEnd/>
          </a:ln>
        </p:spPr>
      </p:cxnSp>
      <p:sp>
        <p:nvSpPr>
          <p:cNvPr id="36959" name="TextBox 150"/>
          <p:cNvSpPr txBox="1">
            <a:spLocks noChangeArrowheads="1"/>
          </p:cNvSpPr>
          <p:nvPr/>
        </p:nvSpPr>
        <p:spPr bwMode="auto">
          <a:xfrm>
            <a:off x="7591425" y="4146550"/>
            <a:ext cx="344488" cy="246063"/>
          </a:xfrm>
          <a:prstGeom prst="rect">
            <a:avLst/>
          </a:prstGeom>
          <a:noFill/>
          <a:ln w="9525">
            <a:noFill/>
            <a:miter lim="800000"/>
            <a:headEnd/>
            <a:tailEnd/>
          </a:ln>
        </p:spPr>
        <p:txBody>
          <a:bodyPr>
            <a:spAutoFit/>
          </a:bodyPr>
          <a:lstStyle/>
          <a:p>
            <a:pPr algn="ctr"/>
            <a:r>
              <a:rPr lang="en-US">
                <a:solidFill>
                  <a:schemeClr val="tx1"/>
                </a:solidFill>
              </a:rPr>
              <a:t>11</a:t>
            </a:r>
          </a:p>
        </p:txBody>
      </p:sp>
      <p:cxnSp>
        <p:nvCxnSpPr>
          <p:cNvPr id="36960" name="Straight Connector 151"/>
          <p:cNvCxnSpPr>
            <a:cxnSpLocks noChangeShapeType="1"/>
          </p:cNvCxnSpPr>
          <p:nvPr/>
        </p:nvCxnSpPr>
        <p:spPr bwMode="auto">
          <a:xfrm>
            <a:off x="7556500" y="4102100"/>
            <a:ext cx="0" cy="63500"/>
          </a:xfrm>
          <a:prstGeom prst="line">
            <a:avLst/>
          </a:prstGeom>
          <a:noFill/>
          <a:ln w="28575" algn="ctr">
            <a:solidFill>
              <a:schemeClr val="tx1"/>
            </a:solidFill>
            <a:round/>
            <a:headEnd/>
            <a:tailEnd/>
          </a:ln>
        </p:spPr>
      </p:cxnSp>
      <p:sp>
        <p:nvSpPr>
          <p:cNvPr id="36961" name="TextBox 152"/>
          <p:cNvSpPr txBox="1">
            <a:spLocks noChangeArrowheads="1"/>
          </p:cNvSpPr>
          <p:nvPr/>
        </p:nvSpPr>
        <p:spPr bwMode="auto">
          <a:xfrm>
            <a:off x="7385050" y="4146550"/>
            <a:ext cx="344488" cy="246063"/>
          </a:xfrm>
          <a:prstGeom prst="rect">
            <a:avLst/>
          </a:prstGeom>
          <a:noFill/>
          <a:ln w="9525">
            <a:noFill/>
            <a:miter lim="800000"/>
            <a:headEnd/>
            <a:tailEnd/>
          </a:ln>
        </p:spPr>
        <p:txBody>
          <a:bodyPr>
            <a:spAutoFit/>
          </a:bodyPr>
          <a:lstStyle/>
          <a:p>
            <a:pPr algn="ctr"/>
            <a:r>
              <a:rPr lang="en-US">
                <a:solidFill>
                  <a:schemeClr val="tx1"/>
                </a:solidFill>
              </a:rPr>
              <a:t>10</a:t>
            </a:r>
          </a:p>
        </p:txBody>
      </p:sp>
      <p:cxnSp>
        <p:nvCxnSpPr>
          <p:cNvPr id="36962" name="Straight Connector 153"/>
          <p:cNvCxnSpPr>
            <a:cxnSpLocks noChangeShapeType="1"/>
          </p:cNvCxnSpPr>
          <p:nvPr/>
        </p:nvCxnSpPr>
        <p:spPr bwMode="auto">
          <a:xfrm>
            <a:off x="7377113" y="4102100"/>
            <a:ext cx="0" cy="63500"/>
          </a:xfrm>
          <a:prstGeom prst="line">
            <a:avLst/>
          </a:prstGeom>
          <a:noFill/>
          <a:ln w="28575" algn="ctr">
            <a:solidFill>
              <a:schemeClr val="tx1"/>
            </a:solidFill>
            <a:round/>
            <a:headEnd/>
            <a:tailEnd/>
          </a:ln>
        </p:spPr>
      </p:cxnSp>
      <p:sp>
        <p:nvSpPr>
          <p:cNvPr id="36963" name="TextBox 154"/>
          <p:cNvSpPr txBox="1">
            <a:spLocks noChangeArrowheads="1"/>
          </p:cNvSpPr>
          <p:nvPr/>
        </p:nvSpPr>
        <p:spPr bwMode="auto">
          <a:xfrm>
            <a:off x="7205663" y="4146550"/>
            <a:ext cx="344487" cy="246063"/>
          </a:xfrm>
          <a:prstGeom prst="rect">
            <a:avLst/>
          </a:prstGeom>
          <a:noFill/>
          <a:ln w="9525">
            <a:noFill/>
            <a:miter lim="800000"/>
            <a:headEnd/>
            <a:tailEnd/>
          </a:ln>
        </p:spPr>
        <p:txBody>
          <a:bodyPr>
            <a:spAutoFit/>
          </a:bodyPr>
          <a:lstStyle/>
          <a:p>
            <a:pPr algn="ctr"/>
            <a:r>
              <a:rPr lang="en-US">
                <a:solidFill>
                  <a:schemeClr val="tx1"/>
                </a:solidFill>
              </a:rPr>
              <a:t>9</a:t>
            </a:r>
          </a:p>
        </p:txBody>
      </p:sp>
      <p:cxnSp>
        <p:nvCxnSpPr>
          <p:cNvPr id="36964" name="Straight Connector 155"/>
          <p:cNvCxnSpPr>
            <a:cxnSpLocks noChangeShapeType="1"/>
          </p:cNvCxnSpPr>
          <p:nvPr/>
        </p:nvCxnSpPr>
        <p:spPr bwMode="auto">
          <a:xfrm>
            <a:off x="7162800" y="4102100"/>
            <a:ext cx="0" cy="63500"/>
          </a:xfrm>
          <a:prstGeom prst="line">
            <a:avLst/>
          </a:prstGeom>
          <a:noFill/>
          <a:ln w="28575" algn="ctr">
            <a:solidFill>
              <a:schemeClr val="tx1"/>
            </a:solidFill>
            <a:round/>
            <a:headEnd/>
            <a:tailEnd/>
          </a:ln>
        </p:spPr>
      </p:cxnSp>
      <p:sp>
        <p:nvSpPr>
          <p:cNvPr id="36965" name="TextBox 156"/>
          <p:cNvSpPr txBox="1">
            <a:spLocks noChangeArrowheads="1"/>
          </p:cNvSpPr>
          <p:nvPr/>
        </p:nvSpPr>
        <p:spPr bwMode="auto">
          <a:xfrm>
            <a:off x="6991350" y="4146550"/>
            <a:ext cx="344488" cy="246063"/>
          </a:xfrm>
          <a:prstGeom prst="rect">
            <a:avLst/>
          </a:prstGeom>
          <a:noFill/>
          <a:ln w="9525">
            <a:noFill/>
            <a:miter lim="800000"/>
            <a:headEnd/>
            <a:tailEnd/>
          </a:ln>
        </p:spPr>
        <p:txBody>
          <a:bodyPr>
            <a:spAutoFit/>
          </a:bodyPr>
          <a:lstStyle/>
          <a:p>
            <a:pPr algn="ctr"/>
            <a:r>
              <a:rPr lang="en-US">
                <a:solidFill>
                  <a:schemeClr val="tx1"/>
                </a:solidFill>
              </a:rPr>
              <a:t>8</a:t>
            </a:r>
          </a:p>
        </p:txBody>
      </p:sp>
      <p:cxnSp>
        <p:nvCxnSpPr>
          <p:cNvPr id="36966" name="Straight Connector 157"/>
          <p:cNvCxnSpPr>
            <a:cxnSpLocks noChangeShapeType="1"/>
          </p:cNvCxnSpPr>
          <p:nvPr/>
        </p:nvCxnSpPr>
        <p:spPr bwMode="auto">
          <a:xfrm>
            <a:off x="6970713" y="4102100"/>
            <a:ext cx="0" cy="63500"/>
          </a:xfrm>
          <a:prstGeom prst="line">
            <a:avLst/>
          </a:prstGeom>
          <a:noFill/>
          <a:ln w="28575" algn="ctr">
            <a:solidFill>
              <a:schemeClr val="tx1"/>
            </a:solidFill>
            <a:round/>
            <a:headEnd/>
            <a:tailEnd/>
          </a:ln>
        </p:spPr>
      </p:cxnSp>
      <p:sp>
        <p:nvSpPr>
          <p:cNvPr id="36967" name="TextBox 158"/>
          <p:cNvSpPr txBox="1">
            <a:spLocks noChangeArrowheads="1"/>
          </p:cNvSpPr>
          <p:nvPr/>
        </p:nvSpPr>
        <p:spPr bwMode="auto">
          <a:xfrm>
            <a:off x="6799263" y="4146550"/>
            <a:ext cx="344487" cy="246063"/>
          </a:xfrm>
          <a:prstGeom prst="rect">
            <a:avLst/>
          </a:prstGeom>
          <a:noFill/>
          <a:ln w="9525">
            <a:noFill/>
            <a:miter lim="800000"/>
            <a:headEnd/>
            <a:tailEnd/>
          </a:ln>
        </p:spPr>
        <p:txBody>
          <a:bodyPr>
            <a:spAutoFit/>
          </a:bodyPr>
          <a:lstStyle/>
          <a:p>
            <a:pPr algn="ctr"/>
            <a:r>
              <a:rPr lang="en-US">
                <a:solidFill>
                  <a:schemeClr val="tx1"/>
                </a:solidFill>
              </a:rPr>
              <a:t>7</a:t>
            </a:r>
          </a:p>
        </p:txBody>
      </p:sp>
      <p:cxnSp>
        <p:nvCxnSpPr>
          <p:cNvPr id="36968" name="Straight Connector 159"/>
          <p:cNvCxnSpPr>
            <a:cxnSpLocks noChangeShapeType="1"/>
          </p:cNvCxnSpPr>
          <p:nvPr/>
        </p:nvCxnSpPr>
        <p:spPr bwMode="auto">
          <a:xfrm>
            <a:off x="6786563" y="4102100"/>
            <a:ext cx="0" cy="63500"/>
          </a:xfrm>
          <a:prstGeom prst="line">
            <a:avLst/>
          </a:prstGeom>
          <a:noFill/>
          <a:ln w="28575" algn="ctr">
            <a:solidFill>
              <a:schemeClr val="tx1"/>
            </a:solidFill>
            <a:round/>
            <a:headEnd/>
            <a:tailEnd/>
          </a:ln>
        </p:spPr>
      </p:cxnSp>
      <p:sp>
        <p:nvSpPr>
          <p:cNvPr id="36969" name="TextBox 160"/>
          <p:cNvSpPr txBox="1">
            <a:spLocks noChangeArrowheads="1"/>
          </p:cNvSpPr>
          <p:nvPr/>
        </p:nvSpPr>
        <p:spPr bwMode="auto">
          <a:xfrm>
            <a:off x="6615113" y="4146550"/>
            <a:ext cx="344487" cy="246063"/>
          </a:xfrm>
          <a:prstGeom prst="rect">
            <a:avLst/>
          </a:prstGeom>
          <a:noFill/>
          <a:ln w="9525">
            <a:noFill/>
            <a:miter lim="800000"/>
            <a:headEnd/>
            <a:tailEnd/>
          </a:ln>
        </p:spPr>
        <p:txBody>
          <a:bodyPr>
            <a:spAutoFit/>
          </a:bodyPr>
          <a:lstStyle/>
          <a:p>
            <a:pPr algn="ctr"/>
            <a:r>
              <a:rPr lang="en-US">
                <a:solidFill>
                  <a:schemeClr val="tx1"/>
                </a:solidFill>
              </a:rPr>
              <a:t>6</a:t>
            </a:r>
          </a:p>
        </p:txBody>
      </p:sp>
      <p:cxnSp>
        <p:nvCxnSpPr>
          <p:cNvPr id="36970" name="Straight Connector 161"/>
          <p:cNvCxnSpPr>
            <a:cxnSpLocks noChangeShapeType="1"/>
          </p:cNvCxnSpPr>
          <p:nvPr/>
        </p:nvCxnSpPr>
        <p:spPr bwMode="auto">
          <a:xfrm>
            <a:off x="6575425" y="4102100"/>
            <a:ext cx="0" cy="63500"/>
          </a:xfrm>
          <a:prstGeom prst="line">
            <a:avLst/>
          </a:prstGeom>
          <a:noFill/>
          <a:ln w="28575" algn="ctr">
            <a:solidFill>
              <a:schemeClr val="tx1"/>
            </a:solidFill>
            <a:round/>
            <a:headEnd/>
            <a:tailEnd/>
          </a:ln>
        </p:spPr>
      </p:cxnSp>
      <p:sp>
        <p:nvSpPr>
          <p:cNvPr id="36971" name="TextBox 162"/>
          <p:cNvSpPr txBox="1">
            <a:spLocks noChangeArrowheads="1"/>
          </p:cNvSpPr>
          <p:nvPr/>
        </p:nvSpPr>
        <p:spPr bwMode="auto">
          <a:xfrm>
            <a:off x="6403975" y="4146550"/>
            <a:ext cx="344488" cy="246063"/>
          </a:xfrm>
          <a:prstGeom prst="rect">
            <a:avLst/>
          </a:prstGeom>
          <a:noFill/>
          <a:ln w="9525">
            <a:noFill/>
            <a:miter lim="800000"/>
            <a:headEnd/>
            <a:tailEnd/>
          </a:ln>
        </p:spPr>
        <p:txBody>
          <a:bodyPr>
            <a:spAutoFit/>
          </a:bodyPr>
          <a:lstStyle/>
          <a:p>
            <a:pPr algn="ctr"/>
            <a:r>
              <a:rPr lang="en-US">
                <a:solidFill>
                  <a:schemeClr val="tx1"/>
                </a:solidFill>
              </a:rPr>
              <a:t>5</a:t>
            </a:r>
          </a:p>
        </p:txBody>
      </p:sp>
      <p:cxnSp>
        <p:nvCxnSpPr>
          <p:cNvPr id="36972" name="Straight Connector 163"/>
          <p:cNvCxnSpPr>
            <a:cxnSpLocks noChangeShapeType="1"/>
          </p:cNvCxnSpPr>
          <p:nvPr/>
        </p:nvCxnSpPr>
        <p:spPr bwMode="auto">
          <a:xfrm>
            <a:off x="6384925" y="4102100"/>
            <a:ext cx="0" cy="63500"/>
          </a:xfrm>
          <a:prstGeom prst="line">
            <a:avLst/>
          </a:prstGeom>
          <a:noFill/>
          <a:ln w="28575" algn="ctr">
            <a:solidFill>
              <a:schemeClr val="tx1"/>
            </a:solidFill>
            <a:round/>
            <a:headEnd/>
            <a:tailEnd/>
          </a:ln>
        </p:spPr>
      </p:cxnSp>
      <p:sp>
        <p:nvSpPr>
          <p:cNvPr id="36973" name="TextBox 164"/>
          <p:cNvSpPr txBox="1">
            <a:spLocks noChangeArrowheads="1"/>
          </p:cNvSpPr>
          <p:nvPr/>
        </p:nvSpPr>
        <p:spPr bwMode="auto">
          <a:xfrm>
            <a:off x="6213475" y="4146550"/>
            <a:ext cx="344488" cy="246063"/>
          </a:xfrm>
          <a:prstGeom prst="rect">
            <a:avLst/>
          </a:prstGeom>
          <a:noFill/>
          <a:ln w="9525">
            <a:noFill/>
            <a:miter lim="800000"/>
            <a:headEnd/>
            <a:tailEnd/>
          </a:ln>
        </p:spPr>
        <p:txBody>
          <a:bodyPr>
            <a:spAutoFit/>
          </a:bodyPr>
          <a:lstStyle/>
          <a:p>
            <a:pPr algn="ctr"/>
            <a:r>
              <a:rPr lang="en-US">
                <a:solidFill>
                  <a:schemeClr val="tx1"/>
                </a:solidFill>
              </a:rPr>
              <a:t>4</a:t>
            </a:r>
          </a:p>
        </p:txBody>
      </p:sp>
      <p:cxnSp>
        <p:nvCxnSpPr>
          <p:cNvPr id="36974" name="Straight Connector 165"/>
          <p:cNvCxnSpPr>
            <a:cxnSpLocks noChangeShapeType="1"/>
          </p:cNvCxnSpPr>
          <p:nvPr/>
        </p:nvCxnSpPr>
        <p:spPr bwMode="auto">
          <a:xfrm>
            <a:off x="6176963" y="4102100"/>
            <a:ext cx="0" cy="63500"/>
          </a:xfrm>
          <a:prstGeom prst="line">
            <a:avLst/>
          </a:prstGeom>
          <a:noFill/>
          <a:ln w="28575" algn="ctr">
            <a:solidFill>
              <a:schemeClr val="tx1"/>
            </a:solidFill>
            <a:round/>
            <a:headEnd/>
            <a:tailEnd/>
          </a:ln>
        </p:spPr>
      </p:cxnSp>
      <p:sp>
        <p:nvSpPr>
          <p:cNvPr id="36975" name="TextBox 166"/>
          <p:cNvSpPr txBox="1">
            <a:spLocks noChangeArrowheads="1"/>
          </p:cNvSpPr>
          <p:nvPr/>
        </p:nvSpPr>
        <p:spPr bwMode="auto">
          <a:xfrm>
            <a:off x="6005513" y="4146550"/>
            <a:ext cx="344487" cy="246063"/>
          </a:xfrm>
          <a:prstGeom prst="rect">
            <a:avLst/>
          </a:prstGeom>
          <a:noFill/>
          <a:ln w="9525">
            <a:noFill/>
            <a:miter lim="800000"/>
            <a:headEnd/>
            <a:tailEnd/>
          </a:ln>
        </p:spPr>
        <p:txBody>
          <a:bodyPr>
            <a:spAutoFit/>
          </a:bodyPr>
          <a:lstStyle/>
          <a:p>
            <a:pPr algn="ctr"/>
            <a:r>
              <a:rPr lang="en-US">
                <a:solidFill>
                  <a:schemeClr val="tx1"/>
                </a:solidFill>
              </a:rPr>
              <a:t>3</a:t>
            </a:r>
          </a:p>
        </p:txBody>
      </p:sp>
      <p:cxnSp>
        <p:nvCxnSpPr>
          <p:cNvPr id="36976" name="Straight Connector 168"/>
          <p:cNvCxnSpPr>
            <a:cxnSpLocks noChangeShapeType="1"/>
          </p:cNvCxnSpPr>
          <p:nvPr/>
        </p:nvCxnSpPr>
        <p:spPr bwMode="auto">
          <a:xfrm>
            <a:off x="5991225" y="4102100"/>
            <a:ext cx="0" cy="63500"/>
          </a:xfrm>
          <a:prstGeom prst="line">
            <a:avLst/>
          </a:prstGeom>
          <a:noFill/>
          <a:ln w="28575" algn="ctr">
            <a:solidFill>
              <a:schemeClr val="tx1"/>
            </a:solidFill>
            <a:round/>
            <a:headEnd/>
            <a:tailEnd/>
          </a:ln>
        </p:spPr>
      </p:cxnSp>
      <p:sp>
        <p:nvSpPr>
          <p:cNvPr id="36977" name="TextBox 169"/>
          <p:cNvSpPr txBox="1">
            <a:spLocks noChangeArrowheads="1"/>
          </p:cNvSpPr>
          <p:nvPr/>
        </p:nvSpPr>
        <p:spPr bwMode="auto">
          <a:xfrm>
            <a:off x="5819775" y="4146550"/>
            <a:ext cx="344488" cy="246063"/>
          </a:xfrm>
          <a:prstGeom prst="rect">
            <a:avLst/>
          </a:prstGeom>
          <a:noFill/>
          <a:ln w="9525">
            <a:noFill/>
            <a:miter lim="800000"/>
            <a:headEnd/>
            <a:tailEnd/>
          </a:ln>
        </p:spPr>
        <p:txBody>
          <a:bodyPr>
            <a:spAutoFit/>
          </a:bodyPr>
          <a:lstStyle/>
          <a:p>
            <a:pPr algn="ctr"/>
            <a:r>
              <a:rPr lang="en-US">
                <a:solidFill>
                  <a:schemeClr val="tx1"/>
                </a:solidFill>
              </a:rPr>
              <a:t>2</a:t>
            </a:r>
          </a:p>
        </p:txBody>
      </p:sp>
      <p:cxnSp>
        <p:nvCxnSpPr>
          <p:cNvPr id="36978" name="Straight Connector 170"/>
          <p:cNvCxnSpPr>
            <a:cxnSpLocks noChangeShapeType="1"/>
          </p:cNvCxnSpPr>
          <p:nvPr/>
        </p:nvCxnSpPr>
        <p:spPr bwMode="auto">
          <a:xfrm>
            <a:off x="5800725" y="4102100"/>
            <a:ext cx="0" cy="63500"/>
          </a:xfrm>
          <a:prstGeom prst="line">
            <a:avLst/>
          </a:prstGeom>
          <a:noFill/>
          <a:ln w="28575" algn="ctr">
            <a:solidFill>
              <a:schemeClr val="tx1"/>
            </a:solidFill>
            <a:round/>
            <a:headEnd/>
            <a:tailEnd/>
          </a:ln>
        </p:spPr>
      </p:cxnSp>
      <p:sp>
        <p:nvSpPr>
          <p:cNvPr id="36979" name="TextBox 171"/>
          <p:cNvSpPr txBox="1">
            <a:spLocks noChangeArrowheads="1"/>
          </p:cNvSpPr>
          <p:nvPr/>
        </p:nvSpPr>
        <p:spPr bwMode="auto">
          <a:xfrm>
            <a:off x="5629275" y="4146550"/>
            <a:ext cx="344488" cy="246063"/>
          </a:xfrm>
          <a:prstGeom prst="rect">
            <a:avLst/>
          </a:prstGeom>
          <a:noFill/>
          <a:ln w="9525">
            <a:noFill/>
            <a:miter lim="800000"/>
            <a:headEnd/>
            <a:tailEnd/>
          </a:ln>
        </p:spPr>
        <p:txBody>
          <a:bodyPr>
            <a:spAutoFit/>
          </a:bodyPr>
          <a:lstStyle/>
          <a:p>
            <a:pPr algn="ctr"/>
            <a:r>
              <a:rPr lang="en-US">
                <a:solidFill>
                  <a:schemeClr val="tx1"/>
                </a:solidFill>
              </a:rPr>
              <a:t>1</a:t>
            </a:r>
          </a:p>
        </p:txBody>
      </p:sp>
      <p:sp>
        <p:nvSpPr>
          <p:cNvPr id="36980" name="TextBox 172"/>
          <p:cNvSpPr txBox="1">
            <a:spLocks noChangeArrowheads="1"/>
          </p:cNvSpPr>
          <p:nvPr/>
        </p:nvSpPr>
        <p:spPr bwMode="auto">
          <a:xfrm>
            <a:off x="6958013" y="2930525"/>
            <a:ext cx="412750" cy="246063"/>
          </a:xfrm>
          <a:prstGeom prst="rect">
            <a:avLst/>
          </a:prstGeom>
          <a:noFill/>
          <a:ln w="9525">
            <a:noFill/>
            <a:miter lim="800000"/>
            <a:headEnd/>
            <a:tailEnd/>
          </a:ln>
        </p:spPr>
        <p:txBody>
          <a:bodyPr>
            <a:spAutoFit/>
          </a:bodyPr>
          <a:lstStyle/>
          <a:p>
            <a:pPr algn="ctr"/>
            <a:r>
              <a:rPr lang="en-US">
                <a:solidFill>
                  <a:schemeClr val="tx1"/>
                </a:solidFill>
              </a:rPr>
              <a:t>621</a:t>
            </a:r>
          </a:p>
        </p:txBody>
      </p:sp>
      <p:sp>
        <p:nvSpPr>
          <p:cNvPr id="36981" name="TextBox 177"/>
          <p:cNvSpPr txBox="1">
            <a:spLocks noChangeArrowheads="1"/>
          </p:cNvSpPr>
          <p:nvPr/>
        </p:nvSpPr>
        <p:spPr bwMode="auto">
          <a:xfrm>
            <a:off x="7905750" y="2930525"/>
            <a:ext cx="473075" cy="246063"/>
          </a:xfrm>
          <a:prstGeom prst="rect">
            <a:avLst/>
          </a:prstGeom>
          <a:noFill/>
          <a:ln w="9525">
            <a:noFill/>
            <a:miter lim="800000"/>
            <a:headEnd/>
            <a:tailEnd/>
          </a:ln>
        </p:spPr>
        <p:txBody>
          <a:bodyPr>
            <a:spAutoFit/>
          </a:bodyPr>
          <a:lstStyle/>
          <a:p>
            <a:pPr algn="ctr"/>
            <a:r>
              <a:rPr lang="en-US">
                <a:solidFill>
                  <a:schemeClr val="tx1"/>
                </a:solidFill>
              </a:rPr>
              <a:t>1841</a:t>
            </a:r>
          </a:p>
        </p:txBody>
      </p:sp>
      <p:sp>
        <p:nvSpPr>
          <p:cNvPr id="36982" name="TextBox 179"/>
          <p:cNvSpPr txBox="1">
            <a:spLocks noChangeArrowheads="1"/>
          </p:cNvSpPr>
          <p:nvPr/>
        </p:nvSpPr>
        <p:spPr bwMode="auto">
          <a:xfrm>
            <a:off x="5086350" y="5407025"/>
            <a:ext cx="584200" cy="246063"/>
          </a:xfrm>
          <a:prstGeom prst="rect">
            <a:avLst/>
          </a:prstGeom>
          <a:noFill/>
          <a:ln w="9525">
            <a:noFill/>
            <a:miter lim="800000"/>
            <a:headEnd/>
            <a:tailEnd/>
          </a:ln>
        </p:spPr>
        <p:txBody>
          <a:bodyPr>
            <a:spAutoFit/>
          </a:bodyPr>
          <a:lstStyle/>
          <a:p>
            <a:pPr algn="r"/>
            <a:r>
              <a:rPr lang="en-US">
                <a:solidFill>
                  <a:schemeClr val="tx1"/>
                </a:solidFill>
              </a:rPr>
              <a:t>5</a:t>
            </a:r>
          </a:p>
        </p:txBody>
      </p:sp>
      <p:cxnSp>
        <p:nvCxnSpPr>
          <p:cNvPr id="36983" name="Straight Connector 180"/>
          <p:cNvCxnSpPr>
            <a:cxnSpLocks noChangeShapeType="1"/>
          </p:cNvCxnSpPr>
          <p:nvPr/>
        </p:nvCxnSpPr>
        <p:spPr bwMode="auto">
          <a:xfrm flipH="1">
            <a:off x="5692775" y="4679950"/>
            <a:ext cx="0" cy="968375"/>
          </a:xfrm>
          <a:prstGeom prst="line">
            <a:avLst/>
          </a:prstGeom>
          <a:noFill/>
          <a:ln w="28575" algn="ctr">
            <a:solidFill>
              <a:schemeClr val="tx1"/>
            </a:solidFill>
            <a:round/>
            <a:headEnd/>
            <a:tailEnd/>
          </a:ln>
        </p:spPr>
      </p:cxnSp>
      <p:cxnSp>
        <p:nvCxnSpPr>
          <p:cNvPr id="36984" name="Straight Connector 182"/>
          <p:cNvCxnSpPr>
            <a:cxnSpLocks noChangeShapeType="1"/>
          </p:cNvCxnSpPr>
          <p:nvPr/>
        </p:nvCxnSpPr>
        <p:spPr bwMode="auto">
          <a:xfrm>
            <a:off x="5624513" y="5529263"/>
            <a:ext cx="63500" cy="0"/>
          </a:xfrm>
          <a:prstGeom prst="line">
            <a:avLst/>
          </a:prstGeom>
          <a:noFill/>
          <a:ln w="28575" algn="ctr">
            <a:solidFill>
              <a:schemeClr val="tx1"/>
            </a:solidFill>
            <a:round/>
            <a:headEnd/>
            <a:tailEnd/>
          </a:ln>
        </p:spPr>
      </p:cxnSp>
      <p:sp>
        <p:nvSpPr>
          <p:cNvPr id="36985" name="TextBox 183"/>
          <p:cNvSpPr txBox="1">
            <a:spLocks noChangeArrowheads="1"/>
          </p:cNvSpPr>
          <p:nvPr/>
        </p:nvSpPr>
        <p:spPr bwMode="auto">
          <a:xfrm rot="-5400000">
            <a:off x="4443412" y="4921251"/>
            <a:ext cx="1603375" cy="400050"/>
          </a:xfrm>
          <a:prstGeom prst="rect">
            <a:avLst/>
          </a:prstGeom>
          <a:noFill/>
          <a:ln w="9525">
            <a:noFill/>
            <a:miter lim="800000"/>
            <a:headEnd/>
            <a:tailEnd/>
          </a:ln>
        </p:spPr>
        <p:txBody>
          <a:bodyPr>
            <a:spAutoFit/>
          </a:bodyPr>
          <a:lstStyle/>
          <a:p>
            <a:pPr algn="ctr"/>
            <a:r>
              <a:rPr lang="en-US" b="1">
                <a:solidFill>
                  <a:schemeClr val="tx1"/>
                </a:solidFill>
              </a:rPr>
              <a:t>OS From</a:t>
            </a:r>
            <a:br>
              <a:rPr lang="en-US" b="1">
                <a:solidFill>
                  <a:schemeClr val="tx1"/>
                </a:solidFill>
              </a:rPr>
            </a:br>
            <a:r>
              <a:rPr lang="en-US" b="1">
                <a:solidFill>
                  <a:schemeClr val="tx1"/>
                </a:solidFill>
              </a:rPr>
              <a:t> Registration (Mos)</a:t>
            </a:r>
          </a:p>
        </p:txBody>
      </p:sp>
      <p:sp>
        <p:nvSpPr>
          <p:cNvPr id="36986" name="TextBox 184"/>
          <p:cNvSpPr txBox="1">
            <a:spLocks noChangeArrowheads="1"/>
          </p:cNvSpPr>
          <p:nvPr/>
        </p:nvSpPr>
        <p:spPr bwMode="auto">
          <a:xfrm>
            <a:off x="5086350" y="5508625"/>
            <a:ext cx="584200" cy="246063"/>
          </a:xfrm>
          <a:prstGeom prst="rect">
            <a:avLst/>
          </a:prstGeom>
          <a:noFill/>
          <a:ln w="9525">
            <a:noFill/>
            <a:miter lim="800000"/>
            <a:headEnd/>
            <a:tailEnd/>
          </a:ln>
        </p:spPr>
        <p:txBody>
          <a:bodyPr>
            <a:spAutoFit/>
          </a:bodyPr>
          <a:lstStyle/>
          <a:p>
            <a:pPr algn="r"/>
            <a:r>
              <a:rPr lang="en-US">
                <a:solidFill>
                  <a:schemeClr val="tx1"/>
                </a:solidFill>
              </a:rPr>
              <a:t>0</a:t>
            </a:r>
          </a:p>
        </p:txBody>
      </p:sp>
      <p:cxnSp>
        <p:nvCxnSpPr>
          <p:cNvPr id="36987" name="Straight Connector 185"/>
          <p:cNvCxnSpPr>
            <a:cxnSpLocks noChangeShapeType="1"/>
          </p:cNvCxnSpPr>
          <p:nvPr/>
        </p:nvCxnSpPr>
        <p:spPr bwMode="auto">
          <a:xfrm>
            <a:off x="5624513" y="5648325"/>
            <a:ext cx="63500" cy="0"/>
          </a:xfrm>
          <a:prstGeom prst="line">
            <a:avLst/>
          </a:prstGeom>
          <a:noFill/>
          <a:ln w="28575" algn="ctr">
            <a:solidFill>
              <a:schemeClr val="tx1"/>
            </a:solidFill>
            <a:round/>
            <a:headEnd/>
            <a:tailEnd/>
          </a:ln>
        </p:spPr>
      </p:cxnSp>
      <p:cxnSp>
        <p:nvCxnSpPr>
          <p:cNvPr id="36988" name="Straight Connector 186"/>
          <p:cNvCxnSpPr>
            <a:cxnSpLocks noChangeShapeType="1"/>
          </p:cNvCxnSpPr>
          <p:nvPr/>
        </p:nvCxnSpPr>
        <p:spPr bwMode="auto">
          <a:xfrm>
            <a:off x="5624513" y="4694238"/>
            <a:ext cx="63500" cy="0"/>
          </a:xfrm>
          <a:prstGeom prst="line">
            <a:avLst/>
          </a:prstGeom>
          <a:noFill/>
          <a:ln w="28575" algn="ctr">
            <a:solidFill>
              <a:schemeClr val="tx1"/>
            </a:solidFill>
            <a:round/>
            <a:headEnd/>
            <a:tailEnd/>
          </a:ln>
        </p:spPr>
      </p:cxnSp>
      <p:sp>
        <p:nvSpPr>
          <p:cNvPr id="36989" name="TextBox 187"/>
          <p:cNvSpPr txBox="1">
            <a:spLocks noChangeArrowheads="1"/>
          </p:cNvSpPr>
          <p:nvPr/>
        </p:nvSpPr>
        <p:spPr bwMode="auto">
          <a:xfrm>
            <a:off x="5086350" y="4568825"/>
            <a:ext cx="584200" cy="246063"/>
          </a:xfrm>
          <a:prstGeom prst="rect">
            <a:avLst/>
          </a:prstGeom>
          <a:noFill/>
          <a:ln w="9525">
            <a:noFill/>
            <a:miter lim="800000"/>
            <a:headEnd/>
            <a:tailEnd/>
          </a:ln>
        </p:spPr>
        <p:txBody>
          <a:bodyPr>
            <a:spAutoFit/>
          </a:bodyPr>
          <a:lstStyle/>
          <a:p>
            <a:pPr algn="r"/>
            <a:r>
              <a:rPr lang="en-US">
                <a:solidFill>
                  <a:schemeClr val="tx1"/>
                </a:solidFill>
              </a:rPr>
              <a:t>40</a:t>
            </a:r>
          </a:p>
        </p:txBody>
      </p:sp>
      <p:cxnSp>
        <p:nvCxnSpPr>
          <p:cNvPr id="36990" name="Straight Connector 188"/>
          <p:cNvCxnSpPr>
            <a:cxnSpLocks noChangeShapeType="1"/>
          </p:cNvCxnSpPr>
          <p:nvPr/>
        </p:nvCxnSpPr>
        <p:spPr bwMode="auto">
          <a:xfrm>
            <a:off x="8547100" y="5649913"/>
            <a:ext cx="0" cy="63500"/>
          </a:xfrm>
          <a:prstGeom prst="line">
            <a:avLst/>
          </a:prstGeom>
          <a:noFill/>
          <a:ln w="28575" algn="ctr">
            <a:solidFill>
              <a:schemeClr val="tx1"/>
            </a:solidFill>
            <a:round/>
            <a:headEnd/>
            <a:tailEnd/>
          </a:ln>
        </p:spPr>
      </p:cxnSp>
      <p:sp>
        <p:nvSpPr>
          <p:cNvPr id="36991" name="TextBox 189"/>
          <p:cNvSpPr txBox="1">
            <a:spLocks noChangeArrowheads="1"/>
          </p:cNvSpPr>
          <p:nvPr/>
        </p:nvSpPr>
        <p:spPr bwMode="auto">
          <a:xfrm>
            <a:off x="8370888" y="5692775"/>
            <a:ext cx="344487" cy="246063"/>
          </a:xfrm>
          <a:prstGeom prst="rect">
            <a:avLst/>
          </a:prstGeom>
          <a:noFill/>
          <a:ln w="9525">
            <a:noFill/>
            <a:miter lim="800000"/>
            <a:headEnd/>
            <a:tailEnd/>
          </a:ln>
        </p:spPr>
        <p:txBody>
          <a:bodyPr>
            <a:spAutoFit/>
          </a:bodyPr>
          <a:lstStyle/>
          <a:p>
            <a:pPr algn="ctr"/>
            <a:r>
              <a:rPr lang="en-US">
                <a:solidFill>
                  <a:schemeClr val="tx1"/>
                </a:solidFill>
              </a:rPr>
              <a:t>15</a:t>
            </a:r>
          </a:p>
        </p:txBody>
      </p:sp>
      <p:cxnSp>
        <p:nvCxnSpPr>
          <p:cNvPr id="36992" name="Straight Connector 190"/>
          <p:cNvCxnSpPr>
            <a:cxnSpLocks noChangeShapeType="1"/>
          </p:cNvCxnSpPr>
          <p:nvPr/>
        </p:nvCxnSpPr>
        <p:spPr bwMode="auto">
          <a:xfrm>
            <a:off x="5624513" y="4813300"/>
            <a:ext cx="63500" cy="0"/>
          </a:xfrm>
          <a:prstGeom prst="line">
            <a:avLst/>
          </a:prstGeom>
          <a:noFill/>
          <a:ln w="28575" algn="ctr">
            <a:solidFill>
              <a:schemeClr val="tx1"/>
            </a:solidFill>
            <a:round/>
            <a:headEnd/>
            <a:tailEnd/>
          </a:ln>
        </p:spPr>
      </p:cxnSp>
      <p:sp>
        <p:nvSpPr>
          <p:cNvPr id="36993" name="TextBox 191"/>
          <p:cNvSpPr txBox="1">
            <a:spLocks noChangeArrowheads="1"/>
          </p:cNvSpPr>
          <p:nvPr/>
        </p:nvSpPr>
        <p:spPr bwMode="auto">
          <a:xfrm>
            <a:off x="5086350" y="4692650"/>
            <a:ext cx="584200" cy="246063"/>
          </a:xfrm>
          <a:prstGeom prst="rect">
            <a:avLst/>
          </a:prstGeom>
          <a:noFill/>
          <a:ln w="9525">
            <a:noFill/>
            <a:miter lim="800000"/>
            <a:headEnd/>
            <a:tailEnd/>
          </a:ln>
        </p:spPr>
        <p:txBody>
          <a:bodyPr>
            <a:spAutoFit/>
          </a:bodyPr>
          <a:lstStyle/>
          <a:p>
            <a:pPr algn="r"/>
            <a:r>
              <a:rPr lang="en-US">
                <a:solidFill>
                  <a:schemeClr val="tx1"/>
                </a:solidFill>
              </a:rPr>
              <a:t>35</a:t>
            </a:r>
          </a:p>
        </p:txBody>
      </p:sp>
      <p:cxnSp>
        <p:nvCxnSpPr>
          <p:cNvPr id="36994" name="Straight Connector 192"/>
          <p:cNvCxnSpPr>
            <a:cxnSpLocks noChangeShapeType="1"/>
          </p:cNvCxnSpPr>
          <p:nvPr/>
        </p:nvCxnSpPr>
        <p:spPr bwMode="auto">
          <a:xfrm>
            <a:off x="5624513" y="4932363"/>
            <a:ext cx="63500" cy="0"/>
          </a:xfrm>
          <a:prstGeom prst="line">
            <a:avLst/>
          </a:prstGeom>
          <a:noFill/>
          <a:ln w="28575" algn="ctr">
            <a:solidFill>
              <a:schemeClr val="tx1"/>
            </a:solidFill>
            <a:round/>
            <a:headEnd/>
            <a:tailEnd/>
          </a:ln>
        </p:spPr>
      </p:cxnSp>
      <p:sp>
        <p:nvSpPr>
          <p:cNvPr id="36995" name="TextBox 193"/>
          <p:cNvSpPr txBox="1">
            <a:spLocks noChangeArrowheads="1"/>
          </p:cNvSpPr>
          <p:nvPr/>
        </p:nvSpPr>
        <p:spPr bwMode="auto">
          <a:xfrm>
            <a:off x="5086350" y="4811713"/>
            <a:ext cx="584200" cy="246062"/>
          </a:xfrm>
          <a:prstGeom prst="rect">
            <a:avLst/>
          </a:prstGeom>
          <a:noFill/>
          <a:ln w="9525">
            <a:noFill/>
            <a:miter lim="800000"/>
            <a:headEnd/>
            <a:tailEnd/>
          </a:ln>
        </p:spPr>
        <p:txBody>
          <a:bodyPr>
            <a:spAutoFit/>
          </a:bodyPr>
          <a:lstStyle/>
          <a:p>
            <a:pPr algn="r"/>
            <a:r>
              <a:rPr lang="en-US">
                <a:solidFill>
                  <a:schemeClr val="tx1"/>
                </a:solidFill>
              </a:rPr>
              <a:t>30</a:t>
            </a:r>
          </a:p>
        </p:txBody>
      </p:sp>
      <p:cxnSp>
        <p:nvCxnSpPr>
          <p:cNvPr id="36996" name="Straight Connector 194"/>
          <p:cNvCxnSpPr>
            <a:cxnSpLocks noChangeShapeType="1"/>
          </p:cNvCxnSpPr>
          <p:nvPr/>
        </p:nvCxnSpPr>
        <p:spPr bwMode="auto">
          <a:xfrm>
            <a:off x="5624513" y="5053013"/>
            <a:ext cx="63500" cy="0"/>
          </a:xfrm>
          <a:prstGeom prst="line">
            <a:avLst/>
          </a:prstGeom>
          <a:noFill/>
          <a:ln w="28575" algn="ctr">
            <a:solidFill>
              <a:schemeClr val="tx1"/>
            </a:solidFill>
            <a:round/>
            <a:headEnd/>
            <a:tailEnd/>
          </a:ln>
        </p:spPr>
      </p:cxnSp>
      <p:sp>
        <p:nvSpPr>
          <p:cNvPr id="36997" name="TextBox 195"/>
          <p:cNvSpPr txBox="1">
            <a:spLocks noChangeArrowheads="1"/>
          </p:cNvSpPr>
          <p:nvPr/>
        </p:nvSpPr>
        <p:spPr bwMode="auto">
          <a:xfrm>
            <a:off x="5086350" y="4930775"/>
            <a:ext cx="584200" cy="246063"/>
          </a:xfrm>
          <a:prstGeom prst="rect">
            <a:avLst/>
          </a:prstGeom>
          <a:noFill/>
          <a:ln w="9525">
            <a:noFill/>
            <a:miter lim="800000"/>
            <a:headEnd/>
            <a:tailEnd/>
          </a:ln>
        </p:spPr>
        <p:txBody>
          <a:bodyPr>
            <a:spAutoFit/>
          </a:bodyPr>
          <a:lstStyle/>
          <a:p>
            <a:pPr algn="r"/>
            <a:r>
              <a:rPr lang="en-US">
                <a:solidFill>
                  <a:schemeClr val="tx1"/>
                </a:solidFill>
              </a:rPr>
              <a:t>25</a:t>
            </a:r>
          </a:p>
        </p:txBody>
      </p:sp>
      <p:cxnSp>
        <p:nvCxnSpPr>
          <p:cNvPr id="36998" name="Straight Connector 196"/>
          <p:cNvCxnSpPr>
            <a:cxnSpLocks noChangeShapeType="1"/>
          </p:cNvCxnSpPr>
          <p:nvPr/>
        </p:nvCxnSpPr>
        <p:spPr bwMode="auto">
          <a:xfrm>
            <a:off x="5624513" y="5172075"/>
            <a:ext cx="63500" cy="0"/>
          </a:xfrm>
          <a:prstGeom prst="line">
            <a:avLst/>
          </a:prstGeom>
          <a:noFill/>
          <a:ln w="28575" algn="ctr">
            <a:solidFill>
              <a:schemeClr val="tx1"/>
            </a:solidFill>
            <a:round/>
            <a:headEnd/>
            <a:tailEnd/>
          </a:ln>
        </p:spPr>
      </p:cxnSp>
      <p:sp>
        <p:nvSpPr>
          <p:cNvPr id="36999" name="TextBox 197"/>
          <p:cNvSpPr txBox="1">
            <a:spLocks noChangeArrowheads="1"/>
          </p:cNvSpPr>
          <p:nvPr/>
        </p:nvSpPr>
        <p:spPr bwMode="auto">
          <a:xfrm>
            <a:off x="5086350" y="5049838"/>
            <a:ext cx="584200" cy="246062"/>
          </a:xfrm>
          <a:prstGeom prst="rect">
            <a:avLst/>
          </a:prstGeom>
          <a:noFill/>
          <a:ln w="9525">
            <a:noFill/>
            <a:miter lim="800000"/>
            <a:headEnd/>
            <a:tailEnd/>
          </a:ln>
        </p:spPr>
        <p:txBody>
          <a:bodyPr>
            <a:spAutoFit/>
          </a:bodyPr>
          <a:lstStyle/>
          <a:p>
            <a:pPr algn="r"/>
            <a:r>
              <a:rPr lang="en-US">
                <a:solidFill>
                  <a:schemeClr val="tx1"/>
                </a:solidFill>
              </a:rPr>
              <a:t>20</a:t>
            </a:r>
          </a:p>
        </p:txBody>
      </p:sp>
      <p:cxnSp>
        <p:nvCxnSpPr>
          <p:cNvPr id="37000" name="Straight Connector 198"/>
          <p:cNvCxnSpPr>
            <a:cxnSpLocks noChangeShapeType="1"/>
          </p:cNvCxnSpPr>
          <p:nvPr/>
        </p:nvCxnSpPr>
        <p:spPr bwMode="auto">
          <a:xfrm>
            <a:off x="5624513" y="5291138"/>
            <a:ext cx="63500" cy="0"/>
          </a:xfrm>
          <a:prstGeom prst="line">
            <a:avLst/>
          </a:prstGeom>
          <a:noFill/>
          <a:ln w="28575" algn="ctr">
            <a:solidFill>
              <a:schemeClr val="tx1"/>
            </a:solidFill>
            <a:round/>
            <a:headEnd/>
            <a:tailEnd/>
          </a:ln>
        </p:spPr>
      </p:cxnSp>
      <p:sp>
        <p:nvSpPr>
          <p:cNvPr id="37001" name="TextBox 199"/>
          <p:cNvSpPr txBox="1">
            <a:spLocks noChangeArrowheads="1"/>
          </p:cNvSpPr>
          <p:nvPr/>
        </p:nvSpPr>
        <p:spPr bwMode="auto">
          <a:xfrm>
            <a:off x="5086350" y="5168900"/>
            <a:ext cx="584200" cy="246063"/>
          </a:xfrm>
          <a:prstGeom prst="rect">
            <a:avLst/>
          </a:prstGeom>
          <a:noFill/>
          <a:ln w="9525">
            <a:noFill/>
            <a:miter lim="800000"/>
            <a:headEnd/>
            <a:tailEnd/>
          </a:ln>
        </p:spPr>
        <p:txBody>
          <a:bodyPr>
            <a:spAutoFit/>
          </a:bodyPr>
          <a:lstStyle/>
          <a:p>
            <a:pPr algn="r"/>
            <a:r>
              <a:rPr lang="en-US">
                <a:solidFill>
                  <a:schemeClr val="tx1"/>
                </a:solidFill>
              </a:rPr>
              <a:t>16</a:t>
            </a:r>
          </a:p>
        </p:txBody>
      </p:sp>
      <p:cxnSp>
        <p:nvCxnSpPr>
          <p:cNvPr id="37002" name="Straight Connector 200"/>
          <p:cNvCxnSpPr>
            <a:cxnSpLocks noChangeShapeType="1"/>
          </p:cNvCxnSpPr>
          <p:nvPr/>
        </p:nvCxnSpPr>
        <p:spPr bwMode="auto">
          <a:xfrm>
            <a:off x="5624513" y="5410200"/>
            <a:ext cx="63500" cy="0"/>
          </a:xfrm>
          <a:prstGeom prst="line">
            <a:avLst/>
          </a:prstGeom>
          <a:noFill/>
          <a:ln w="28575" algn="ctr">
            <a:solidFill>
              <a:schemeClr val="tx1"/>
            </a:solidFill>
            <a:round/>
            <a:headEnd/>
            <a:tailEnd/>
          </a:ln>
        </p:spPr>
      </p:cxnSp>
      <p:sp>
        <p:nvSpPr>
          <p:cNvPr id="37003" name="TextBox 201"/>
          <p:cNvSpPr txBox="1">
            <a:spLocks noChangeArrowheads="1"/>
          </p:cNvSpPr>
          <p:nvPr/>
        </p:nvSpPr>
        <p:spPr bwMode="auto">
          <a:xfrm>
            <a:off x="5086350" y="5284788"/>
            <a:ext cx="584200" cy="246062"/>
          </a:xfrm>
          <a:prstGeom prst="rect">
            <a:avLst/>
          </a:prstGeom>
          <a:noFill/>
          <a:ln w="9525">
            <a:noFill/>
            <a:miter lim="800000"/>
            <a:headEnd/>
            <a:tailEnd/>
          </a:ln>
        </p:spPr>
        <p:txBody>
          <a:bodyPr>
            <a:spAutoFit/>
          </a:bodyPr>
          <a:lstStyle/>
          <a:p>
            <a:pPr algn="r"/>
            <a:r>
              <a:rPr lang="en-US">
                <a:solidFill>
                  <a:schemeClr val="tx1"/>
                </a:solidFill>
              </a:rPr>
              <a:t>10</a:t>
            </a:r>
          </a:p>
        </p:txBody>
      </p:sp>
      <p:cxnSp>
        <p:nvCxnSpPr>
          <p:cNvPr id="37004" name="Straight Connector 202"/>
          <p:cNvCxnSpPr>
            <a:cxnSpLocks noChangeShapeType="1"/>
          </p:cNvCxnSpPr>
          <p:nvPr/>
        </p:nvCxnSpPr>
        <p:spPr bwMode="auto">
          <a:xfrm>
            <a:off x="8353425" y="5649913"/>
            <a:ext cx="0" cy="63500"/>
          </a:xfrm>
          <a:prstGeom prst="line">
            <a:avLst/>
          </a:prstGeom>
          <a:noFill/>
          <a:ln w="28575" algn="ctr">
            <a:solidFill>
              <a:schemeClr val="tx1"/>
            </a:solidFill>
            <a:round/>
            <a:headEnd/>
            <a:tailEnd/>
          </a:ln>
        </p:spPr>
      </p:cxnSp>
      <p:sp>
        <p:nvSpPr>
          <p:cNvPr id="37005" name="TextBox 203"/>
          <p:cNvSpPr txBox="1">
            <a:spLocks noChangeArrowheads="1"/>
          </p:cNvSpPr>
          <p:nvPr/>
        </p:nvSpPr>
        <p:spPr bwMode="auto">
          <a:xfrm>
            <a:off x="8181975" y="5692775"/>
            <a:ext cx="344488" cy="246063"/>
          </a:xfrm>
          <a:prstGeom prst="rect">
            <a:avLst/>
          </a:prstGeom>
          <a:noFill/>
          <a:ln w="9525">
            <a:noFill/>
            <a:miter lim="800000"/>
            <a:headEnd/>
            <a:tailEnd/>
          </a:ln>
        </p:spPr>
        <p:txBody>
          <a:bodyPr>
            <a:spAutoFit/>
          </a:bodyPr>
          <a:lstStyle/>
          <a:p>
            <a:pPr algn="ctr"/>
            <a:r>
              <a:rPr lang="en-US">
                <a:solidFill>
                  <a:schemeClr val="tx1"/>
                </a:solidFill>
              </a:rPr>
              <a:t>14</a:t>
            </a:r>
          </a:p>
        </p:txBody>
      </p:sp>
      <p:cxnSp>
        <p:nvCxnSpPr>
          <p:cNvPr id="37006" name="Straight Connector 204"/>
          <p:cNvCxnSpPr>
            <a:cxnSpLocks noChangeShapeType="1"/>
          </p:cNvCxnSpPr>
          <p:nvPr/>
        </p:nvCxnSpPr>
        <p:spPr bwMode="auto">
          <a:xfrm>
            <a:off x="8153400" y="5649913"/>
            <a:ext cx="0" cy="63500"/>
          </a:xfrm>
          <a:prstGeom prst="line">
            <a:avLst/>
          </a:prstGeom>
          <a:noFill/>
          <a:ln w="28575" algn="ctr">
            <a:solidFill>
              <a:schemeClr val="tx1"/>
            </a:solidFill>
            <a:round/>
            <a:headEnd/>
            <a:tailEnd/>
          </a:ln>
        </p:spPr>
      </p:cxnSp>
      <p:sp>
        <p:nvSpPr>
          <p:cNvPr id="37007" name="TextBox 205"/>
          <p:cNvSpPr txBox="1">
            <a:spLocks noChangeArrowheads="1"/>
          </p:cNvSpPr>
          <p:nvPr/>
        </p:nvSpPr>
        <p:spPr bwMode="auto">
          <a:xfrm>
            <a:off x="7981950" y="5692775"/>
            <a:ext cx="344488" cy="246063"/>
          </a:xfrm>
          <a:prstGeom prst="rect">
            <a:avLst/>
          </a:prstGeom>
          <a:noFill/>
          <a:ln w="9525">
            <a:noFill/>
            <a:miter lim="800000"/>
            <a:headEnd/>
            <a:tailEnd/>
          </a:ln>
        </p:spPr>
        <p:txBody>
          <a:bodyPr>
            <a:spAutoFit/>
          </a:bodyPr>
          <a:lstStyle/>
          <a:p>
            <a:pPr algn="ctr"/>
            <a:r>
              <a:rPr lang="en-US">
                <a:solidFill>
                  <a:schemeClr val="tx1"/>
                </a:solidFill>
              </a:rPr>
              <a:t>13</a:t>
            </a:r>
          </a:p>
        </p:txBody>
      </p:sp>
      <p:cxnSp>
        <p:nvCxnSpPr>
          <p:cNvPr id="37008" name="Straight Connector 206"/>
          <p:cNvCxnSpPr>
            <a:cxnSpLocks noChangeShapeType="1"/>
          </p:cNvCxnSpPr>
          <p:nvPr/>
        </p:nvCxnSpPr>
        <p:spPr bwMode="auto">
          <a:xfrm>
            <a:off x="7958138" y="5649913"/>
            <a:ext cx="0" cy="63500"/>
          </a:xfrm>
          <a:prstGeom prst="line">
            <a:avLst/>
          </a:prstGeom>
          <a:noFill/>
          <a:ln w="28575" algn="ctr">
            <a:solidFill>
              <a:schemeClr val="tx1"/>
            </a:solidFill>
            <a:round/>
            <a:headEnd/>
            <a:tailEnd/>
          </a:ln>
        </p:spPr>
      </p:cxnSp>
      <p:sp>
        <p:nvSpPr>
          <p:cNvPr id="37009" name="TextBox 207"/>
          <p:cNvSpPr txBox="1">
            <a:spLocks noChangeArrowheads="1"/>
          </p:cNvSpPr>
          <p:nvPr/>
        </p:nvSpPr>
        <p:spPr bwMode="auto">
          <a:xfrm>
            <a:off x="7786688" y="5692775"/>
            <a:ext cx="344487" cy="246063"/>
          </a:xfrm>
          <a:prstGeom prst="rect">
            <a:avLst/>
          </a:prstGeom>
          <a:noFill/>
          <a:ln w="9525">
            <a:noFill/>
            <a:miter lim="800000"/>
            <a:headEnd/>
            <a:tailEnd/>
          </a:ln>
        </p:spPr>
        <p:txBody>
          <a:bodyPr>
            <a:spAutoFit/>
          </a:bodyPr>
          <a:lstStyle/>
          <a:p>
            <a:pPr algn="ctr"/>
            <a:r>
              <a:rPr lang="en-US">
                <a:solidFill>
                  <a:schemeClr val="tx1"/>
                </a:solidFill>
              </a:rPr>
              <a:t>12</a:t>
            </a:r>
          </a:p>
        </p:txBody>
      </p:sp>
      <p:cxnSp>
        <p:nvCxnSpPr>
          <p:cNvPr id="37010" name="Straight Connector 208"/>
          <p:cNvCxnSpPr>
            <a:cxnSpLocks noChangeShapeType="1"/>
          </p:cNvCxnSpPr>
          <p:nvPr/>
        </p:nvCxnSpPr>
        <p:spPr bwMode="auto">
          <a:xfrm>
            <a:off x="7762875" y="5649913"/>
            <a:ext cx="0" cy="63500"/>
          </a:xfrm>
          <a:prstGeom prst="line">
            <a:avLst/>
          </a:prstGeom>
          <a:noFill/>
          <a:ln w="28575" algn="ctr">
            <a:solidFill>
              <a:schemeClr val="tx1"/>
            </a:solidFill>
            <a:round/>
            <a:headEnd/>
            <a:tailEnd/>
          </a:ln>
        </p:spPr>
      </p:cxnSp>
      <p:sp>
        <p:nvSpPr>
          <p:cNvPr id="37011" name="TextBox 209"/>
          <p:cNvSpPr txBox="1">
            <a:spLocks noChangeArrowheads="1"/>
          </p:cNvSpPr>
          <p:nvPr/>
        </p:nvSpPr>
        <p:spPr bwMode="auto">
          <a:xfrm>
            <a:off x="7591425" y="5692775"/>
            <a:ext cx="344488" cy="246063"/>
          </a:xfrm>
          <a:prstGeom prst="rect">
            <a:avLst/>
          </a:prstGeom>
          <a:noFill/>
          <a:ln w="9525">
            <a:noFill/>
            <a:miter lim="800000"/>
            <a:headEnd/>
            <a:tailEnd/>
          </a:ln>
        </p:spPr>
        <p:txBody>
          <a:bodyPr>
            <a:spAutoFit/>
          </a:bodyPr>
          <a:lstStyle/>
          <a:p>
            <a:pPr algn="ctr"/>
            <a:r>
              <a:rPr lang="en-US">
                <a:solidFill>
                  <a:schemeClr val="tx1"/>
                </a:solidFill>
              </a:rPr>
              <a:t>11</a:t>
            </a:r>
          </a:p>
        </p:txBody>
      </p:sp>
      <p:cxnSp>
        <p:nvCxnSpPr>
          <p:cNvPr id="37012" name="Straight Connector 210"/>
          <p:cNvCxnSpPr>
            <a:cxnSpLocks noChangeShapeType="1"/>
          </p:cNvCxnSpPr>
          <p:nvPr/>
        </p:nvCxnSpPr>
        <p:spPr bwMode="auto">
          <a:xfrm>
            <a:off x="7556500" y="5649913"/>
            <a:ext cx="0" cy="63500"/>
          </a:xfrm>
          <a:prstGeom prst="line">
            <a:avLst/>
          </a:prstGeom>
          <a:noFill/>
          <a:ln w="28575" algn="ctr">
            <a:solidFill>
              <a:schemeClr val="tx1"/>
            </a:solidFill>
            <a:round/>
            <a:headEnd/>
            <a:tailEnd/>
          </a:ln>
        </p:spPr>
      </p:cxnSp>
      <p:sp>
        <p:nvSpPr>
          <p:cNvPr id="37013" name="TextBox 211"/>
          <p:cNvSpPr txBox="1">
            <a:spLocks noChangeArrowheads="1"/>
          </p:cNvSpPr>
          <p:nvPr/>
        </p:nvSpPr>
        <p:spPr bwMode="auto">
          <a:xfrm>
            <a:off x="7385050" y="5692775"/>
            <a:ext cx="344488" cy="246063"/>
          </a:xfrm>
          <a:prstGeom prst="rect">
            <a:avLst/>
          </a:prstGeom>
          <a:noFill/>
          <a:ln w="9525">
            <a:noFill/>
            <a:miter lim="800000"/>
            <a:headEnd/>
            <a:tailEnd/>
          </a:ln>
        </p:spPr>
        <p:txBody>
          <a:bodyPr>
            <a:spAutoFit/>
          </a:bodyPr>
          <a:lstStyle/>
          <a:p>
            <a:pPr algn="ctr"/>
            <a:r>
              <a:rPr lang="en-US">
                <a:solidFill>
                  <a:schemeClr val="tx1"/>
                </a:solidFill>
              </a:rPr>
              <a:t>10</a:t>
            </a:r>
          </a:p>
        </p:txBody>
      </p:sp>
      <p:cxnSp>
        <p:nvCxnSpPr>
          <p:cNvPr id="37014" name="Straight Connector 212"/>
          <p:cNvCxnSpPr>
            <a:cxnSpLocks noChangeShapeType="1"/>
          </p:cNvCxnSpPr>
          <p:nvPr/>
        </p:nvCxnSpPr>
        <p:spPr bwMode="auto">
          <a:xfrm>
            <a:off x="7377113" y="5649913"/>
            <a:ext cx="0" cy="63500"/>
          </a:xfrm>
          <a:prstGeom prst="line">
            <a:avLst/>
          </a:prstGeom>
          <a:noFill/>
          <a:ln w="28575" algn="ctr">
            <a:solidFill>
              <a:schemeClr val="tx1"/>
            </a:solidFill>
            <a:round/>
            <a:headEnd/>
            <a:tailEnd/>
          </a:ln>
        </p:spPr>
      </p:cxnSp>
      <p:sp>
        <p:nvSpPr>
          <p:cNvPr id="37015" name="TextBox 213"/>
          <p:cNvSpPr txBox="1">
            <a:spLocks noChangeArrowheads="1"/>
          </p:cNvSpPr>
          <p:nvPr/>
        </p:nvSpPr>
        <p:spPr bwMode="auto">
          <a:xfrm>
            <a:off x="7205663" y="5692775"/>
            <a:ext cx="344487" cy="246063"/>
          </a:xfrm>
          <a:prstGeom prst="rect">
            <a:avLst/>
          </a:prstGeom>
          <a:noFill/>
          <a:ln w="9525">
            <a:noFill/>
            <a:miter lim="800000"/>
            <a:headEnd/>
            <a:tailEnd/>
          </a:ln>
        </p:spPr>
        <p:txBody>
          <a:bodyPr>
            <a:spAutoFit/>
          </a:bodyPr>
          <a:lstStyle/>
          <a:p>
            <a:pPr algn="ctr"/>
            <a:r>
              <a:rPr lang="en-US">
                <a:solidFill>
                  <a:schemeClr val="tx1"/>
                </a:solidFill>
              </a:rPr>
              <a:t>9</a:t>
            </a:r>
          </a:p>
        </p:txBody>
      </p:sp>
      <p:cxnSp>
        <p:nvCxnSpPr>
          <p:cNvPr id="37016" name="Straight Connector 214"/>
          <p:cNvCxnSpPr>
            <a:cxnSpLocks noChangeShapeType="1"/>
          </p:cNvCxnSpPr>
          <p:nvPr/>
        </p:nvCxnSpPr>
        <p:spPr bwMode="auto">
          <a:xfrm>
            <a:off x="7162800" y="5649913"/>
            <a:ext cx="0" cy="63500"/>
          </a:xfrm>
          <a:prstGeom prst="line">
            <a:avLst/>
          </a:prstGeom>
          <a:noFill/>
          <a:ln w="28575" algn="ctr">
            <a:solidFill>
              <a:schemeClr val="tx1"/>
            </a:solidFill>
            <a:round/>
            <a:headEnd/>
            <a:tailEnd/>
          </a:ln>
        </p:spPr>
      </p:cxnSp>
      <p:sp>
        <p:nvSpPr>
          <p:cNvPr id="37017" name="TextBox 215"/>
          <p:cNvSpPr txBox="1">
            <a:spLocks noChangeArrowheads="1"/>
          </p:cNvSpPr>
          <p:nvPr/>
        </p:nvSpPr>
        <p:spPr bwMode="auto">
          <a:xfrm>
            <a:off x="6991350" y="5692775"/>
            <a:ext cx="344488" cy="246063"/>
          </a:xfrm>
          <a:prstGeom prst="rect">
            <a:avLst/>
          </a:prstGeom>
          <a:noFill/>
          <a:ln w="9525">
            <a:noFill/>
            <a:miter lim="800000"/>
            <a:headEnd/>
            <a:tailEnd/>
          </a:ln>
        </p:spPr>
        <p:txBody>
          <a:bodyPr>
            <a:spAutoFit/>
          </a:bodyPr>
          <a:lstStyle/>
          <a:p>
            <a:pPr algn="ctr"/>
            <a:r>
              <a:rPr lang="en-US">
                <a:solidFill>
                  <a:schemeClr val="tx1"/>
                </a:solidFill>
              </a:rPr>
              <a:t>8</a:t>
            </a:r>
          </a:p>
        </p:txBody>
      </p:sp>
      <p:cxnSp>
        <p:nvCxnSpPr>
          <p:cNvPr id="37018" name="Straight Connector 216"/>
          <p:cNvCxnSpPr>
            <a:cxnSpLocks noChangeShapeType="1"/>
          </p:cNvCxnSpPr>
          <p:nvPr/>
        </p:nvCxnSpPr>
        <p:spPr bwMode="auto">
          <a:xfrm>
            <a:off x="6970713" y="5649913"/>
            <a:ext cx="0" cy="63500"/>
          </a:xfrm>
          <a:prstGeom prst="line">
            <a:avLst/>
          </a:prstGeom>
          <a:noFill/>
          <a:ln w="28575" algn="ctr">
            <a:solidFill>
              <a:schemeClr val="tx1"/>
            </a:solidFill>
            <a:round/>
            <a:headEnd/>
            <a:tailEnd/>
          </a:ln>
        </p:spPr>
      </p:cxnSp>
      <p:sp>
        <p:nvSpPr>
          <p:cNvPr id="37019" name="TextBox 217"/>
          <p:cNvSpPr txBox="1">
            <a:spLocks noChangeArrowheads="1"/>
          </p:cNvSpPr>
          <p:nvPr/>
        </p:nvSpPr>
        <p:spPr bwMode="auto">
          <a:xfrm>
            <a:off x="6799263" y="5692775"/>
            <a:ext cx="344487" cy="246063"/>
          </a:xfrm>
          <a:prstGeom prst="rect">
            <a:avLst/>
          </a:prstGeom>
          <a:noFill/>
          <a:ln w="9525">
            <a:noFill/>
            <a:miter lim="800000"/>
            <a:headEnd/>
            <a:tailEnd/>
          </a:ln>
        </p:spPr>
        <p:txBody>
          <a:bodyPr>
            <a:spAutoFit/>
          </a:bodyPr>
          <a:lstStyle/>
          <a:p>
            <a:pPr algn="ctr"/>
            <a:r>
              <a:rPr lang="en-US">
                <a:solidFill>
                  <a:schemeClr val="tx1"/>
                </a:solidFill>
              </a:rPr>
              <a:t>7</a:t>
            </a:r>
          </a:p>
        </p:txBody>
      </p:sp>
      <p:cxnSp>
        <p:nvCxnSpPr>
          <p:cNvPr id="37020" name="Straight Connector 218"/>
          <p:cNvCxnSpPr>
            <a:cxnSpLocks noChangeShapeType="1"/>
          </p:cNvCxnSpPr>
          <p:nvPr/>
        </p:nvCxnSpPr>
        <p:spPr bwMode="auto">
          <a:xfrm>
            <a:off x="6786563" y="5649913"/>
            <a:ext cx="0" cy="63500"/>
          </a:xfrm>
          <a:prstGeom prst="line">
            <a:avLst/>
          </a:prstGeom>
          <a:noFill/>
          <a:ln w="28575" algn="ctr">
            <a:solidFill>
              <a:schemeClr val="tx1"/>
            </a:solidFill>
            <a:round/>
            <a:headEnd/>
            <a:tailEnd/>
          </a:ln>
        </p:spPr>
      </p:cxnSp>
      <p:sp>
        <p:nvSpPr>
          <p:cNvPr id="37021" name="TextBox 219"/>
          <p:cNvSpPr txBox="1">
            <a:spLocks noChangeArrowheads="1"/>
          </p:cNvSpPr>
          <p:nvPr/>
        </p:nvSpPr>
        <p:spPr bwMode="auto">
          <a:xfrm>
            <a:off x="6615113" y="5692775"/>
            <a:ext cx="344487" cy="246063"/>
          </a:xfrm>
          <a:prstGeom prst="rect">
            <a:avLst/>
          </a:prstGeom>
          <a:noFill/>
          <a:ln w="9525">
            <a:noFill/>
            <a:miter lim="800000"/>
            <a:headEnd/>
            <a:tailEnd/>
          </a:ln>
        </p:spPr>
        <p:txBody>
          <a:bodyPr>
            <a:spAutoFit/>
          </a:bodyPr>
          <a:lstStyle/>
          <a:p>
            <a:pPr algn="ctr"/>
            <a:r>
              <a:rPr lang="en-US">
                <a:solidFill>
                  <a:schemeClr val="tx1"/>
                </a:solidFill>
              </a:rPr>
              <a:t>6</a:t>
            </a:r>
          </a:p>
        </p:txBody>
      </p:sp>
      <p:cxnSp>
        <p:nvCxnSpPr>
          <p:cNvPr id="37022" name="Straight Connector 220"/>
          <p:cNvCxnSpPr>
            <a:cxnSpLocks noChangeShapeType="1"/>
          </p:cNvCxnSpPr>
          <p:nvPr/>
        </p:nvCxnSpPr>
        <p:spPr bwMode="auto">
          <a:xfrm>
            <a:off x="6575425" y="5649913"/>
            <a:ext cx="0" cy="63500"/>
          </a:xfrm>
          <a:prstGeom prst="line">
            <a:avLst/>
          </a:prstGeom>
          <a:noFill/>
          <a:ln w="28575" algn="ctr">
            <a:solidFill>
              <a:schemeClr val="tx1"/>
            </a:solidFill>
            <a:round/>
            <a:headEnd/>
            <a:tailEnd/>
          </a:ln>
        </p:spPr>
      </p:cxnSp>
      <p:sp>
        <p:nvSpPr>
          <p:cNvPr id="37023" name="TextBox 221"/>
          <p:cNvSpPr txBox="1">
            <a:spLocks noChangeArrowheads="1"/>
          </p:cNvSpPr>
          <p:nvPr/>
        </p:nvSpPr>
        <p:spPr bwMode="auto">
          <a:xfrm>
            <a:off x="6403975" y="5692775"/>
            <a:ext cx="344488" cy="246063"/>
          </a:xfrm>
          <a:prstGeom prst="rect">
            <a:avLst/>
          </a:prstGeom>
          <a:noFill/>
          <a:ln w="9525">
            <a:noFill/>
            <a:miter lim="800000"/>
            <a:headEnd/>
            <a:tailEnd/>
          </a:ln>
        </p:spPr>
        <p:txBody>
          <a:bodyPr>
            <a:spAutoFit/>
          </a:bodyPr>
          <a:lstStyle/>
          <a:p>
            <a:pPr algn="ctr"/>
            <a:r>
              <a:rPr lang="en-US">
                <a:solidFill>
                  <a:schemeClr val="tx1"/>
                </a:solidFill>
              </a:rPr>
              <a:t>5</a:t>
            </a:r>
          </a:p>
        </p:txBody>
      </p:sp>
      <p:cxnSp>
        <p:nvCxnSpPr>
          <p:cNvPr id="37024" name="Straight Connector 222"/>
          <p:cNvCxnSpPr>
            <a:cxnSpLocks noChangeShapeType="1"/>
          </p:cNvCxnSpPr>
          <p:nvPr/>
        </p:nvCxnSpPr>
        <p:spPr bwMode="auto">
          <a:xfrm>
            <a:off x="6384925" y="5649913"/>
            <a:ext cx="0" cy="63500"/>
          </a:xfrm>
          <a:prstGeom prst="line">
            <a:avLst/>
          </a:prstGeom>
          <a:noFill/>
          <a:ln w="28575" algn="ctr">
            <a:solidFill>
              <a:schemeClr val="tx1"/>
            </a:solidFill>
            <a:round/>
            <a:headEnd/>
            <a:tailEnd/>
          </a:ln>
        </p:spPr>
      </p:cxnSp>
      <p:sp>
        <p:nvSpPr>
          <p:cNvPr id="37025" name="TextBox 223"/>
          <p:cNvSpPr txBox="1">
            <a:spLocks noChangeArrowheads="1"/>
          </p:cNvSpPr>
          <p:nvPr/>
        </p:nvSpPr>
        <p:spPr bwMode="auto">
          <a:xfrm>
            <a:off x="6213475" y="5692775"/>
            <a:ext cx="344488" cy="246063"/>
          </a:xfrm>
          <a:prstGeom prst="rect">
            <a:avLst/>
          </a:prstGeom>
          <a:noFill/>
          <a:ln w="9525">
            <a:noFill/>
            <a:miter lim="800000"/>
            <a:headEnd/>
            <a:tailEnd/>
          </a:ln>
        </p:spPr>
        <p:txBody>
          <a:bodyPr>
            <a:spAutoFit/>
          </a:bodyPr>
          <a:lstStyle/>
          <a:p>
            <a:pPr algn="ctr"/>
            <a:r>
              <a:rPr lang="en-US">
                <a:solidFill>
                  <a:schemeClr val="tx1"/>
                </a:solidFill>
              </a:rPr>
              <a:t>4</a:t>
            </a:r>
          </a:p>
        </p:txBody>
      </p:sp>
      <p:cxnSp>
        <p:nvCxnSpPr>
          <p:cNvPr id="37026" name="Straight Connector 224"/>
          <p:cNvCxnSpPr>
            <a:cxnSpLocks noChangeShapeType="1"/>
          </p:cNvCxnSpPr>
          <p:nvPr/>
        </p:nvCxnSpPr>
        <p:spPr bwMode="auto">
          <a:xfrm>
            <a:off x="6176963" y="5649913"/>
            <a:ext cx="0" cy="63500"/>
          </a:xfrm>
          <a:prstGeom prst="line">
            <a:avLst/>
          </a:prstGeom>
          <a:noFill/>
          <a:ln w="28575" algn="ctr">
            <a:solidFill>
              <a:schemeClr val="tx1"/>
            </a:solidFill>
            <a:round/>
            <a:headEnd/>
            <a:tailEnd/>
          </a:ln>
        </p:spPr>
      </p:cxnSp>
      <p:sp>
        <p:nvSpPr>
          <p:cNvPr id="37027" name="TextBox 225"/>
          <p:cNvSpPr txBox="1">
            <a:spLocks noChangeArrowheads="1"/>
          </p:cNvSpPr>
          <p:nvPr/>
        </p:nvSpPr>
        <p:spPr bwMode="auto">
          <a:xfrm>
            <a:off x="6005513" y="5692775"/>
            <a:ext cx="344487" cy="246063"/>
          </a:xfrm>
          <a:prstGeom prst="rect">
            <a:avLst/>
          </a:prstGeom>
          <a:noFill/>
          <a:ln w="9525">
            <a:noFill/>
            <a:miter lim="800000"/>
            <a:headEnd/>
            <a:tailEnd/>
          </a:ln>
        </p:spPr>
        <p:txBody>
          <a:bodyPr>
            <a:spAutoFit/>
          </a:bodyPr>
          <a:lstStyle/>
          <a:p>
            <a:pPr algn="ctr"/>
            <a:r>
              <a:rPr lang="en-US">
                <a:solidFill>
                  <a:schemeClr val="tx1"/>
                </a:solidFill>
              </a:rPr>
              <a:t>3</a:t>
            </a:r>
          </a:p>
        </p:txBody>
      </p:sp>
      <p:cxnSp>
        <p:nvCxnSpPr>
          <p:cNvPr id="37028" name="Straight Connector 226"/>
          <p:cNvCxnSpPr>
            <a:cxnSpLocks noChangeShapeType="1"/>
          </p:cNvCxnSpPr>
          <p:nvPr/>
        </p:nvCxnSpPr>
        <p:spPr bwMode="auto">
          <a:xfrm>
            <a:off x="5991225" y="5649913"/>
            <a:ext cx="0" cy="63500"/>
          </a:xfrm>
          <a:prstGeom prst="line">
            <a:avLst/>
          </a:prstGeom>
          <a:noFill/>
          <a:ln w="28575" algn="ctr">
            <a:solidFill>
              <a:schemeClr val="tx1"/>
            </a:solidFill>
            <a:round/>
            <a:headEnd/>
            <a:tailEnd/>
          </a:ln>
        </p:spPr>
      </p:cxnSp>
      <p:sp>
        <p:nvSpPr>
          <p:cNvPr id="37029" name="TextBox 227"/>
          <p:cNvSpPr txBox="1">
            <a:spLocks noChangeArrowheads="1"/>
          </p:cNvSpPr>
          <p:nvPr/>
        </p:nvSpPr>
        <p:spPr bwMode="auto">
          <a:xfrm>
            <a:off x="5819775" y="5692775"/>
            <a:ext cx="344488" cy="246063"/>
          </a:xfrm>
          <a:prstGeom prst="rect">
            <a:avLst/>
          </a:prstGeom>
          <a:noFill/>
          <a:ln w="9525">
            <a:noFill/>
            <a:miter lim="800000"/>
            <a:headEnd/>
            <a:tailEnd/>
          </a:ln>
        </p:spPr>
        <p:txBody>
          <a:bodyPr>
            <a:spAutoFit/>
          </a:bodyPr>
          <a:lstStyle/>
          <a:p>
            <a:pPr algn="ctr"/>
            <a:r>
              <a:rPr lang="en-US">
                <a:solidFill>
                  <a:schemeClr val="tx1"/>
                </a:solidFill>
              </a:rPr>
              <a:t>2</a:t>
            </a:r>
          </a:p>
        </p:txBody>
      </p:sp>
      <p:cxnSp>
        <p:nvCxnSpPr>
          <p:cNvPr id="37030" name="Straight Connector 228"/>
          <p:cNvCxnSpPr>
            <a:cxnSpLocks noChangeShapeType="1"/>
          </p:cNvCxnSpPr>
          <p:nvPr/>
        </p:nvCxnSpPr>
        <p:spPr bwMode="auto">
          <a:xfrm>
            <a:off x="5800725" y="5649913"/>
            <a:ext cx="0" cy="63500"/>
          </a:xfrm>
          <a:prstGeom prst="line">
            <a:avLst/>
          </a:prstGeom>
          <a:noFill/>
          <a:ln w="28575" algn="ctr">
            <a:solidFill>
              <a:schemeClr val="tx1"/>
            </a:solidFill>
            <a:round/>
            <a:headEnd/>
            <a:tailEnd/>
          </a:ln>
        </p:spPr>
      </p:cxnSp>
      <p:sp>
        <p:nvSpPr>
          <p:cNvPr id="37031" name="TextBox 229"/>
          <p:cNvSpPr txBox="1">
            <a:spLocks noChangeArrowheads="1"/>
          </p:cNvSpPr>
          <p:nvPr/>
        </p:nvSpPr>
        <p:spPr bwMode="auto">
          <a:xfrm>
            <a:off x="5629275" y="5692775"/>
            <a:ext cx="344488" cy="246063"/>
          </a:xfrm>
          <a:prstGeom prst="rect">
            <a:avLst/>
          </a:prstGeom>
          <a:noFill/>
          <a:ln w="9525">
            <a:noFill/>
            <a:miter lim="800000"/>
            <a:headEnd/>
            <a:tailEnd/>
          </a:ln>
        </p:spPr>
        <p:txBody>
          <a:bodyPr>
            <a:spAutoFit/>
          </a:bodyPr>
          <a:lstStyle/>
          <a:p>
            <a:pPr algn="ctr"/>
            <a:r>
              <a:rPr lang="en-US">
                <a:solidFill>
                  <a:schemeClr val="tx1"/>
                </a:solidFill>
              </a:rPr>
              <a:t>1</a:t>
            </a:r>
          </a:p>
        </p:txBody>
      </p:sp>
      <p:sp>
        <p:nvSpPr>
          <p:cNvPr id="37032" name="Right Arrow 234"/>
          <p:cNvSpPr>
            <a:spLocks noChangeArrowheads="1"/>
          </p:cNvSpPr>
          <p:nvPr/>
        </p:nvSpPr>
        <p:spPr bwMode="auto">
          <a:xfrm rot="-5400000">
            <a:off x="5745163" y="4649788"/>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33" name="TextBox 235"/>
          <p:cNvSpPr txBox="1">
            <a:spLocks noChangeArrowheads="1"/>
          </p:cNvSpPr>
          <p:nvPr/>
        </p:nvSpPr>
        <p:spPr bwMode="auto">
          <a:xfrm>
            <a:off x="5692775" y="5849938"/>
            <a:ext cx="2960688" cy="246062"/>
          </a:xfrm>
          <a:prstGeom prst="rect">
            <a:avLst/>
          </a:prstGeom>
          <a:noFill/>
          <a:ln w="9525">
            <a:noFill/>
            <a:miter lim="800000"/>
            <a:headEnd/>
            <a:tailEnd/>
          </a:ln>
        </p:spPr>
        <p:txBody>
          <a:bodyPr>
            <a:spAutoFit/>
          </a:bodyPr>
          <a:lstStyle/>
          <a:p>
            <a:pPr algn="ctr"/>
            <a:r>
              <a:rPr lang="en-US" b="1">
                <a:solidFill>
                  <a:schemeClr val="tx1"/>
                </a:solidFill>
              </a:rPr>
              <a:t>Subject</a:t>
            </a:r>
          </a:p>
        </p:txBody>
      </p:sp>
      <p:sp>
        <p:nvSpPr>
          <p:cNvPr id="37034" name="TextBox 236"/>
          <p:cNvSpPr txBox="1">
            <a:spLocks noChangeArrowheads="1"/>
          </p:cNvSpPr>
          <p:nvPr/>
        </p:nvSpPr>
        <p:spPr bwMode="auto">
          <a:xfrm>
            <a:off x="5753100" y="4557713"/>
            <a:ext cx="1614488" cy="246062"/>
          </a:xfrm>
          <a:prstGeom prst="rect">
            <a:avLst/>
          </a:prstGeom>
          <a:noFill/>
          <a:ln w="9525">
            <a:noFill/>
            <a:miter lim="800000"/>
            <a:headEnd/>
            <a:tailEnd/>
          </a:ln>
        </p:spPr>
        <p:txBody>
          <a:bodyPr wrap="none">
            <a:spAutoFit/>
          </a:bodyPr>
          <a:lstStyle/>
          <a:p>
            <a:r>
              <a:rPr lang="en-US">
                <a:solidFill>
                  <a:schemeClr val="tx1"/>
                </a:solidFill>
              </a:rPr>
              <a:t>= Alive in active follow up</a:t>
            </a:r>
          </a:p>
        </p:txBody>
      </p:sp>
      <p:sp>
        <p:nvSpPr>
          <p:cNvPr id="37035" name="Right Arrow 237"/>
          <p:cNvSpPr>
            <a:spLocks noChangeArrowheads="1"/>
          </p:cNvSpPr>
          <p:nvPr/>
        </p:nvSpPr>
        <p:spPr bwMode="auto">
          <a:xfrm rot="-5400000">
            <a:off x="6523038" y="4906963"/>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36" name="Right Arrow 239"/>
          <p:cNvSpPr>
            <a:spLocks noChangeArrowheads="1"/>
          </p:cNvSpPr>
          <p:nvPr/>
        </p:nvSpPr>
        <p:spPr bwMode="auto">
          <a:xfrm rot="-5400000">
            <a:off x="6916738" y="4784725"/>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37" name="Right Arrow 240"/>
          <p:cNvSpPr>
            <a:spLocks noChangeArrowheads="1"/>
          </p:cNvSpPr>
          <p:nvPr/>
        </p:nvSpPr>
        <p:spPr bwMode="auto">
          <a:xfrm rot="-5400000">
            <a:off x="7307263" y="4759325"/>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38" name="Right Arrow 241"/>
          <p:cNvSpPr>
            <a:spLocks noChangeArrowheads="1"/>
          </p:cNvSpPr>
          <p:nvPr/>
        </p:nvSpPr>
        <p:spPr bwMode="auto">
          <a:xfrm rot="-5400000">
            <a:off x="7505700" y="4756150"/>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39" name="Right Arrow 242"/>
          <p:cNvSpPr>
            <a:spLocks noChangeArrowheads="1"/>
          </p:cNvSpPr>
          <p:nvPr/>
        </p:nvSpPr>
        <p:spPr bwMode="auto">
          <a:xfrm rot="-5400000">
            <a:off x="7702550" y="4718050"/>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0" name="Right Arrow 243"/>
          <p:cNvSpPr>
            <a:spLocks noChangeArrowheads="1"/>
          </p:cNvSpPr>
          <p:nvPr/>
        </p:nvSpPr>
        <p:spPr bwMode="auto">
          <a:xfrm rot="-5400000">
            <a:off x="7900988" y="4689475"/>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1" name="Right Arrow 244"/>
          <p:cNvSpPr>
            <a:spLocks noChangeArrowheads="1"/>
          </p:cNvSpPr>
          <p:nvPr/>
        </p:nvSpPr>
        <p:spPr bwMode="auto">
          <a:xfrm rot="-5400000">
            <a:off x="8096250" y="4637088"/>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2" name="Right Arrow 245"/>
          <p:cNvSpPr>
            <a:spLocks noChangeArrowheads="1"/>
          </p:cNvSpPr>
          <p:nvPr/>
        </p:nvSpPr>
        <p:spPr bwMode="auto">
          <a:xfrm rot="-5400000">
            <a:off x="8486775" y="4606925"/>
            <a:ext cx="111125" cy="66675"/>
          </a:xfrm>
          <a:prstGeom prst="rightArrow">
            <a:avLst>
              <a:gd name="adj1" fmla="val 50000"/>
              <a:gd name="adj2" fmla="val 4986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3" name="Rectangle 246"/>
          <p:cNvSpPr>
            <a:spLocks noChangeArrowheads="1"/>
          </p:cNvSpPr>
          <p:nvPr/>
        </p:nvSpPr>
        <p:spPr bwMode="auto">
          <a:xfrm>
            <a:off x="5726113" y="5418138"/>
            <a:ext cx="133350" cy="22860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4" name="Rectangle 247"/>
          <p:cNvSpPr>
            <a:spLocks noChangeArrowheads="1"/>
          </p:cNvSpPr>
          <p:nvPr/>
        </p:nvSpPr>
        <p:spPr bwMode="auto">
          <a:xfrm>
            <a:off x="5922963" y="5386388"/>
            <a:ext cx="133350" cy="26035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5" name="Rectangle 248"/>
          <p:cNvSpPr>
            <a:spLocks noChangeArrowheads="1"/>
          </p:cNvSpPr>
          <p:nvPr/>
        </p:nvSpPr>
        <p:spPr bwMode="auto">
          <a:xfrm>
            <a:off x="6115050" y="5248275"/>
            <a:ext cx="133350" cy="398463"/>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6" name="Rectangle 249"/>
          <p:cNvSpPr>
            <a:spLocks noChangeArrowheads="1"/>
          </p:cNvSpPr>
          <p:nvPr/>
        </p:nvSpPr>
        <p:spPr bwMode="auto">
          <a:xfrm>
            <a:off x="6316663" y="5224463"/>
            <a:ext cx="133350" cy="422275"/>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7" name="Rectangle 250"/>
          <p:cNvSpPr>
            <a:spLocks noChangeArrowheads="1"/>
          </p:cNvSpPr>
          <p:nvPr/>
        </p:nvSpPr>
        <p:spPr bwMode="auto">
          <a:xfrm>
            <a:off x="6510338" y="5005388"/>
            <a:ext cx="133350" cy="64135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8" name="Rectangle 251"/>
          <p:cNvSpPr>
            <a:spLocks noChangeArrowheads="1"/>
          </p:cNvSpPr>
          <p:nvPr/>
        </p:nvSpPr>
        <p:spPr bwMode="auto">
          <a:xfrm>
            <a:off x="6713538" y="4943475"/>
            <a:ext cx="133350" cy="703263"/>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49" name="Rectangle 252"/>
          <p:cNvSpPr>
            <a:spLocks noChangeArrowheads="1"/>
          </p:cNvSpPr>
          <p:nvPr/>
        </p:nvSpPr>
        <p:spPr bwMode="auto">
          <a:xfrm>
            <a:off x="6904038" y="4876800"/>
            <a:ext cx="133350" cy="76993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0" name="Rectangle 253"/>
          <p:cNvSpPr>
            <a:spLocks noChangeArrowheads="1"/>
          </p:cNvSpPr>
          <p:nvPr/>
        </p:nvSpPr>
        <p:spPr bwMode="auto">
          <a:xfrm>
            <a:off x="7100888" y="4868863"/>
            <a:ext cx="133350" cy="777875"/>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1" name="Rectangle 254"/>
          <p:cNvSpPr>
            <a:spLocks noChangeArrowheads="1"/>
          </p:cNvSpPr>
          <p:nvPr/>
        </p:nvSpPr>
        <p:spPr bwMode="auto">
          <a:xfrm>
            <a:off x="7296150" y="4856163"/>
            <a:ext cx="133350" cy="790575"/>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2" name="Rectangle 255"/>
          <p:cNvSpPr>
            <a:spLocks noChangeArrowheads="1"/>
          </p:cNvSpPr>
          <p:nvPr/>
        </p:nvSpPr>
        <p:spPr bwMode="auto">
          <a:xfrm>
            <a:off x="7494588" y="4848225"/>
            <a:ext cx="133350" cy="798513"/>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3" name="Rectangle 256"/>
          <p:cNvSpPr>
            <a:spLocks noChangeArrowheads="1"/>
          </p:cNvSpPr>
          <p:nvPr/>
        </p:nvSpPr>
        <p:spPr bwMode="auto">
          <a:xfrm>
            <a:off x="7688263" y="4814888"/>
            <a:ext cx="133350" cy="83185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4" name="Rectangle 257"/>
          <p:cNvSpPr>
            <a:spLocks noChangeArrowheads="1"/>
          </p:cNvSpPr>
          <p:nvPr/>
        </p:nvSpPr>
        <p:spPr bwMode="auto">
          <a:xfrm>
            <a:off x="7886700" y="4786313"/>
            <a:ext cx="133350" cy="860425"/>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5" name="Rectangle 258"/>
          <p:cNvSpPr>
            <a:spLocks noChangeArrowheads="1"/>
          </p:cNvSpPr>
          <p:nvPr/>
        </p:nvSpPr>
        <p:spPr bwMode="auto">
          <a:xfrm>
            <a:off x="8085138" y="4729163"/>
            <a:ext cx="133350" cy="917575"/>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6" name="Rectangle 259"/>
          <p:cNvSpPr>
            <a:spLocks noChangeArrowheads="1"/>
          </p:cNvSpPr>
          <p:nvPr/>
        </p:nvSpPr>
        <p:spPr bwMode="auto">
          <a:xfrm>
            <a:off x="8278813" y="4700588"/>
            <a:ext cx="133350" cy="94615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7" name="Rectangle 260"/>
          <p:cNvSpPr>
            <a:spLocks noChangeArrowheads="1"/>
          </p:cNvSpPr>
          <p:nvPr/>
        </p:nvSpPr>
        <p:spPr bwMode="auto">
          <a:xfrm>
            <a:off x="8477250" y="4700588"/>
            <a:ext cx="133350" cy="94615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8" name="Rectangle 261"/>
          <p:cNvSpPr>
            <a:spLocks noChangeArrowheads="1"/>
          </p:cNvSpPr>
          <p:nvPr/>
        </p:nvSpPr>
        <p:spPr bwMode="auto">
          <a:xfrm>
            <a:off x="5726113" y="3852863"/>
            <a:ext cx="133350" cy="36512"/>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59" name="Rectangle 262"/>
          <p:cNvSpPr>
            <a:spLocks noChangeArrowheads="1"/>
          </p:cNvSpPr>
          <p:nvPr/>
        </p:nvSpPr>
        <p:spPr bwMode="auto">
          <a:xfrm>
            <a:off x="5919788" y="3852863"/>
            <a:ext cx="133350" cy="9525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0" name="Rectangle 263"/>
          <p:cNvSpPr>
            <a:spLocks noChangeArrowheads="1"/>
          </p:cNvSpPr>
          <p:nvPr/>
        </p:nvSpPr>
        <p:spPr bwMode="auto">
          <a:xfrm>
            <a:off x="6121400" y="3852863"/>
            <a:ext cx="133350" cy="15875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1" name="Rectangle 264"/>
          <p:cNvSpPr>
            <a:spLocks noChangeArrowheads="1"/>
          </p:cNvSpPr>
          <p:nvPr/>
        </p:nvSpPr>
        <p:spPr bwMode="auto">
          <a:xfrm>
            <a:off x="7688263" y="3852863"/>
            <a:ext cx="133350" cy="128587"/>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2" name="Rectangle 265"/>
          <p:cNvSpPr>
            <a:spLocks noChangeArrowheads="1"/>
          </p:cNvSpPr>
          <p:nvPr/>
        </p:nvSpPr>
        <p:spPr bwMode="auto">
          <a:xfrm>
            <a:off x="6316663" y="3652838"/>
            <a:ext cx="133350" cy="212725"/>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3" name="Rectangle 266"/>
          <p:cNvSpPr>
            <a:spLocks noChangeArrowheads="1"/>
          </p:cNvSpPr>
          <p:nvPr/>
        </p:nvSpPr>
        <p:spPr bwMode="auto">
          <a:xfrm>
            <a:off x="6511925" y="3748088"/>
            <a:ext cx="133350" cy="117475"/>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4" name="Rectangle 267"/>
          <p:cNvSpPr>
            <a:spLocks noChangeArrowheads="1"/>
          </p:cNvSpPr>
          <p:nvPr/>
        </p:nvSpPr>
        <p:spPr bwMode="auto">
          <a:xfrm>
            <a:off x="6710363" y="3530600"/>
            <a:ext cx="133350" cy="334963"/>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5" name="Rectangle 268"/>
          <p:cNvSpPr>
            <a:spLocks noChangeArrowheads="1"/>
          </p:cNvSpPr>
          <p:nvPr/>
        </p:nvSpPr>
        <p:spPr bwMode="auto">
          <a:xfrm>
            <a:off x="6902450" y="3790950"/>
            <a:ext cx="133350" cy="74613"/>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6" name="Rectangle 269"/>
          <p:cNvSpPr>
            <a:spLocks noChangeArrowheads="1"/>
          </p:cNvSpPr>
          <p:nvPr/>
        </p:nvSpPr>
        <p:spPr bwMode="auto">
          <a:xfrm>
            <a:off x="7100888" y="3135313"/>
            <a:ext cx="133350" cy="730250"/>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7" name="Rectangle 270"/>
          <p:cNvSpPr>
            <a:spLocks noChangeArrowheads="1"/>
          </p:cNvSpPr>
          <p:nvPr/>
        </p:nvSpPr>
        <p:spPr bwMode="auto">
          <a:xfrm>
            <a:off x="7296150" y="3629025"/>
            <a:ext cx="133350" cy="23653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8" name="Rectangle 271"/>
          <p:cNvSpPr>
            <a:spLocks noChangeArrowheads="1"/>
          </p:cNvSpPr>
          <p:nvPr/>
        </p:nvSpPr>
        <p:spPr bwMode="auto">
          <a:xfrm>
            <a:off x="7491413" y="3616325"/>
            <a:ext cx="133350" cy="24923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69" name="Rectangle 272"/>
          <p:cNvSpPr>
            <a:spLocks noChangeArrowheads="1"/>
          </p:cNvSpPr>
          <p:nvPr/>
        </p:nvSpPr>
        <p:spPr bwMode="auto">
          <a:xfrm>
            <a:off x="7886700" y="3290888"/>
            <a:ext cx="133350" cy="574675"/>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70" name="Rectangle 273"/>
          <p:cNvSpPr>
            <a:spLocks noChangeArrowheads="1"/>
          </p:cNvSpPr>
          <p:nvPr/>
        </p:nvSpPr>
        <p:spPr bwMode="auto">
          <a:xfrm>
            <a:off x="8077200" y="3133725"/>
            <a:ext cx="133350" cy="73183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71" name="Rectangle 274"/>
          <p:cNvSpPr>
            <a:spLocks noChangeArrowheads="1"/>
          </p:cNvSpPr>
          <p:nvPr/>
        </p:nvSpPr>
        <p:spPr bwMode="auto">
          <a:xfrm>
            <a:off x="8277225" y="3248025"/>
            <a:ext cx="133350" cy="617538"/>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37072" name="Rectangle 275"/>
          <p:cNvSpPr>
            <a:spLocks noChangeArrowheads="1"/>
          </p:cNvSpPr>
          <p:nvPr/>
        </p:nvSpPr>
        <p:spPr bwMode="auto">
          <a:xfrm>
            <a:off x="8472488" y="3448050"/>
            <a:ext cx="133350" cy="417513"/>
          </a:xfrm>
          <a:prstGeom prst="rect">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cxnSp>
        <p:nvCxnSpPr>
          <p:cNvPr id="37073" name="Straight Connector 178"/>
          <p:cNvCxnSpPr>
            <a:cxnSpLocks noChangeShapeType="1"/>
          </p:cNvCxnSpPr>
          <p:nvPr/>
        </p:nvCxnSpPr>
        <p:spPr bwMode="auto">
          <a:xfrm flipV="1">
            <a:off x="5670550" y="3862388"/>
            <a:ext cx="2978150" cy="0"/>
          </a:xfrm>
          <a:prstGeom prst="line">
            <a:avLst/>
          </a:prstGeom>
          <a:noFill/>
          <a:ln w="28575" algn="ctr">
            <a:solidFill>
              <a:schemeClr val="tx1"/>
            </a:solidFill>
            <a:round/>
            <a:headEnd/>
            <a:tailEnd/>
          </a:ln>
        </p:spPr>
      </p:cxnSp>
      <p:cxnSp>
        <p:nvCxnSpPr>
          <p:cNvPr id="37074" name="Straight Connector 181"/>
          <p:cNvCxnSpPr>
            <a:cxnSpLocks noChangeShapeType="1"/>
          </p:cNvCxnSpPr>
          <p:nvPr/>
        </p:nvCxnSpPr>
        <p:spPr bwMode="auto">
          <a:xfrm flipV="1">
            <a:off x="5670550" y="5648325"/>
            <a:ext cx="2978150" cy="0"/>
          </a:xfrm>
          <a:prstGeom prst="line">
            <a:avLst/>
          </a:prstGeom>
          <a:noFill/>
          <a:ln w="28575" algn="ctr">
            <a:solidFill>
              <a:schemeClr val="tx1"/>
            </a:solidFill>
            <a:round/>
            <a:headEnd/>
            <a:tailEnd/>
          </a:ln>
        </p:spPr>
      </p:cxnSp>
      <p:sp>
        <p:nvSpPr>
          <p:cNvPr id="37075" name="Right Arrow 230"/>
          <p:cNvSpPr>
            <a:spLocks noChangeArrowheads="1"/>
          </p:cNvSpPr>
          <p:nvPr/>
        </p:nvSpPr>
        <p:spPr bwMode="auto">
          <a:xfrm>
            <a:off x="1431925" y="3676650"/>
            <a:ext cx="90488" cy="66675"/>
          </a:xfrm>
          <a:prstGeom prst="rightArrow">
            <a:avLst>
              <a:gd name="adj1" fmla="val 50000"/>
              <a:gd name="adj2" fmla="val 50001"/>
            </a:avLst>
          </a:prstGeom>
          <a:solidFill>
            <a:schemeClr val="tx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82588" y="676275"/>
            <a:ext cx="8464550" cy="1103313"/>
          </a:xfrm>
        </p:spPr>
        <p:txBody>
          <a:bodyPr/>
          <a:lstStyle/>
          <a:p>
            <a:pPr eaLnBrk="1" hangingPunct="1"/>
            <a:r>
              <a:rPr lang="en-US" smtClean="0"/>
              <a:t>AGS-003 + Sunitinib in mRCC: Safety</a:t>
            </a:r>
            <a:endParaRPr lang="en-US" baseline="30000" smtClean="0"/>
          </a:p>
        </p:txBody>
      </p:sp>
      <p:sp>
        <p:nvSpPr>
          <p:cNvPr id="37891" name="Content Placeholder 1"/>
          <p:cNvSpPr>
            <a:spLocks noGrp="1"/>
          </p:cNvSpPr>
          <p:nvPr>
            <p:ph idx="1"/>
          </p:nvPr>
        </p:nvSpPr>
        <p:spPr>
          <a:xfrm>
            <a:off x="385763" y="1828800"/>
            <a:ext cx="8455025" cy="4430713"/>
          </a:xfrm>
        </p:spPr>
        <p:txBody>
          <a:bodyPr/>
          <a:lstStyle/>
          <a:p>
            <a:r>
              <a:rPr lang="en-US" sz="2200" smtClean="0"/>
              <a:t>21 subjects have received &gt; 150 doses of AGS-003</a:t>
            </a:r>
          </a:p>
          <a:p>
            <a:r>
              <a:rPr lang="en-US" sz="2200" smtClean="0"/>
              <a:t>No AGS-003–related grade 3/4 AEs reported; grade 3/4 hematologic AEs attributable to sunitinib included leukopenia (8%), anemia (4%), and thrombocytopenia (4%)</a:t>
            </a:r>
          </a:p>
          <a:p>
            <a:r>
              <a:rPr lang="en-US" sz="2200" smtClean="0"/>
              <a:t>Grade 1 AEs attributable to AGS-003 included injection-site erythema and injection-site induration, occurring in 33.3% and 23.8% of subjects, respectively</a:t>
            </a:r>
          </a:p>
          <a:p>
            <a:r>
              <a:rPr lang="en-US" sz="2200" smtClean="0"/>
              <a:t>All other observed AEs consistent with previous findings for sunitinib in advanced RCC</a:t>
            </a:r>
          </a:p>
          <a:p>
            <a:r>
              <a:rPr lang="en-US" sz="2200" smtClean="0"/>
              <a:t>No emergent autoimmune disease observed</a:t>
            </a:r>
          </a:p>
        </p:txBody>
      </p:sp>
      <p:sp>
        <p:nvSpPr>
          <p:cNvPr id="37892"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Figlin RA, et al. ASCO GU 2012. Abstract 348.</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82588" y="676275"/>
            <a:ext cx="8464550" cy="1103313"/>
          </a:xfrm>
        </p:spPr>
        <p:txBody>
          <a:bodyPr/>
          <a:lstStyle/>
          <a:p>
            <a:pPr eaLnBrk="1" hangingPunct="1"/>
            <a:r>
              <a:rPr lang="en-US" smtClean="0"/>
              <a:t>Phase II MET111644 Study: Foretinib in Patients With Papillary RCC</a:t>
            </a:r>
            <a:endParaRPr lang="en-US" baseline="30000" smtClean="0"/>
          </a:p>
        </p:txBody>
      </p:sp>
      <p:sp>
        <p:nvSpPr>
          <p:cNvPr id="38915"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Choueiri TK, et al. ASCO GU 2012. Abstract 355.</a:t>
            </a:r>
          </a:p>
        </p:txBody>
      </p:sp>
      <p:sp>
        <p:nvSpPr>
          <p:cNvPr id="38916" name="Text Box 45"/>
          <p:cNvSpPr txBox="1">
            <a:spLocks noChangeArrowheads="1"/>
          </p:cNvSpPr>
          <p:nvPr/>
        </p:nvSpPr>
        <p:spPr bwMode="auto">
          <a:xfrm>
            <a:off x="485775" y="2765425"/>
            <a:ext cx="2025650" cy="1906588"/>
          </a:xfrm>
          <a:prstGeom prst="rect">
            <a:avLst/>
          </a:prstGeom>
          <a:noFill/>
          <a:ln w="9525">
            <a:noFill/>
            <a:miter lim="800000"/>
            <a:headEnd/>
            <a:tailEnd/>
          </a:ln>
        </p:spPr>
        <p:txBody>
          <a:bodyPr>
            <a:spAutoFit/>
          </a:bodyPr>
          <a:lstStyle/>
          <a:p>
            <a:pPr algn="ctr" eaLnBrk="0" hangingPunct="0">
              <a:buClr>
                <a:srgbClr val="8B3D9A"/>
              </a:buClr>
            </a:pPr>
            <a:r>
              <a:rPr lang="en-GB" sz="1400">
                <a:solidFill>
                  <a:srgbClr val="FFFFFF"/>
                </a:solidFill>
                <a:ea typeface="ＭＳ Ｐゴシック" pitchFamily="34" charset="-128"/>
                <a:cs typeface="Arial" charset="0"/>
              </a:rPr>
              <a:t>Patients with confirmed sporadic or hereditary papillary RCC, ECOG PS 0-2, and ≤ 1 previous systemic therapy</a:t>
            </a:r>
          </a:p>
          <a:p>
            <a:pPr eaLnBrk="0" hangingPunct="0">
              <a:spcAft>
                <a:spcPts val="700"/>
              </a:spcAft>
              <a:buClr>
                <a:srgbClr val="8B3D9A"/>
              </a:buClr>
            </a:pPr>
            <a:endParaRPr lang="en-GB" sz="1400">
              <a:solidFill>
                <a:srgbClr val="FFFFFF"/>
              </a:solidFill>
              <a:ea typeface="ＭＳ Ｐゴシック" pitchFamily="34" charset="-128"/>
              <a:cs typeface="Arial" charset="0"/>
            </a:endParaRPr>
          </a:p>
          <a:p>
            <a:pPr algn="ctr" eaLnBrk="0" hangingPunct="0">
              <a:buClr>
                <a:srgbClr val="8B3D9A"/>
              </a:buClr>
            </a:pPr>
            <a:r>
              <a:rPr lang="en-GB" sz="1400">
                <a:solidFill>
                  <a:srgbClr val="FFFFFF"/>
                </a:solidFill>
                <a:ea typeface="ＭＳ Ｐゴシック" pitchFamily="34" charset="-128"/>
                <a:cs typeface="Arial" charset="0"/>
              </a:rPr>
              <a:t>(N = 74)</a:t>
            </a:r>
          </a:p>
        </p:txBody>
      </p:sp>
      <p:sp>
        <p:nvSpPr>
          <p:cNvPr id="38917" name="Line 53"/>
          <p:cNvSpPr>
            <a:spLocks noChangeShapeType="1"/>
          </p:cNvSpPr>
          <p:nvPr/>
        </p:nvSpPr>
        <p:spPr bwMode="auto">
          <a:xfrm>
            <a:off x="2570163" y="3859213"/>
            <a:ext cx="466725" cy="350837"/>
          </a:xfrm>
          <a:prstGeom prst="line">
            <a:avLst/>
          </a:prstGeom>
          <a:noFill/>
          <a:ln w="28575">
            <a:solidFill>
              <a:schemeClr val="tx1"/>
            </a:solidFill>
            <a:round/>
            <a:headEnd/>
            <a:tailEnd type="triangle" w="med" len="med"/>
          </a:ln>
        </p:spPr>
        <p:txBody>
          <a:bodyPr/>
          <a:lstStyle/>
          <a:p>
            <a:endParaRPr lang="en-US"/>
          </a:p>
        </p:txBody>
      </p:sp>
      <p:sp>
        <p:nvSpPr>
          <p:cNvPr id="38918" name="Line 54"/>
          <p:cNvSpPr>
            <a:spLocks noChangeShapeType="1"/>
          </p:cNvSpPr>
          <p:nvPr/>
        </p:nvSpPr>
        <p:spPr bwMode="auto">
          <a:xfrm flipV="1">
            <a:off x="2570163" y="2943225"/>
            <a:ext cx="466725" cy="347663"/>
          </a:xfrm>
          <a:prstGeom prst="line">
            <a:avLst/>
          </a:prstGeom>
          <a:noFill/>
          <a:ln w="28575">
            <a:solidFill>
              <a:schemeClr val="tx1"/>
            </a:solidFill>
            <a:round/>
            <a:headEnd/>
            <a:tailEnd type="triangle" w="med" len="med"/>
          </a:ln>
        </p:spPr>
        <p:txBody>
          <a:bodyPr/>
          <a:lstStyle/>
          <a:p>
            <a:endParaRPr lang="en-US"/>
          </a:p>
        </p:txBody>
      </p:sp>
      <p:sp>
        <p:nvSpPr>
          <p:cNvPr id="38919" name="Rectangle 46"/>
          <p:cNvSpPr>
            <a:spLocks noChangeArrowheads="1"/>
          </p:cNvSpPr>
          <p:nvPr/>
        </p:nvSpPr>
        <p:spPr bwMode="auto">
          <a:xfrm>
            <a:off x="3168650" y="3492500"/>
            <a:ext cx="4857750" cy="306388"/>
          </a:xfrm>
          <a:prstGeom prst="rect">
            <a:avLst/>
          </a:prstGeom>
          <a:noFill/>
          <a:ln w="9525">
            <a:noFill/>
            <a:miter lim="800000"/>
            <a:headEnd/>
            <a:tailEnd/>
          </a:ln>
        </p:spPr>
        <p:txBody>
          <a:bodyPr anchor="ctr">
            <a:spAutoFit/>
          </a:bodyPr>
          <a:lstStyle/>
          <a:p>
            <a:pPr>
              <a:spcBef>
                <a:spcPts val="600"/>
              </a:spcBef>
              <a:spcAft>
                <a:spcPts val="600"/>
              </a:spcAft>
            </a:pPr>
            <a:r>
              <a:rPr lang="en-US" sz="1400" i="1">
                <a:solidFill>
                  <a:schemeClr val="tx1"/>
                </a:solidFill>
                <a:ea typeface="ＭＳ Ｐゴシック" pitchFamily="34" charset="-128"/>
                <a:cs typeface="Arial" charset="0"/>
              </a:rPr>
              <a:t>Stratified by MET mutation status</a:t>
            </a:r>
          </a:p>
        </p:txBody>
      </p:sp>
      <p:sp>
        <p:nvSpPr>
          <p:cNvPr id="4" name="TextBox 3"/>
          <p:cNvSpPr txBox="1"/>
          <p:nvPr/>
        </p:nvSpPr>
        <p:spPr>
          <a:xfrm>
            <a:off x="3168650" y="3956050"/>
            <a:ext cx="4424363" cy="584200"/>
          </a:xfrm>
          <a:prstGeom prst="rect">
            <a:avLst/>
          </a:prstGeom>
          <a:solidFill>
            <a:schemeClr val="accent3"/>
          </a:solidFill>
        </p:spPr>
        <p:txBody>
          <a:bodyPr>
            <a:spAutoFit/>
          </a:bodyPr>
          <a:lstStyle/>
          <a:p>
            <a:pPr algn="ctr">
              <a:spcBef>
                <a:spcPts val="0"/>
              </a:spcBef>
              <a:defRPr/>
            </a:pPr>
            <a:r>
              <a:rPr lang="en-US" sz="1600" b="1" dirty="0">
                <a:solidFill>
                  <a:schemeClr val="bg2">
                    <a:lumMod val="10000"/>
                  </a:schemeClr>
                </a:solidFill>
                <a:latin typeface="Arial" pitchFamily="34" charset="0"/>
              </a:rPr>
              <a:t>Daily Cohort</a:t>
            </a:r>
          </a:p>
          <a:p>
            <a:pPr algn="ctr">
              <a:spcBef>
                <a:spcPts val="0"/>
              </a:spcBef>
              <a:defRPr/>
            </a:pPr>
            <a:r>
              <a:rPr lang="en-US" sz="1600" b="1" dirty="0">
                <a:solidFill>
                  <a:schemeClr val="bg2">
                    <a:lumMod val="10000"/>
                  </a:schemeClr>
                </a:solidFill>
                <a:latin typeface="Arial" pitchFamily="34" charset="0"/>
              </a:rPr>
              <a:t>Foretinib </a:t>
            </a:r>
            <a:r>
              <a:rPr lang="en-US" sz="1600" dirty="0">
                <a:solidFill>
                  <a:schemeClr val="bg2">
                    <a:lumMod val="10000"/>
                  </a:schemeClr>
                </a:solidFill>
                <a:latin typeface="Arial" pitchFamily="34" charset="0"/>
              </a:rPr>
              <a:t>80 mg/day</a:t>
            </a:r>
          </a:p>
        </p:txBody>
      </p:sp>
      <p:sp>
        <p:nvSpPr>
          <p:cNvPr id="6" name="TextBox 5"/>
          <p:cNvSpPr txBox="1"/>
          <p:nvPr/>
        </p:nvSpPr>
        <p:spPr>
          <a:xfrm>
            <a:off x="3155950" y="2706688"/>
            <a:ext cx="4449763" cy="584200"/>
          </a:xfrm>
          <a:prstGeom prst="rect">
            <a:avLst/>
          </a:prstGeom>
          <a:solidFill>
            <a:schemeClr val="accent2"/>
          </a:solidFill>
        </p:spPr>
        <p:txBody>
          <a:bodyPr wrap="none">
            <a:spAutoFit/>
          </a:bodyPr>
          <a:lstStyle/>
          <a:p>
            <a:pPr algn="ctr">
              <a:defRPr/>
            </a:pPr>
            <a:r>
              <a:rPr lang="en-US" sz="1600" b="1" dirty="0">
                <a:solidFill>
                  <a:schemeClr val="bg2">
                    <a:lumMod val="10000"/>
                  </a:schemeClr>
                </a:solidFill>
                <a:latin typeface="Arial" pitchFamily="34" charset="0"/>
              </a:rPr>
              <a:t>Intermittent Cohort</a:t>
            </a:r>
          </a:p>
          <a:p>
            <a:pPr algn="ctr">
              <a:defRPr/>
            </a:pPr>
            <a:r>
              <a:rPr lang="en-US" sz="1600" b="1" dirty="0">
                <a:solidFill>
                  <a:schemeClr val="bg2">
                    <a:lumMod val="10000"/>
                  </a:schemeClr>
                </a:solidFill>
                <a:latin typeface="Arial" pitchFamily="34" charset="0"/>
              </a:rPr>
              <a:t>Foretinib </a:t>
            </a:r>
            <a:r>
              <a:rPr lang="en-US" sz="1600" dirty="0">
                <a:solidFill>
                  <a:schemeClr val="bg2">
                    <a:lumMod val="10000"/>
                  </a:schemeClr>
                </a:solidFill>
                <a:latin typeface="Arial" pitchFamily="34" charset="0"/>
              </a:rPr>
              <a:t>240 mg/day, Days 1-5 every 14 days</a:t>
            </a:r>
          </a:p>
        </p:txBody>
      </p:sp>
      <p:sp>
        <p:nvSpPr>
          <p:cNvPr id="38922" name="Content Placeholder 5"/>
          <p:cNvSpPr txBox="1">
            <a:spLocks/>
          </p:cNvSpPr>
          <p:nvPr/>
        </p:nvSpPr>
        <p:spPr bwMode="auto">
          <a:xfrm>
            <a:off x="384175" y="1828800"/>
            <a:ext cx="8470900" cy="331788"/>
          </a:xfrm>
          <a:prstGeom prst="rect">
            <a:avLst/>
          </a:prstGeom>
          <a:noFill/>
          <a:ln w="9525">
            <a:noFill/>
            <a:miter lim="800000"/>
            <a:headEnd/>
            <a:tailEnd/>
          </a:ln>
        </p:spPr>
        <p:txBody>
          <a:bodyPr/>
          <a:lstStyle/>
          <a:p>
            <a:pPr marL="342900" indent="-342900">
              <a:lnSpc>
                <a:spcPct val="90000"/>
              </a:lnSpc>
              <a:spcBef>
                <a:spcPts val="1000"/>
              </a:spcBef>
              <a:spcAft>
                <a:spcPts val="700"/>
              </a:spcAft>
              <a:buClr>
                <a:srgbClr val="8B3D9A"/>
              </a:buClr>
              <a:buFont typeface="Wingdings" pitchFamily="2" charset="2"/>
              <a:buChar char="§"/>
            </a:pPr>
            <a:r>
              <a:rPr lang="en-US" sz="1800">
                <a:solidFill>
                  <a:srgbClr val="FEFDDE"/>
                </a:solidFill>
              </a:rPr>
              <a:t>Multicenter, prospective phase II and biomarker, open-label, single-stage study</a:t>
            </a:r>
          </a:p>
        </p:txBody>
      </p:sp>
      <p:sp>
        <p:nvSpPr>
          <p:cNvPr id="15" name="Content Placeholder 5"/>
          <p:cNvSpPr txBox="1">
            <a:spLocks/>
          </p:cNvSpPr>
          <p:nvPr/>
        </p:nvSpPr>
        <p:spPr bwMode="auto">
          <a:xfrm>
            <a:off x="384175" y="5133975"/>
            <a:ext cx="8686800" cy="906463"/>
          </a:xfrm>
          <a:prstGeom prst="rect">
            <a:avLst/>
          </a:prstGeom>
          <a:noFill/>
          <a:ln>
            <a:noFill/>
          </a:ln>
          <a:extLst/>
        </p:spPr>
        <p:txBody>
          <a:bodyPr/>
          <a:lstStyle>
            <a:lvl1pPr marL="342900" indent="-342900" algn="l" rtl="0" eaLnBrk="0" fontAlgn="base" hangingPunct="0">
              <a:lnSpc>
                <a:spcPct val="90000"/>
              </a:lnSpc>
              <a:spcBef>
                <a:spcPts val="1000"/>
              </a:spcBef>
              <a:spcAft>
                <a:spcPts val="700"/>
              </a:spcAft>
              <a:buClr>
                <a:schemeClr val="accent6"/>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chemeClr val="accent6"/>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chemeClr val="accent6"/>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chemeClr val="accent6"/>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chemeClr val="accent6"/>
              </a:buClr>
              <a:buFont typeface="Arial" pitchFamily="34" charset="0"/>
              <a:buChar char="–"/>
              <a:defRPr sz="1600">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defRPr/>
            </a:pPr>
            <a:r>
              <a:rPr lang="en-US" sz="1800" dirty="0">
                <a:solidFill>
                  <a:schemeClr val="tx2">
                    <a:lumMod val="20000"/>
                    <a:lumOff val="80000"/>
                  </a:schemeClr>
                </a:solidFill>
              </a:rPr>
              <a:t>Primary endpoint: ORR by RECIST </a:t>
            </a:r>
            <a:r>
              <a:rPr lang="en-US" sz="1800" dirty="0" smtClean="0">
                <a:solidFill>
                  <a:schemeClr val="tx2">
                    <a:lumMod val="20000"/>
                    <a:lumOff val="80000"/>
                  </a:schemeClr>
                </a:solidFill>
              </a:rPr>
              <a:t>1.0</a:t>
            </a:r>
          </a:p>
          <a:p>
            <a:pPr eaLnBrk="1" hangingPunct="1">
              <a:defRPr/>
            </a:pPr>
            <a:r>
              <a:rPr lang="en-US" sz="1800" dirty="0">
                <a:solidFill>
                  <a:schemeClr val="tx2">
                    <a:lumMod val="20000"/>
                    <a:lumOff val="80000"/>
                  </a:schemeClr>
                </a:solidFill>
              </a:rPr>
              <a:t>Secondary endpoints: PFS, OS, safety, correlation of outcome with PK, PD, </a:t>
            </a:r>
            <a:r>
              <a:rPr lang="en-US" sz="1800" i="1" dirty="0" smtClean="0">
                <a:solidFill>
                  <a:schemeClr val="tx2">
                    <a:lumMod val="20000"/>
                    <a:lumOff val="80000"/>
                  </a:schemeClr>
                </a:solidFill>
              </a:rPr>
              <a:t>MET</a:t>
            </a:r>
            <a:endParaRPr lang="en-US" sz="1800" dirty="0">
              <a:solidFill>
                <a:schemeClr val="tx1"/>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5"/>
          <p:cNvSpPr>
            <a:spLocks noGrp="1"/>
          </p:cNvSpPr>
          <p:nvPr>
            <p:ph idx="1"/>
          </p:nvPr>
        </p:nvSpPr>
        <p:spPr>
          <a:xfrm>
            <a:off x="384175" y="4597400"/>
            <a:ext cx="8175625" cy="1773238"/>
          </a:xfrm>
        </p:spPr>
        <p:txBody>
          <a:bodyPr/>
          <a:lstStyle/>
          <a:p>
            <a:pPr eaLnBrk="1" hangingPunct="1">
              <a:spcAft>
                <a:spcPct val="0"/>
              </a:spcAft>
            </a:pPr>
            <a:r>
              <a:rPr lang="en-US" sz="1800" smtClean="0"/>
              <a:t>Evidence of tumor shrinkage in 50/68 evaluable patients</a:t>
            </a:r>
          </a:p>
          <a:p>
            <a:pPr eaLnBrk="1" hangingPunct="1">
              <a:spcAft>
                <a:spcPct val="0"/>
              </a:spcAft>
            </a:pPr>
            <a:r>
              <a:rPr lang="en-US" sz="1800" smtClean="0"/>
              <a:t>Significant modulation of VEGF, HGF, sMET, sVEGFR2 suggestive of MET pathway inhibition in both arms; not strongly correlated with outcomes</a:t>
            </a:r>
          </a:p>
        </p:txBody>
      </p:sp>
      <p:sp>
        <p:nvSpPr>
          <p:cNvPr id="39939"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Choueiri TK, et al. ASCO GU 2012. Abstract 355.</a:t>
            </a:r>
          </a:p>
        </p:txBody>
      </p:sp>
      <p:graphicFrame>
        <p:nvGraphicFramePr>
          <p:cNvPr id="3" name="Table 2"/>
          <p:cNvGraphicFramePr>
            <a:graphicFrameLocks noGrp="1"/>
          </p:cNvGraphicFramePr>
          <p:nvPr/>
        </p:nvGraphicFramePr>
        <p:xfrm>
          <a:off x="382588" y="1908175"/>
          <a:ext cx="8472486" cy="2590800"/>
        </p:xfrm>
        <a:graphic>
          <a:graphicData uri="http://schemas.openxmlformats.org/drawingml/2006/table">
            <a:tbl>
              <a:tblPr firstRow="1" bandRow="1">
                <a:tableStyleId>{93296810-A885-4BE3-A3E7-6D5BEEA58F35}</a:tableStyleId>
              </a:tblPr>
              <a:tblGrid>
                <a:gridCol w="2160122"/>
                <a:gridCol w="2718243"/>
                <a:gridCol w="2182040"/>
                <a:gridCol w="1412081"/>
              </a:tblGrid>
              <a:tr h="133680">
                <a:tc>
                  <a:txBody>
                    <a:bodyPr/>
                    <a:lstStyle/>
                    <a:p>
                      <a:r>
                        <a:rPr lang="en-US" sz="1600" dirty="0" smtClean="0">
                          <a:solidFill>
                            <a:schemeClr val="tx1"/>
                          </a:solidFill>
                        </a:rPr>
                        <a:t>Outcome</a:t>
                      </a:r>
                      <a:endParaRPr lang="en-US" sz="16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smtClean="0">
                          <a:solidFill>
                            <a:schemeClr val="tx1"/>
                          </a:solidFill>
                        </a:rPr>
                        <a:t>Intermittent Dosing </a:t>
                      </a:r>
                    </a:p>
                    <a:p>
                      <a:pPr algn="ctr"/>
                      <a:r>
                        <a:rPr lang="en-US" sz="1600" dirty="0" smtClean="0">
                          <a:solidFill>
                            <a:schemeClr val="tx1"/>
                          </a:solidFill>
                        </a:rPr>
                        <a:t>(n = 37)</a:t>
                      </a:r>
                      <a:endParaRPr lang="en-US" sz="16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smtClean="0">
                          <a:solidFill>
                            <a:schemeClr val="tx1"/>
                          </a:solidFill>
                        </a:rPr>
                        <a:t>Daily Dosing </a:t>
                      </a:r>
                    </a:p>
                    <a:p>
                      <a:pPr algn="ctr"/>
                      <a:r>
                        <a:rPr lang="en-US" sz="1600" dirty="0" smtClean="0">
                          <a:solidFill>
                            <a:schemeClr val="tx1"/>
                          </a:solidFill>
                        </a:rPr>
                        <a:t>(n = 37)</a:t>
                      </a:r>
                      <a:endParaRPr lang="en-US" sz="16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smtClean="0">
                          <a:solidFill>
                            <a:schemeClr val="tx1"/>
                          </a:solidFill>
                        </a:rPr>
                        <a:t>Total </a:t>
                      </a:r>
                    </a:p>
                    <a:p>
                      <a:pPr algn="ctr"/>
                      <a:r>
                        <a:rPr lang="en-US" sz="1600" dirty="0" smtClean="0">
                          <a:solidFill>
                            <a:schemeClr val="tx1"/>
                          </a:solidFill>
                        </a:rPr>
                        <a:t>(N = 74)</a:t>
                      </a:r>
                      <a:endParaRPr lang="en-US" sz="16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0">
                <a:tc>
                  <a:txBody>
                    <a:bodyPr/>
                    <a:lstStyle/>
                    <a:p>
                      <a:r>
                        <a:rPr lang="en-US" sz="1600" dirty="0" smtClean="0">
                          <a:solidFill>
                            <a:schemeClr val="bg2">
                              <a:lumMod val="10000"/>
                            </a:schemeClr>
                          </a:solidFill>
                        </a:rPr>
                        <a:t>ORR n (%)</a:t>
                      </a:r>
                      <a:endParaRPr lang="en-US" sz="16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5 (13.5)</a:t>
                      </a:r>
                      <a:endParaRPr lang="en-US" sz="16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5 (13.5)</a:t>
                      </a:r>
                      <a:endParaRPr lang="en-US" sz="16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10000"/>
                            </a:schemeClr>
                          </a:solidFill>
                        </a:rPr>
                        <a:t>10</a:t>
                      </a:r>
                      <a:r>
                        <a:rPr lang="en-US" sz="1600" baseline="0" dirty="0" smtClean="0">
                          <a:solidFill>
                            <a:schemeClr val="bg2">
                              <a:lumMod val="10000"/>
                            </a:schemeClr>
                          </a:solidFill>
                        </a:rPr>
                        <a:t> </a:t>
                      </a:r>
                      <a:r>
                        <a:rPr lang="en-US" sz="1600" dirty="0" smtClean="0">
                          <a:solidFill>
                            <a:schemeClr val="bg2">
                              <a:lumMod val="10000"/>
                            </a:schemeClr>
                          </a:solidFill>
                        </a:rPr>
                        <a:t>(13.5)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r>
              <a:tr h="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10000"/>
                            </a:schemeClr>
                          </a:solidFill>
                        </a:rPr>
                        <a:t>     DOR: 18.5 mos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endParaRPr lang="en-US"/>
                    </a:p>
                  </a:txBody>
                  <a:tcPr/>
                </a:tc>
                <a:tc>
                  <a:txBody>
                    <a:bodyPr/>
                    <a:lstStyle/>
                    <a:p>
                      <a:endParaRPr lang="en-US"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endParaRPr lang="en-US"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10000"/>
                            </a:schemeClr>
                          </a:solidFill>
                        </a:rPr>
                        <a:t>     Disease</a:t>
                      </a:r>
                      <a:r>
                        <a:rPr lang="en-US" sz="1600" baseline="0" dirty="0" smtClean="0">
                          <a:solidFill>
                            <a:schemeClr val="bg2">
                              <a:lumMod val="10000"/>
                            </a:schemeClr>
                          </a:solidFill>
                        </a:rPr>
                        <a:t> stabilization rate (ORR + SD): 88%</a:t>
                      </a:r>
                      <a:endParaRPr lang="en-US" sz="1600" dirty="0" smtClean="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endParaRPr lang="en-US"/>
                    </a:p>
                  </a:txBody>
                  <a:tcPr/>
                </a:tc>
                <a:tc>
                  <a:txBody>
                    <a:bodyPr/>
                    <a:lstStyle/>
                    <a:p>
                      <a:endParaRPr lang="en-US"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endParaRPr lang="en-US"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10000"/>
                            </a:schemeClr>
                          </a:solidFill>
                        </a:rPr>
                        <a:t>Median PFS</a:t>
                      </a:r>
                      <a:r>
                        <a:rPr lang="en-US" sz="1600" baseline="0" dirty="0" smtClean="0">
                          <a:solidFill>
                            <a:schemeClr val="bg2">
                              <a:lumMod val="10000"/>
                            </a:schemeClr>
                          </a:solidFill>
                        </a:rPr>
                        <a:t>, mos</a:t>
                      </a:r>
                      <a:endParaRPr lang="en-US" sz="1600" dirty="0" smtClean="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11.6</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9.1</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9.6</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r>
                        <a:rPr lang="en-US" sz="1600" dirty="0" smtClean="0">
                          <a:solidFill>
                            <a:schemeClr val="bg2">
                              <a:lumMod val="10000"/>
                            </a:schemeClr>
                          </a:solidFill>
                        </a:rPr>
                        <a:t>Median OS</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Not reached</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Not reached</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Not reached</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0">
                <a:tc>
                  <a:txBody>
                    <a:bodyPr/>
                    <a:lstStyle/>
                    <a:p>
                      <a:r>
                        <a:rPr lang="en-US" sz="1600" dirty="0" smtClean="0">
                          <a:solidFill>
                            <a:schemeClr val="bg2">
                              <a:lumMod val="10000"/>
                            </a:schemeClr>
                          </a:solidFill>
                        </a:rPr>
                        <a:t>1-yr</a:t>
                      </a:r>
                      <a:r>
                        <a:rPr lang="en-US" sz="1600" baseline="0" dirty="0" smtClean="0">
                          <a:solidFill>
                            <a:schemeClr val="bg2">
                              <a:lumMod val="10000"/>
                            </a:schemeClr>
                          </a:solidFill>
                        </a:rPr>
                        <a:t> OS, %</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64</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76</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70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39967" name="Title 6"/>
          <p:cNvSpPr>
            <a:spLocks noGrp="1"/>
          </p:cNvSpPr>
          <p:nvPr>
            <p:ph type="title"/>
          </p:nvPr>
        </p:nvSpPr>
        <p:spPr/>
        <p:txBody>
          <a:bodyPr/>
          <a:lstStyle/>
          <a:p>
            <a:r>
              <a:rPr lang="en-US" smtClean="0"/>
              <a:t>MET111644: Foretinib Efficacy</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Choueiri TK, et al. ASCO GU 2012. Abstract 355.</a:t>
            </a:r>
          </a:p>
        </p:txBody>
      </p:sp>
      <p:graphicFrame>
        <p:nvGraphicFramePr>
          <p:cNvPr id="3" name="Table 2"/>
          <p:cNvGraphicFramePr>
            <a:graphicFrameLocks noGrp="1"/>
          </p:cNvGraphicFramePr>
          <p:nvPr/>
        </p:nvGraphicFramePr>
        <p:xfrm>
          <a:off x="382588" y="1908175"/>
          <a:ext cx="8472488" cy="4267200"/>
        </p:xfrm>
        <a:graphic>
          <a:graphicData uri="http://schemas.openxmlformats.org/drawingml/2006/table">
            <a:tbl>
              <a:tblPr firstRow="1" bandRow="1">
                <a:tableStyleId>{93296810-A885-4BE3-A3E7-6D5BEEA58F35}</a:tableStyleId>
              </a:tblPr>
              <a:tblGrid>
                <a:gridCol w="3325431"/>
                <a:gridCol w="2528609"/>
                <a:gridCol w="2618448"/>
              </a:tblGrid>
              <a:tr h="0">
                <a:tc>
                  <a:txBody>
                    <a:bodyPr/>
                    <a:lstStyle/>
                    <a:p>
                      <a:r>
                        <a:rPr lang="en-US" sz="1600" dirty="0" smtClean="0"/>
                        <a:t>Treatment-Related Toxicity </a:t>
                      </a:r>
                    </a:p>
                    <a:p>
                      <a:r>
                        <a:rPr lang="en-US" sz="1600" dirty="0" smtClean="0"/>
                        <a:t>(N = 74)</a:t>
                      </a:r>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smtClean="0"/>
                        <a:t>All</a:t>
                      </a:r>
                      <a:r>
                        <a:rPr lang="en-US" sz="1600" baseline="0" dirty="0" smtClean="0"/>
                        <a:t> G</a:t>
                      </a:r>
                      <a:r>
                        <a:rPr lang="en-US" sz="1600" dirty="0" smtClean="0"/>
                        <a:t>rades,</a:t>
                      </a:r>
                    </a:p>
                    <a:p>
                      <a:pPr algn="ctr"/>
                      <a:r>
                        <a:rPr lang="en-US" sz="1600" dirty="0" smtClean="0"/>
                        <a:t>n (%)</a:t>
                      </a:r>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baseline="0" dirty="0" smtClean="0"/>
                        <a:t>G</a:t>
                      </a:r>
                      <a:r>
                        <a:rPr lang="en-US" sz="1600" dirty="0" smtClean="0"/>
                        <a:t>rade</a:t>
                      </a:r>
                      <a:r>
                        <a:rPr lang="en-US" sz="1600" baseline="0" dirty="0" smtClean="0"/>
                        <a:t> 3/4,</a:t>
                      </a:r>
                      <a:endParaRPr lang="en-US" sz="1600" dirty="0" smtClean="0"/>
                    </a:p>
                    <a:p>
                      <a:pPr algn="ctr"/>
                      <a:r>
                        <a:rPr lang="en-US" sz="1600" dirty="0" smtClean="0"/>
                        <a:t>n (%)</a:t>
                      </a:r>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0">
                <a:tc>
                  <a:txBody>
                    <a:bodyPr/>
                    <a:lstStyle/>
                    <a:p>
                      <a:r>
                        <a:rPr lang="en-US" sz="1600" dirty="0" smtClean="0">
                          <a:solidFill>
                            <a:schemeClr val="bg2">
                              <a:lumMod val="10000"/>
                            </a:schemeClr>
                          </a:solidFill>
                        </a:rPr>
                        <a:t>Hypertension</a:t>
                      </a:r>
                      <a:endParaRPr lang="en-US" sz="16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60 (81.0)</a:t>
                      </a:r>
                      <a:endParaRPr lang="en-US" sz="16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38 (51.0)</a:t>
                      </a:r>
                      <a:endParaRPr lang="en-US" sz="16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10000"/>
                            </a:schemeClr>
                          </a:solidFill>
                        </a:rPr>
                        <a:t>Fatigue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45 (73.0)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5 (7.0)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r>
                        <a:rPr lang="en-US" sz="1600" dirty="0" smtClean="0">
                          <a:solidFill>
                            <a:schemeClr val="bg2">
                              <a:lumMod val="10000"/>
                            </a:schemeClr>
                          </a:solidFill>
                        </a:rPr>
                        <a:t>Diarrhea</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41 (55.0)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smtClean="0">
                          <a:solidFill>
                            <a:schemeClr val="bg2">
                              <a:lumMod val="10000"/>
                            </a:schemeClr>
                          </a:solidFill>
                        </a:rPr>
                        <a:t>7 (9.5)</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0">
                <a:tc>
                  <a:txBody>
                    <a:bodyPr/>
                    <a:lstStyle/>
                    <a:p>
                      <a:r>
                        <a:rPr lang="en-US" sz="1600" dirty="0" smtClean="0">
                          <a:solidFill>
                            <a:schemeClr val="bg2">
                              <a:lumMod val="10000"/>
                            </a:schemeClr>
                          </a:solidFill>
                        </a:rPr>
                        <a:t>Laboratory toxicities (≥ 10%)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pPr marL="111125" indent="174625">
                        <a:buFont typeface="Wingdings" pitchFamily="2" charset="2"/>
                        <a:buChar char="§"/>
                      </a:pPr>
                      <a:r>
                        <a:rPr lang="en-US" sz="1600" dirty="0" err="1" smtClean="0">
                          <a:solidFill>
                            <a:schemeClr val="bg2">
                              <a:lumMod val="10000"/>
                            </a:schemeClr>
                          </a:solidFill>
                        </a:rPr>
                        <a:t>Hypophosphatemia</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17 (23.0)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pPr marL="111125" indent="174625" algn="l" defTabSz="914400" rtl="0" eaLnBrk="1" latinLnBrk="0" hangingPunct="1">
                        <a:buFont typeface="Wingdings" pitchFamily="2" charset="2"/>
                        <a:buChar char="§"/>
                      </a:pPr>
                      <a:r>
                        <a:rPr lang="en-US" sz="1600" kern="1200" dirty="0" err="1" smtClean="0">
                          <a:solidFill>
                            <a:schemeClr val="bg2">
                              <a:lumMod val="10000"/>
                            </a:schemeClr>
                          </a:solidFill>
                          <a:latin typeface="+mn-lt"/>
                          <a:ea typeface="+mn-ea"/>
                          <a:cs typeface="+mn-cs"/>
                        </a:rPr>
                        <a:t>Proteinuria</a:t>
                      </a:r>
                      <a:endParaRPr lang="en-US" sz="16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16 (22.0)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4 (5.0)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pPr marL="111125" indent="174625" algn="l" defTabSz="914400" rtl="0" eaLnBrk="1" latinLnBrk="0" hangingPunct="1">
                        <a:buFont typeface="Wingdings" pitchFamily="2" charset="2"/>
                        <a:buChar char="§"/>
                      </a:pPr>
                      <a:r>
                        <a:rPr lang="en-US" sz="1600" kern="1200" dirty="0" smtClean="0">
                          <a:solidFill>
                            <a:schemeClr val="bg2">
                              <a:lumMod val="10000"/>
                            </a:schemeClr>
                          </a:solidFill>
                          <a:latin typeface="+mn-lt"/>
                          <a:ea typeface="+mn-ea"/>
                          <a:cs typeface="+mn-cs"/>
                        </a:rPr>
                        <a:t>Increased lipase</a:t>
                      </a:r>
                      <a:endParaRPr lang="en-US" sz="16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14 (19.0)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7 (9.5)</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pPr marL="111125" indent="174625" algn="l" defTabSz="914400" rtl="0" eaLnBrk="1" latinLnBrk="0" hangingPunct="1">
                        <a:buFont typeface="Wingdings" pitchFamily="2" charset="2"/>
                        <a:buChar char="§"/>
                      </a:pPr>
                      <a:r>
                        <a:rPr lang="en-US" sz="1600" kern="1200" dirty="0" smtClean="0">
                          <a:solidFill>
                            <a:schemeClr val="bg2">
                              <a:lumMod val="10000"/>
                            </a:schemeClr>
                          </a:solidFill>
                          <a:latin typeface="+mn-lt"/>
                          <a:ea typeface="+mn-ea"/>
                          <a:cs typeface="+mn-cs"/>
                        </a:rPr>
                        <a:t>ALT elevation</a:t>
                      </a:r>
                      <a:endParaRPr lang="en-US" sz="16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13 (17.0)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pPr marL="111125" indent="174625" algn="l" defTabSz="914400" rtl="0" eaLnBrk="1" latinLnBrk="0" hangingPunct="1">
                        <a:buFont typeface="Wingdings" pitchFamily="2" charset="2"/>
                        <a:buChar char="§"/>
                      </a:pPr>
                      <a:r>
                        <a:rPr lang="en-US" sz="1600" kern="1200" dirty="0" smtClean="0">
                          <a:solidFill>
                            <a:schemeClr val="bg2">
                              <a:lumMod val="10000"/>
                            </a:schemeClr>
                          </a:solidFill>
                          <a:latin typeface="+mn-lt"/>
                          <a:ea typeface="+mn-ea"/>
                          <a:cs typeface="+mn-cs"/>
                        </a:rPr>
                        <a:t>AST elevation</a:t>
                      </a:r>
                      <a:endParaRPr lang="en-US" sz="16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13 (17.0)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2 (3.0)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pPr marL="111125" indent="174625" algn="l" defTabSz="914400" rtl="0" eaLnBrk="1" latinLnBrk="0" hangingPunct="1">
                        <a:buFont typeface="Wingdings" pitchFamily="2" charset="2"/>
                        <a:buChar char="§"/>
                      </a:pPr>
                      <a:r>
                        <a:rPr lang="en-US" sz="1600" kern="1200" dirty="0" smtClean="0">
                          <a:solidFill>
                            <a:schemeClr val="bg2">
                              <a:lumMod val="10000"/>
                            </a:schemeClr>
                          </a:solidFill>
                          <a:latin typeface="+mn-lt"/>
                          <a:ea typeface="+mn-ea"/>
                          <a:cs typeface="+mn-cs"/>
                        </a:rPr>
                        <a:t>Hypothyroidism</a:t>
                      </a:r>
                      <a:endParaRPr lang="en-US" sz="16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12 (16.0)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pPr marL="111125" indent="174625" algn="l" defTabSz="914400" rtl="0" eaLnBrk="1" latinLnBrk="0" hangingPunct="1">
                        <a:buFont typeface="Wingdings" pitchFamily="2" charset="2"/>
                        <a:buChar char="§"/>
                      </a:pPr>
                      <a:r>
                        <a:rPr lang="en-US" sz="1600" kern="1200" dirty="0" smtClean="0">
                          <a:solidFill>
                            <a:schemeClr val="bg2">
                              <a:lumMod val="10000"/>
                            </a:schemeClr>
                          </a:solidFill>
                          <a:latin typeface="+mn-lt"/>
                          <a:ea typeface="+mn-ea"/>
                          <a:cs typeface="+mn-cs"/>
                        </a:rPr>
                        <a:t>Thrombocytopenia</a:t>
                      </a:r>
                      <a:endParaRPr lang="en-US" sz="16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8 (11.0)</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smtClean="0">
                          <a:solidFill>
                            <a:schemeClr val="bg2">
                              <a:lumMod val="10000"/>
                            </a:schemeClr>
                          </a:solidFill>
                        </a:rPr>
                        <a:t>1 (1.4)</a:t>
                      </a:r>
                      <a:endParaRPr lang="en-US" sz="16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41000" name="Title 4"/>
          <p:cNvSpPr>
            <a:spLocks noGrp="1"/>
          </p:cNvSpPr>
          <p:nvPr>
            <p:ph type="title"/>
          </p:nvPr>
        </p:nvSpPr>
        <p:spPr/>
        <p:txBody>
          <a:bodyPr/>
          <a:lstStyle/>
          <a:p>
            <a:r>
              <a:rPr lang="en-US" smtClean="0"/>
              <a:t>MET111644: Foretinib Toxicity</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14"/>
          <p:cNvSpPr/>
          <p:nvPr/>
        </p:nvSpPr>
        <p:spPr bwMode="auto">
          <a:xfrm>
            <a:off x="4698254" y="2451783"/>
            <a:ext cx="2773182" cy="624158"/>
          </a:xfrm>
          <a:custGeom>
            <a:avLst/>
            <a:gdLst>
              <a:gd name="connsiteX0" fmla="*/ 0 w 3360248"/>
              <a:gd name="connsiteY0" fmla="*/ 168012 h 1680124"/>
              <a:gd name="connsiteX1" fmla="*/ 49210 w 3360248"/>
              <a:gd name="connsiteY1" fmla="*/ 49210 h 1680124"/>
              <a:gd name="connsiteX2" fmla="*/ 168013 w 3360248"/>
              <a:gd name="connsiteY2" fmla="*/ 1 h 1680124"/>
              <a:gd name="connsiteX3" fmla="*/ 3192236 w 3360248"/>
              <a:gd name="connsiteY3" fmla="*/ 0 h 1680124"/>
              <a:gd name="connsiteX4" fmla="*/ 3311038 w 3360248"/>
              <a:gd name="connsiteY4" fmla="*/ 49210 h 1680124"/>
              <a:gd name="connsiteX5" fmla="*/ 3360247 w 3360248"/>
              <a:gd name="connsiteY5" fmla="*/ 168013 h 1680124"/>
              <a:gd name="connsiteX6" fmla="*/ 3360248 w 3360248"/>
              <a:gd name="connsiteY6" fmla="*/ 1512112 h 1680124"/>
              <a:gd name="connsiteX7" fmla="*/ 3311038 w 3360248"/>
              <a:gd name="connsiteY7" fmla="*/ 1630914 h 1680124"/>
              <a:gd name="connsiteX8" fmla="*/ 3192236 w 3360248"/>
              <a:gd name="connsiteY8" fmla="*/ 1680124 h 1680124"/>
              <a:gd name="connsiteX9" fmla="*/ 168012 w 3360248"/>
              <a:gd name="connsiteY9" fmla="*/ 1680124 h 1680124"/>
              <a:gd name="connsiteX10" fmla="*/ 49210 w 3360248"/>
              <a:gd name="connsiteY10" fmla="*/ 1630914 h 1680124"/>
              <a:gd name="connsiteX11" fmla="*/ 1 w 3360248"/>
              <a:gd name="connsiteY11" fmla="*/ 1512111 h 1680124"/>
              <a:gd name="connsiteX12" fmla="*/ 0 w 3360248"/>
              <a:gd name="connsiteY12" fmla="*/ 168012 h 1680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60248" h="1680124">
                <a:moveTo>
                  <a:pt x="0" y="168012"/>
                </a:moveTo>
                <a:cubicBezTo>
                  <a:pt x="0" y="123452"/>
                  <a:pt x="17701" y="80718"/>
                  <a:pt x="49210" y="49210"/>
                </a:cubicBezTo>
                <a:cubicBezTo>
                  <a:pt x="80718" y="17702"/>
                  <a:pt x="123453" y="1"/>
                  <a:pt x="168013" y="1"/>
                </a:cubicBezTo>
                <a:lnTo>
                  <a:pt x="3192236" y="0"/>
                </a:lnTo>
                <a:cubicBezTo>
                  <a:pt x="3236796" y="0"/>
                  <a:pt x="3279530" y="17701"/>
                  <a:pt x="3311038" y="49210"/>
                </a:cubicBezTo>
                <a:cubicBezTo>
                  <a:pt x="3342546" y="80718"/>
                  <a:pt x="3360247" y="123453"/>
                  <a:pt x="3360247" y="168013"/>
                </a:cubicBezTo>
                <a:cubicBezTo>
                  <a:pt x="3360247" y="616046"/>
                  <a:pt x="3360248" y="1064079"/>
                  <a:pt x="3360248" y="1512112"/>
                </a:cubicBezTo>
                <a:cubicBezTo>
                  <a:pt x="3360248" y="1556672"/>
                  <a:pt x="3342547" y="1599406"/>
                  <a:pt x="3311038" y="1630914"/>
                </a:cubicBezTo>
                <a:cubicBezTo>
                  <a:pt x="3279530" y="1662422"/>
                  <a:pt x="3236795" y="1680124"/>
                  <a:pt x="3192236" y="1680124"/>
                </a:cubicBezTo>
                <a:lnTo>
                  <a:pt x="168012" y="1680124"/>
                </a:lnTo>
                <a:cubicBezTo>
                  <a:pt x="123452" y="1680124"/>
                  <a:pt x="80718" y="1662423"/>
                  <a:pt x="49210" y="1630914"/>
                </a:cubicBezTo>
                <a:cubicBezTo>
                  <a:pt x="17702" y="1599406"/>
                  <a:pt x="0" y="1556671"/>
                  <a:pt x="1" y="1512111"/>
                </a:cubicBezTo>
                <a:cubicBezTo>
                  <a:pt x="1" y="1064078"/>
                  <a:pt x="0" y="616045"/>
                  <a:pt x="0" y="168012"/>
                </a:cubicBezTo>
                <a:close/>
              </a:path>
            </a:pathLst>
          </a:custGeom>
          <a:solidFill>
            <a:schemeClr val="accent2"/>
          </a:solidFill>
          <a:scene3d>
            <a:camera prst="orthographicFront"/>
            <a:lightRig rig="flat" dir="t"/>
          </a:scene3d>
          <a:sp3d prstMaterial="dkEdge">
            <a:bevelT w="8200" h="38100"/>
          </a:sp3d>
        </p:spPr>
        <p:style>
          <a:lnRef idx="0">
            <a:schemeClr val="lt1">
              <a:hueOff val="0"/>
              <a:satOff val="0"/>
              <a:lumOff val="0"/>
              <a:alphaOff val="0"/>
            </a:schemeClr>
          </a:lnRef>
          <a:fillRef idx="2">
            <a:scrgbClr r="0" g="0" b="0"/>
          </a:fillRef>
          <a:effectRef idx="1">
            <a:schemeClr val="accent2">
              <a:tint val="99000"/>
              <a:hueOff val="0"/>
              <a:satOff val="0"/>
              <a:lumOff val="0"/>
              <a:alphaOff val="0"/>
            </a:schemeClr>
          </a:effectRef>
          <a:fontRef idx="minor">
            <a:schemeClr val="dk1"/>
          </a:fontRef>
        </p:style>
        <p:txBody>
          <a:bodyPr lIns="61909" tIns="61909" rIns="61909" bIns="61909" spcCol="1270" anchor="ctr"/>
          <a:lstStyle/>
          <a:p>
            <a:pPr algn="ctr" defTabSz="889000">
              <a:spcAft>
                <a:spcPts val="0"/>
              </a:spcAft>
              <a:defRPr/>
            </a:pPr>
            <a:r>
              <a:rPr lang="en-US" sz="1600" b="1" dirty="0">
                <a:solidFill>
                  <a:schemeClr val="bg2">
                    <a:lumMod val="10000"/>
                  </a:schemeClr>
                </a:solidFill>
              </a:rPr>
              <a:t>Axitinib </a:t>
            </a:r>
            <a:r>
              <a:rPr lang="en-US" sz="1600" dirty="0">
                <a:solidFill>
                  <a:schemeClr val="bg2">
                    <a:lumMod val="10000"/>
                  </a:schemeClr>
                </a:solidFill>
              </a:rPr>
              <a:t>5 mg BID*</a:t>
            </a:r>
          </a:p>
          <a:p>
            <a:pPr algn="ctr" defTabSz="889000">
              <a:spcAft>
                <a:spcPts val="0"/>
              </a:spcAft>
              <a:defRPr/>
            </a:pPr>
            <a:r>
              <a:rPr lang="en-US" sz="1600" b="1" dirty="0">
                <a:solidFill>
                  <a:schemeClr val="bg2">
                    <a:lumMod val="10000"/>
                  </a:schemeClr>
                </a:solidFill>
              </a:rPr>
              <a:t>(n = 361)</a:t>
            </a:r>
          </a:p>
        </p:txBody>
      </p:sp>
      <p:sp>
        <p:nvSpPr>
          <p:cNvPr id="41989"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1. Rini BI, et al. ASCO GU 2012. Abstract 354^. 2. Rini BI, et al. Lancet. 2011;378:1931-1939.</a:t>
            </a:r>
          </a:p>
        </p:txBody>
      </p:sp>
      <p:sp>
        <p:nvSpPr>
          <p:cNvPr id="41990" name="Rectangle 7"/>
          <p:cNvSpPr>
            <a:spLocks noChangeArrowheads="1"/>
          </p:cNvSpPr>
          <p:nvPr/>
        </p:nvSpPr>
        <p:spPr bwMode="auto">
          <a:xfrm>
            <a:off x="688975" y="2444750"/>
            <a:ext cx="2486025" cy="2308225"/>
          </a:xfrm>
          <a:prstGeom prst="rect">
            <a:avLst/>
          </a:prstGeom>
          <a:noFill/>
          <a:ln w="9525">
            <a:noFill/>
            <a:miter lim="800000"/>
            <a:headEnd/>
            <a:tailEnd/>
          </a:ln>
        </p:spPr>
        <p:txBody>
          <a:bodyPr>
            <a:spAutoFit/>
          </a:bodyPr>
          <a:lstStyle/>
          <a:p>
            <a:pPr algn="ctr" defTabSz="889000"/>
            <a:r>
              <a:rPr lang="en-US" sz="1600">
                <a:solidFill>
                  <a:schemeClr val="tx1"/>
                </a:solidFill>
              </a:rPr>
              <a:t>Patients with clear-cell mRCC progressing after 1 previous systemic first-line regimen including sunitinib, bevacizumab + IFN-</a:t>
            </a:r>
            <a:r>
              <a:rPr lang="el-GR" sz="1600">
                <a:solidFill>
                  <a:schemeClr val="tx1"/>
                </a:solidFill>
              </a:rPr>
              <a:t>α</a:t>
            </a:r>
            <a:r>
              <a:rPr lang="en-US" sz="1600">
                <a:solidFill>
                  <a:schemeClr val="tx1"/>
                </a:solidFill>
              </a:rPr>
              <a:t>, temsirolimus, or cytokines</a:t>
            </a:r>
          </a:p>
          <a:p>
            <a:pPr algn="ctr" defTabSz="889000"/>
            <a:endParaRPr lang="en-US" sz="1600">
              <a:solidFill>
                <a:schemeClr val="tx1"/>
              </a:solidFill>
            </a:endParaRPr>
          </a:p>
          <a:p>
            <a:pPr algn="ctr" defTabSz="889000"/>
            <a:r>
              <a:rPr lang="en-US" sz="1600">
                <a:solidFill>
                  <a:schemeClr val="tx1"/>
                </a:solidFill>
              </a:rPr>
              <a:t>(N = 723)</a:t>
            </a:r>
          </a:p>
        </p:txBody>
      </p:sp>
      <p:sp>
        <p:nvSpPr>
          <p:cNvPr id="16" name="Freeform 15"/>
          <p:cNvSpPr/>
          <p:nvPr/>
        </p:nvSpPr>
        <p:spPr bwMode="auto">
          <a:xfrm>
            <a:off x="4659065" y="4005472"/>
            <a:ext cx="2773182" cy="721296"/>
          </a:xfrm>
          <a:custGeom>
            <a:avLst/>
            <a:gdLst>
              <a:gd name="connsiteX0" fmla="*/ 0 w 3360248"/>
              <a:gd name="connsiteY0" fmla="*/ 168012 h 1680124"/>
              <a:gd name="connsiteX1" fmla="*/ 49210 w 3360248"/>
              <a:gd name="connsiteY1" fmla="*/ 49210 h 1680124"/>
              <a:gd name="connsiteX2" fmla="*/ 168013 w 3360248"/>
              <a:gd name="connsiteY2" fmla="*/ 1 h 1680124"/>
              <a:gd name="connsiteX3" fmla="*/ 3192236 w 3360248"/>
              <a:gd name="connsiteY3" fmla="*/ 0 h 1680124"/>
              <a:gd name="connsiteX4" fmla="*/ 3311038 w 3360248"/>
              <a:gd name="connsiteY4" fmla="*/ 49210 h 1680124"/>
              <a:gd name="connsiteX5" fmla="*/ 3360247 w 3360248"/>
              <a:gd name="connsiteY5" fmla="*/ 168013 h 1680124"/>
              <a:gd name="connsiteX6" fmla="*/ 3360248 w 3360248"/>
              <a:gd name="connsiteY6" fmla="*/ 1512112 h 1680124"/>
              <a:gd name="connsiteX7" fmla="*/ 3311038 w 3360248"/>
              <a:gd name="connsiteY7" fmla="*/ 1630914 h 1680124"/>
              <a:gd name="connsiteX8" fmla="*/ 3192236 w 3360248"/>
              <a:gd name="connsiteY8" fmla="*/ 1680124 h 1680124"/>
              <a:gd name="connsiteX9" fmla="*/ 168012 w 3360248"/>
              <a:gd name="connsiteY9" fmla="*/ 1680124 h 1680124"/>
              <a:gd name="connsiteX10" fmla="*/ 49210 w 3360248"/>
              <a:gd name="connsiteY10" fmla="*/ 1630914 h 1680124"/>
              <a:gd name="connsiteX11" fmla="*/ 1 w 3360248"/>
              <a:gd name="connsiteY11" fmla="*/ 1512111 h 1680124"/>
              <a:gd name="connsiteX12" fmla="*/ 0 w 3360248"/>
              <a:gd name="connsiteY12" fmla="*/ 168012 h 1680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60248" h="1680124">
                <a:moveTo>
                  <a:pt x="0" y="168012"/>
                </a:moveTo>
                <a:cubicBezTo>
                  <a:pt x="0" y="123452"/>
                  <a:pt x="17701" y="80718"/>
                  <a:pt x="49210" y="49210"/>
                </a:cubicBezTo>
                <a:cubicBezTo>
                  <a:pt x="80718" y="17702"/>
                  <a:pt x="123453" y="1"/>
                  <a:pt x="168013" y="1"/>
                </a:cubicBezTo>
                <a:lnTo>
                  <a:pt x="3192236" y="0"/>
                </a:lnTo>
                <a:cubicBezTo>
                  <a:pt x="3236796" y="0"/>
                  <a:pt x="3279530" y="17701"/>
                  <a:pt x="3311038" y="49210"/>
                </a:cubicBezTo>
                <a:cubicBezTo>
                  <a:pt x="3342546" y="80718"/>
                  <a:pt x="3360247" y="123453"/>
                  <a:pt x="3360247" y="168013"/>
                </a:cubicBezTo>
                <a:cubicBezTo>
                  <a:pt x="3360247" y="616046"/>
                  <a:pt x="3360248" y="1064079"/>
                  <a:pt x="3360248" y="1512112"/>
                </a:cubicBezTo>
                <a:cubicBezTo>
                  <a:pt x="3360248" y="1556672"/>
                  <a:pt x="3342547" y="1599406"/>
                  <a:pt x="3311038" y="1630914"/>
                </a:cubicBezTo>
                <a:cubicBezTo>
                  <a:pt x="3279530" y="1662422"/>
                  <a:pt x="3236795" y="1680124"/>
                  <a:pt x="3192236" y="1680124"/>
                </a:cubicBezTo>
                <a:lnTo>
                  <a:pt x="168012" y="1680124"/>
                </a:lnTo>
                <a:cubicBezTo>
                  <a:pt x="123452" y="1680124"/>
                  <a:pt x="80718" y="1662423"/>
                  <a:pt x="49210" y="1630914"/>
                </a:cubicBezTo>
                <a:cubicBezTo>
                  <a:pt x="17702" y="1599406"/>
                  <a:pt x="0" y="1556671"/>
                  <a:pt x="1" y="1512111"/>
                </a:cubicBezTo>
                <a:cubicBezTo>
                  <a:pt x="1" y="1064078"/>
                  <a:pt x="0" y="616045"/>
                  <a:pt x="0" y="168012"/>
                </a:cubicBezTo>
                <a:close/>
              </a:path>
            </a:pathLst>
          </a:custGeom>
          <a:solidFill>
            <a:schemeClr val="accent3"/>
          </a:solidFill>
          <a:scene3d>
            <a:camera prst="orthographicFront"/>
            <a:lightRig rig="flat" dir="t"/>
          </a:scene3d>
          <a:sp3d prstMaterial="dkEdge">
            <a:bevelT w="8200" h="38100"/>
          </a:sp3d>
        </p:spPr>
        <p:style>
          <a:lnRef idx="0">
            <a:schemeClr val="lt1">
              <a:hueOff val="0"/>
              <a:satOff val="0"/>
              <a:lumOff val="0"/>
              <a:alphaOff val="0"/>
            </a:schemeClr>
          </a:lnRef>
          <a:fillRef idx="2">
            <a:scrgbClr r="0" g="0" b="0"/>
          </a:fillRef>
          <a:effectRef idx="1">
            <a:schemeClr val="accent2">
              <a:tint val="99000"/>
              <a:hueOff val="0"/>
              <a:satOff val="0"/>
              <a:lumOff val="0"/>
              <a:alphaOff val="0"/>
            </a:schemeClr>
          </a:effectRef>
          <a:fontRef idx="minor">
            <a:schemeClr val="dk1"/>
          </a:fontRef>
        </p:style>
        <p:txBody>
          <a:bodyPr lIns="61909" tIns="61909" rIns="61909" bIns="61909" spcCol="1270" anchor="ctr"/>
          <a:lstStyle/>
          <a:p>
            <a:pPr algn="ctr" defTabSz="889000">
              <a:spcAft>
                <a:spcPts val="0"/>
              </a:spcAft>
              <a:defRPr/>
            </a:pPr>
            <a:r>
              <a:rPr lang="en-US" sz="1600" b="1" dirty="0">
                <a:solidFill>
                  <a:schemeClr val="bg2">
                    <a:lumMod val="10000"/>
                  </a:schemeClr>
                </a:solidFill>
              </a:rPr>
              <a:t>Sorafenib </a:t>
            </a:r>
            <a:r>
              <a:rPr lang="en-US" sz="1600" dirty="0">
                <a:solidFill>
                  <a:schemeClr val="bg2">
                    <a:lumMod val="10000"/>
                  </a:schemeClr>
                </a:solidFill>
              </a:rPr>
              <a:t>400 mg BID</a:t>
            </a:r>
          </a:p>
          <a:p>
            <a:pPr algn="ctr" defTabSz="889000">
              <a:spcAft>
                <a:spcPts val="0"/>
              </a:spcAft>
              <a:defRPr/>
            </a:pPr>
            <a:r>
              <a:rPr lang="en-US" sz="1600" b="1" dirty="0">
                <a:solidFill>
                  <a:schemeClr val="bg2">
                    <a:lumMod val="10000"/>
                  </a:schemeClr>
                </a:solidFill>
              </a:rPr>
              <a:t>(n = 362)</a:t>
            </a:r>
          </a:p>
        </p:txBody>
      </p:sp>
      <p:sp>
        <p:nvSpPr>
          <p:cNvPr id="41994" name="TextBox 11"/>
          <p:cNvSpPr txBox="1">
            <a:spLocks noChangeArrowheads="1"/>
          </p:cNvSpPr>
          <p:nvPr/>
        </p:nvSpPr>
        <p:spPr bwMode="auto">
          <a:xfrm>
            <a:off x="4330700" y="3157538"/>
            <a:ext cx="4200525" cy="738187"/>
          </a:xfrm>
          <a:prstGeom prst="rect">
            <a:avLst/>
          </a:prstGeom>
          <a:noFill/>
          <a:ln w="9525">
            <a:noFill/>
            <a:miter lim="800000"/>
            <a:headEnd/>
            <a:tailEnd/>
          </a:ln>
        </p:spPr>
        <p:txBody>
          <a:bodyPr>
            <a:spAutoFit/>
          </a:bodyPr>
          <a:lstStyle/>
          <a:p>
            <a:r>
              <a:rPr lang="en-US" sz="1400">
                <a:solidFill>
                  <a:schemeClr val="tx1"/>
                </a:solidFill>
              </a:rPr>
              <a:t>*Starting dose 5 mg BID with option for </a:t>
            </a:r>
          </a:p>
          <a:p>
            <a:r>
              <a:rPr lang="en-US" sz="1400">
                <a:solidFill>
                  <a:schemeClr val="tx1"/>
                </a:solidFill>
              </a:rPr>
              <a:t>dose titration to 7 mg BID, then to a maximum </a:t>
            </a:r>
          </a:p>
          <a:p>
            <a:r>
              <a:rPr lang="en-US" sz="1400">
                <a:solidFill>
                  <a:schemeClr val="tx1"/>
                </a:solidFill>
              </a:rPr>
              <a:t>of 10 mg BID. </a:t>
            </a:r>
          </a:p>
        </p:txBody>
      </p:sp>
      <p:sp>
        <p:nvSpPr>
          <p:cNvPr id="41995" name="Rectangle 26"/>
          <p:cNvSpPr>
            <a:spLocks noChangeArrowheads="1"/>
          </p:cNvSpPr>
          <p:nvPr/>
        </p:nvSpPr>
        <p:spPr bwMode="auto">
          <a:xfrm>
            <a:off x="1957388" y="1808163"/>
            <a:ext cx="3629025" cy="523875"/>
          </a:xfrm>
          <a:prstGeom prst="rect">
            <a:avLst/>
          </a:prstGeom>
          <a:noFill/>
          <a:ln w="9525">
            <a:noFill/>
            <a:miter lim="800000"/>
            <a:headEnd/>
            <a:tailEnd/>
          </a:ln>
        </p:spPr>
        <p:txBody>
          <a:bodyPr>
            <a:spAutoFit/>
          </a:bodyPr>
          <a:lstStyle/>
          <a:p>
            <a:pPr algn="ctr" defTabSz="889000"/>
            <a:r>
              <a:rPr lang="en-US" sz="1400" i="1">
                <a:solidFill>
                  <a:schemeClr val="tx1"/>
                </a:solidFill>
              </a:rPr>
              <a:t>Stratified by ECOG PS and </a:t>
            </a:r>
            <a:br>
              <a:rPr lang="en-US" sz="1400" i="1">
                <a:solidFill>
                  <a:schemeClr val="tx1"/>
                </a:solidFill>
              </a:rPr>
            </a:br>
            <a:r>
              <a:rPr lang="en-US" sz="1400" i="1">
                <a:solidFill>
                  <a:schemeClr val="tx1"/>
                </a:solidFill>
              </a:rPr>
              <a:t>type of previous treatment</a:t>
            </a:r>
          </a:p>
        </p:txBody>
      </p:sp>
      <p:sp>
        <p:nvSpPr>
          <p:cNvPr id="41996" name="Line 52"/>
          <p:cNvSpPr>
            <a:spLocks noChangeShapeType="1"/>
          </p:cNvSpPr>
          <p:nvPr/>
        </p:nvSpPr>
        <p:spPr bwMode="auto">
          <a:xfrm rot="5400000" flipV="1">
            <a:off x="3597275" y="2503488"/>
            <a:ext cx="342900" cy="0"/>
          </a:xfrm>
          <a:prstGeom prst="line">
            <a:avLst/>
          </a:prstGeom>
          <a:noFill/>
          <a:ln w="28575">
            <a:solidFill>
              <a:schemeClr val="tx1"/>
            </a:solidFill>
            <a:round/>
            <a:headEnd/>
            <a:tailEnd type="triangle" w="med" len="med"/>
          </a:ln>
        </p:spPr>
        <p:txBody>
          <a:bodyPr/>
          <a:lstStyle/>
          <a:p>
            <a:endParaRPr lang="en-US"/>
          </a:p>
        </p:txBody>
      </p:sp>
      <p:sp>
        <p:nvSpPr>
          <p:cNvPr id="41997" name="Line 52"/>
          <p:cNvSpPr>
            <a:spLocks noChangeShapeType="1"/>
          </p:cNvSpPr>
          <p:nvPr/>
        </p:nvSpPr>
        <p:spPr bwMode="auto">
          <a:xfrm rot="5400000" flipH="1" flipV="1">
            <a:off x="3378201" y="2590800"/>
            <a:ext cx="635000" cy="981075"/>
          </a:xfrm>
          <a:prstGeom prst="line">
            <a:avLst/>
          </a:prstGeom>
          <a:noFill/>
          <a:ln w="28575">
            <a:solidFill>
              <a:schemeClr val="tx1"/>
            </a:solidFill>
            <a:round/>
            <a:headEnd/>
            <a:tailEnd type="triangle" w="med" len="med"/>
          </a:ln>
        </p:spPr>
        <p:txBody>
          <a:bodyPr/>
          <a:lstStyle/>
          <a:p>
            <a:endParaRPr lang="en-US"/>
          </a:p>
        </p:txBody>
      </p:sp>
      <p:sp>
        <p:nvSpPr>
          <p:cNvPr id="41998" name="Line 52"/>
          <p:cNvSpPr>
            <a:spLocks noChangeShapeType="1"/>
          </p:cNvSpPr>
          <p:nvPr/>
        </p:nvSpPr>
        <p:spPr bwMode="auto">
          <a:xfrm rot="5400000" flipV="1">
            <a:off x="3489326" y="3524250"/>
            <a:ext cx="557212" cy="1125537"/>
          </a:xfrm>
          <a:prstGeom prst="line">
            <a:avLst/>
          </a:prstGeom>
          <a:noFill/>
          <a:ln w="28575">
            <a:solidFill>
              <a:schemeClr val="tx1"/>
            </a:solidFill>
            <a:round/>
            <a:headEnd/>
            <a:tailEnd type="triangle" w="med" len="med"/>
          </a:ln>
        </p:spPr>
        <p:txBody>
          <a:bodyPr/>
          <a:lstStyle/>
          <a:p>
            <a:endParaRPr lang="en-US"/>
          </a:p>
        </p:txBody>
      </p:sp>
      <p:sp>
        <p:nvSpPr>
          <p:cNvPr id="41999" name="Content Placeholder 5"/>
          <p:cNvSpPr txBox="1">
            <a:spLocks/>
          </p:cNvSpPr>
          <p:nvPr/>
        </p:nvSpPr>
        <p:spPr bwMode="auto">
          <a:xfrm>
            <a:off x="384175" y="5005388"/>
            <a:ext cx="8561388" cy="1349375"/>
          </a:xfrm>
          <a:prstGeom prst="rect">
            <a:avLst/>
          </a:prstGeom>
          <a:noFill/>
          <a:ln w="9525">
            <a:noFill/>
            <a:miter lim="800000"/>
            <a:headEnd/>
            <a:tailEnd/>
          </a:ln>
        </p:spPr>
        <p:txBody>
          <a:bodyPr/>
          <a:lstStyle/>
          <a:p>
            <a:pPr marL="342900" indent="-342900" eaLnBrk="0" hangingPunct="0">
              <a:lnSpc>
                <a:spcPct val="90000"/>
              </a:lnSpc>
              <a:spcBef>
                <a:spcPts val="1000"/>
              </a:spcBef>
              <a:buClr>
                <a:srgbClr val="8B3D9A"/>
              </a:buClr>
              <a:buFont typeface="Wingdings" pitchFamily="2" charset="2"/>
              <a:buChar char="§"/>
            </a:pPr>
            <a:r>
              <a:rPr lang="en-US" sz="1600">
                <a:solidFill>
                  <a:srgbClr val="FEFDDE"/>
                </a:solidFill>
              </a:rPr>
              <a:t>Primary endpoint: PFS significantly prolonged with axitinib vs sorafenib</a:t>
            </a:r>
            <a:r>
              <a:rPr lang="en-US" sz="1600" baseline="30000">
                <a:solidFill>
                  <a:srgbClr val="FEFDDE"/>
                </a:solidFill>
              </a:rPr>
              <a:t>[2]</a:t>
            </a:r>
            <a:endParaRPr lang="en-US" sz="1600">
              <a:solidFill>
                <a:srgbClr val="FEFDDE"/>
              </a:solidFill>
            </a:endParaRPr>
          </a:p>
          <a:p>
            <a:pPr marL="742950" lvl="1" indent="-285750" eaLnBrk="0" hangingPunct="0">
              <a:lnSpc>
                <a:spcPct val="90000"/>
              </a:lnSpc>
              <a:spcBef>
                <a:spcPts val="1000"/>
              </a:spcBef>
              <a:buClr>
                <a:srgbClr val="8B3D9A"/>
              </a:buClr>
              <a:buFont typeface="Arial" charset="0"/>
              <a:buChar char="–"/>
            </a:pPr>
            <a:r>
              <a:rPr lang="en-US" sz="1400">
                <a:solidFill>
                  <a:srgbClr val="FEFDDE"/>
                </a:solidFill>
              </a:rPr>
              <a:t>Median PFS with axitinib vs sorafenib: 6.7 mos (95% CI: 6.3-8.6) vs 4.7 mos (95% CI: 4.6-5.6); HR: 0.665 (95% CI: 0.544-0.812; </a:t>
            </a:r>
            <a:r>
              <a:rPr lang="en-US" sz="1400" i="1">
                <a:solidFill>
                  <a:srgbClr val="FEFDDE"/>
                </a:solidFill>
              </a:rPr>
              <a:t>P</a:t>
            </a:r>
            <a:r>
              <a:rPr lang="en-US" sz="1400">
                <a:solidFill>
                  <a:srgbClr val="FEFDDE"/>
                </a:solidFill>
              </a:rPr>
              <a:t> &lt; .0001)</a:t>
            </a:r>
          </a:p>
          <a:p>
            <a:pPr marL="342900" indent="-342900">
              <a:lnSpc>
                <a:spcPct val="90000"/>
              </a:lnSpc>
              <a:spcBef>
                <a:spcPts val="1000"/>
              </a:spcBef>
              <a:buClr>
                <a:srgbClr val="8B3D9A"/>
              </a:buClr>
              <a:buFont typeface="Wingdings" pitchFamily="2" charset="2"/>
              <a:buChar char="§"/>
            </a:pPr>
            <a:r>
              <a:rPr lang="en-US" sz="1600">
                <a:solidFill>
                  <a:srgbClr val="FEFDDE"/>
                </a:solidFill>
              </a:rPr>
              <a:t>Secondary analyses: effect of dose titration and previous first-line treatment duration and response on axitinib efficacy</a:t>
            </a:r>
          </a:p>
        </p:txBody>
      </p:sp>
      <p:sp>
        <p:nvSpPr>
          <p:cNvPr id="42000" name="Title 12"/>
          <p:cNvSpPr>
            <a:spLocks noGrp="1"/>
          </p:cNvSpPr>
          <p:nvPr>
            <p:ph type="title"/>
          </p:nvPr>
        </p:nvSpPr>
        <p:spPr/>
        <p:txBody>
          <a:bodyPr/>
          <a:lstStyle/>
          <a:p>
            <a:r>
              <a:rPr lang="en-US" smtClean="0"/>
              <a:t>AXIS: Axitinib vs Sorafenib in Refractory mRCC, Secondary Analyses</a:t>
            </a:r>
            <a:r>
              <a:rPr lang="en-US" baseline="30000" smtClean="0"/>
              <a:t>[1]</a:t>
            </a:r>
            <a:endParaRPr lang="en-US"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3010" name="Straight Connector 4"/>
          <p:cNvCxnSpPr>
            <a:cxnSpLocks noChangeShapeType="1"/>
          </p:cNvCxnSpPr>
          <p:nvPr/>
        </p:nvCxnSpPr>
        <p:spPr bwMode="auto">
          <a:xfrm>
            <a:off x="876300" y="3114675"/>
            <a:ext cx="2643188" cy="0"/>
          </a:xfrm>
          <a:prstGeom prst="line">
            <a:avLst/>
          </a:prstGeom>
          <a:noFill/>
          <a:ln w="28575" algn="ctr">
            <a:solidFill>
              <a:schemeClr val="tx1"/>
            </a:solidFill>
            <a:round/>
            <a:headEnd/>
            <a:tailEnd/>
          </a:ln>
        </p:spPr>
      </p:cxnSp>
      <p:cxnSp>
        <p:nvCxnSpPr>
          <p:cNvPr id="43011" name="Straight Connector 5"/>
          <p:cNvCxnSpPr>
            <a:cxnSpLocks noChangeShapeType="1"/>
          </p:cNvCxnSpPr>
          <p:nvPr/>
        </p:nvCxnSpPr>
        <p:spPr bwMode="auto">
          <a:xfrm flipV="1">
            <a:off x="4090988" y="3124200"/>
            <a:ext cx="0" cy="1314450"/>
          </a:xfrm>
          <a:prstGeom prst="line">
            <a:avLst/>
          </a:prstGeom>
          <a:noFill/>
          <a:ln w="28575" algn="ctr">
            <a:solidFill>
              <a:schemeClr val="tx1"/>
            </a:solidFill>
            <a:round/>
            <a:headEnd/>
            <a:tailEnd/>
          </a:ln>
        </p:spPr>
      </p:cxnSp>
      <p:cxnSp>
        <p:nvCxnSpPr>
          <p:cNvPr id="43012" name="Straight Connector 7"/>
          <p:cNvCxnSpPr>
            <a:cxnSpLocks noChangeShapeType="1"/>
          </p:cNvCxnSpPr>
          <p:nvPr/>
        </p:nvCxnSpPr>
        <p:spPr bwMode="auto">
          <a:xfrm>
            <a:off x="893763" y="3119438"/>
            <a:ext cx="0" cy="179387"/>
          </a:xfrm>
          <a:prstGeom prst="line">
            <a:avLst/>
          </a:prstGeom>
          <a:noFill/>
          <a:ln w="28575" algn="ctr">
            <a:solidFill>
              <a:schemeClr val="tx1"/>
            </a:solidFill>
            <a:round/>
            <a:headEnd/>
            <a:tailEnd/>
          </a:ln>
        </p:spPr>
      </p:cxnSp>
      <p:cxnSp>
        <p:nvCxnSpPr>
          <p:cNvPr id="43013" name="Straight Connector 8"/>
          <p:cNvCxnSpPr>
            <a:cxnSpLocks noChangeShapeType="1"/>
          </p:cNvCxnSpPr>
          <p:nvPr/>
        </p:nvCxnSpPr>
        <p:spPr bwMode="auto">
          <a:xfrm>
            <a:off x="3503613" y="3125788"/>
            <a:ext cx="0" cy="179387"/>
          </a:xfrm>
          <a:prstGeom prst="line">
            <a:avLst/>
          </a:prstGeom>
          <a:noFill/>
          <a:ln w="28575" algn="ctr">
            <a:solidFill>
              <a:schemeClr val="tx1"/>
            </a:solidFill>
            <a:round/>
            <a:headEnd/>
            <a:tailEnd/>
          </a:ln>
        </p:spPr>
      </p:cxnSp>
      <p:cxnSp>
        <p:nvCxnSpPr>
          <p:cNvPr id="43014" name="Straight Connector 9"/>
          <p:cNvCxnSpPr>
            <a:cxnSpLocks noChangeShapeType="1"/>
          </p:cNvCxnSpPr>
          <p:nvPr/>
        </p:nvCxnSpPr>
        <p:spPr bwMode="auto">
          <a:xfrm>
            <a:off x="2133600" y="3148013"/>
            <a:ext cx="0" cy="219075"/>
          </a:xfrm>
          <a:prstGeom prst="line">
            <a:avLst/>
          </a:prstGeom>
          <a:noFill/>
          <a:ln w="28575" algn="ctr">
            <a:solidFill>
              <a:schemeClr val="tx1"/>
            </a:solidFill>
            <a:round/>
            <a:headEnd/>
            <a:tailEnd/>
          </a:ln>
        </p:spPr>
      </p:cxnSp>
      <p:cxnSp>
        <p:nvCxnSpPr>
          <p:cNvPr id="43015" name="Straight Connector 13"/>
          <p:cNvCxnSpPr>
            <a:cxnSpLocks noChangeShapeType="1"/>
          </p:cNvCxnSpPr>
          <p:nvPr/>
        </p:nvCxnSpPr>
        <p:spPr bwMode="auto">
          <a:xfrm>
            <a:off x="3819525" y="3814763"/>
            <a:ext cx="273050" cy="0"/>
          </a:xfrm>
          <a:prstGeom prst="line">
            <a:avLst/>
          </a:prstGeom>
          <a:noFill/>
          <a:ln w="28575" algn="ctr">
            <a:solidFill>
              <a:schemeClr val="tx1"/>
            </a:solidFill>
            <a:round/>
            <a:headEnd/>
            <a:tailEnd/>
          </a:ln>
        </p:spPr>
      </p:cxnSp>
      <p:cxnSp>
        <p:nvCxnSpPr>
          <p:cNvPr id="43016" name="Straight Connector 14"/>
          <p:cNvCxnSpPr>
            <a:cxnSpLocks noChangeShapeType="1"/>
          </p:cNvCxnSpPr>
          <p:nvPr/>
        </p:nvCxnSpPr>
        <p:spPr bwMode="auto">
          <a:xfrm>
            <a:off x="4084638" y="3136900"/>
            <a:ext cx="323850" cy="0"/>
          </a:xfrm>
          <a:prstGeom prst="line">
            <a:avLst/>
          </a:prstGeom>
          <a:noFill/>
          <a:ln w="28575" algn="ctr">
            <a:solidFill>
              <a:schemeClr val="tx1"/>
            </a:solidFill>
            <a:round/>
            <a:headEnd/>
            <a:tailEnd/>
          </a:ln>
        </p:spPr>
      </p:cxnSp>
      <p:cxnSp>
        <p:nvCxnSpPr>
          <p:cNvPr id="43017" name="Straight Connector 15"/>
          <p:cNvCxnSpPr>
            <a:cxnSpLocks noChangeShapeType="1"/>
          </p:cNvCxnSpPr>
          <p:nvPr/>
        </p:nvCxnSpPr>
        <p:spPr bwMode="auto">
          <a:xfrm>
            <a:off x="4084638" y="4438650"/>
            <a:ext cx="315912" cy="0"/>
          </a:xfrm>
          <a:prstGeom prst="line">
            <a:avLst/>
          </a:prstGeom>
          <a:noFill/>
          <a:ln w="28575" algn="ctr">
            <a:solidFill>
              <a:schemeClr val="tx1"/>
            </a:solidFill>
            <a:round/>
            <a:headEnd/>
            <a:tailEnd/>
          </a:ln>
        </p:spPr>
      </p:cxnSp>
      <p:sp>
        <p:nvSpPr>
          <p:cNvPr id="27" name="Rectangle 26"/>
          <p:cNvSpPr/>
          <p:nvPr/>
        </p:nvSpPr>
        <p:spPr bwMode="auto">
          <a:xfrm>
            <a:off x="1457325" y="1868488"/>
            <a:ext cx="1352550" cy="1022350"/>
          </a:xfrm>
          <a:prstGeom prst="rect">
            <a:avLst/>
          </a:prstGeom>
          <a:solidFill>
            <a:schemeClr val="accent2"/>
          </a:solidFill>
          <a:ln w="9525" cap="flat" cmpd="sng" algn="ctr">
            <a:noFill/>
            <a:prstDash val="solid"/>
            <a:round/>
            <a:headEnd type="none" w="med" len="med"/>
            <a:tailEnd type="none" w="med" len="med"/>
          </a:ln>
          <a:effectLst/>
        </p:spPr>
        <p:txBody>
          <a:bodyPr anchor="ctr"/>
          <a:lstStyle/>
          <a:p>
            <a:pPr algn="ctr">
              <a:spcBef>
                <a:spcPts val="0"/>
              </a:spcBef>
              <a:spcAft>
                <a:spcPts val="0"/>
              </a:spcAft>
              <a:buClr>
                <a:schemeClr val="folHlink"/>
              </a:buClr>
              <a:defRPr/>
            </a:pPr>
            <a:r>
              <a:rPr lang="en-US" sz="1400" b="1" dirty="0">
                <a:solidFill>
                  <a:schemeClr val="bg2">
                    <a:lumMod val="10000"/>
                  </a:schemeClr>
                </a:solidFill>
              </a:rPr>
              <a:t>Starting dose</a:t>
            </a:r>
          </a:p>
          <a:p>
            <a:pPr algn="ctr">
              <a:spcBef>
                <a:spcPts val="0"/>
              </a:spcBef>
              <a:spcAft>
                <a:spcPts val="0"/>
              </a:spcAft>
              <a:buClr>
                <a:schemeClr val="folHlink"/>
              </a:buClr>
              <a:defRPr/>
            </a:pPr>
            <a:r>
              <a:rPr lang="en-US" sz="1400" b="1" dirty="0">
                <a:solidFill>
                  <a:schemeClr val="bg2">
                    <a:lumMod val="10000"/>
                  </a:schemeClr>
                </a:solidFill>
              </a:rPr>
              <a:t>5 mg BID</a:t>
            </a:r>
          </a:p>
          <a:p>
            <a:pPr algn="ctr">
              <a:spcBef>
                <a:spcPts val="0"/>
              </a:spcBef>
              <a:spcAft>
                <a:spcPts val="0"/>
              </a:spcAft>
              <a:buClr>
                <a:schemeClr val="folHlink"/>
              </a:buClr>
              <a:defRPr/>
            </a:pPr>
            <a:r>
              <a:rPr lang="en-US" sz="1400" b="1" dirty="0">
                <a:solidFill>
                  <a:schemeClr val="bg2">
                    <a:lumMod val="10000"/>
                  </a:schemeClr>
                </a:solidFill>
              </a:rPr>
              <a:t>N = 359 (100%)</a:t>
            </a:r>
          </a:p>
        </p:txBody>
      </p:sp>
      <p:sp>
        <p:nvSpPr>
          <p:cNvPr id="28" name="Rectangle 27"/>
          <p:cNvSpPr/>
          <p:nvPr/>
        </p:nvSpPr>
        <p:spPr bwMode="auto">
          <a:xfrm>
            <a:off x="1600200" y="3298825"/>
            <a:ext cx="1036638" cy="1301750"/>
          </a:xfrm>
          <a:prstGeom prst="rect">
            <a:avLst/>
          </a:prstGeom>
          <a:solidFill>
            <a:schemeClr val="accent2"/>
          </a:solidFill>
          <a:ln w="9525" cap="flat" cmpd="sng" algn="ctr">
            <a:noFill/>
            <a:prstDash val="solid"/>
            <a:round/>
            <a:headEnd type="none" w="med" len="med"/>
            <a:tailEnd type="none" w="med" len="med"/>
          </a:ln>
          <a:effectLst/>
        </p:spPr>
        <p:txBody>
          <a:bodyPr anchor="ctr"/>
          <a:lstStyle/>
          <a:p>
            <a:pPr algn="ctr">
              <a:spcBef>
                <a:spcPts val="0"/>
              </a:spcBef>
              <a:spcAft>
                <a:spcPts val="0"/>
              </a:spcAft>
              <a:buClr>
                <a:schemeClr val="folHlink"/>
              </a:buClr>
              <a:defRPr/>
            </a:pPr>
            <a:r>
              <a:rPr lang="en-US" sz="1400" b="1" dirty="0">
                <a:solidFill>
                  <a:schemeClr val="bg2">
                    <a:lumMod val="10000"/>
                  </a:schemeClr>
                </a:solidFill>
              </a:rPr>
              <a:t>No dose change</a:t>
            </a:r>
          </a:p>
          <a:p>
            <a:pPr algn="ctr">
              <a:spcBef>
                <a:spcPts val="0"/>
              </a:spcBef>
              <a:spcAft>
                <a:spcPts val="0"/>
              </a:spcAft>
              <a:buClr>
                <a:schemeClr val="folHlink"/>
              </a:buClr>
              <a:defRPr/>
            </a:pPr>
            <a:r>
              <a:rPr lang="en-US" sz="1400" b="1" dirty="0">
                <a:solidFill>
                  <a:schemeClr val="bg2">
                    <a:lumMod val="10000"/>
                  </a:schemeClr>
                </a:solidFill>
              </a:rPr>
              <a:t>5 mg BID</a:t>
            </a:r>
          </a:p>
          <a:p>
            <a:pPr algn="ctr">
              <a:spcBef>
                <a:spcPts val="0"/>
              </a:spcBef>
              <a:spcAft>
                <a:spcPts val="0"/>
              </a:spcAft>
              <a:buClr>
                <a:schemeClr val="folHlink"/>
              </a:buClr>
              <a:defRPr/>
            </a:pPr>
            <a:r>
              <a:rPr lang="en-US" sz="1400" b="1" dirty="0">
                <a:solidFill>
                  <a:schemeClr val="bg2">
                    <a:lumMod val="10000"/>
                  </a:schemeClr>
                </a:solidFill>
              </a:rPr>
              <a:t>n = 139 (39%) </a:t>
            </a:r>
          </a:p>
        </p:txBody>
      </p:sp>
      <p:sp>
        <p:nvSpPr>
          <p:cNvPr id="29" name="Rectangle 28"/>
          <p:cNvSpPr/>
          <p:nvPr/>
        </p:nvSpPr>
        <p:spPr bwMode="auto">
          <a:xfrm>
            <a:off x="379413" y="3298825"/>
            <a:ext cx="1085850" cy="1314450"/>
          </a:xfrm>
          <a:prstGeom prst="rect">
            <a:avLst/>
          </a:prstGeom>
          <a:solidFill>
            <a:schemeClr val="accent3"/>
          </a:solidFill>
          <a:ln w="9525" cap="flat" cmpd="sng" algn="ctr">
            <a:noFill/>
            <a:prstDash val="solid"/>
            <a:round/>
            <a:headEnd type="none" w="med" len="med"/>
            <a:tailEnd type="none" w="med" len="med"/>
          </a:ln>
          <a:effectLst/>
        </p:spPr>
        <p:txBody>
          <a:bodyPr anchor="ctr"/>
          <a:lstStyle/>
          <a:p>
            <a:pPr algn="ctr">
              <a:spcBef>
                <a:spcPts val="0"/>
              </a:spcBef>
              <a:spcAft>
                <a:spcPts val="0"/>
              </a:spcAft>
              <a:buClr>
                <a:schemeClr val="folHlink"/>
              </a:buClr>
              <a:defRPr/>
            </a:pPr>
            <a:r>
              <a:rPr lang="en-US" sz="1400" b="1" dirty="0">
                <a:solidFill>
                  <a:schemeClr val="bg2">
                    <a:lumMod val="10000"/>
                  </a:schemeClr>
                </a:solidFill>
              </a:rPr>
              <a:t>Dose reduction</a:t>
            </a:r>
          </a:p>
          <a:p>
            <a:pPr algn="ctr">
              <a:spcBef>
                <a:spcPts val="0"/>
              </a:spcBef>
              <a:spcAft>
                <a:spcPts val="0"/>
              </a:spcAft>
              <a:buClr>
                <a:schemeClr val="folHlink"/>
              </a:buClr>
              <a:defRPr/>
            </a:pPr>
            <a:r>
              <a:rPr lang="en-US" sz="1400" b="1" dirty="0">
                <a:solidFill>
                  <a:schemeClr val="bg2">
                    <a:lumMod val="10000"/>
                  </a:schemeClr>
                </a:solidFill>
              </a:rPr>
              <a:t>&lt; 5 mg BID</a:t>
            </a:r>
          </a:p>
          <a:p>
            <a:pPr algn="ctr">
              <a:spcBef>
                <a:spcPts val="0"/>
              </a:spcBef>
              <a:spcAft>
                <a:spcPts val="0"/>
              </a:spcAft>
              <a:buClr>
                <a:schemeClr val="folHlink"/>
              </a:buClr>
              <a:defRPr/>
            </a:pPr>
            <a:r>
              <a:rPr lang="en-US" sz="1400" b="1" dirty="0">
                <a:solidFill>
                  <a:schemeClr val="bg2">
                    <a:lumMod val="10000"/>
                  </a:schemeClr>
                </a:solidFill>
              </a:rPr>
              <a:t>n = 88 (25%)</a:t>
            </a:r>
          </a:p>
        </p:txBody>
      </p:sp>
      <p:sp>
        <p:nvSpPr>
          <p:cNvPr id="30" name="Rectangle 29"/>
          <p:cNvSpPr/>
          <p:nvPr/>
        </p:nvSpPr>
        <p:spPr bwMode="auto">
          <a:xfrm>
            <a:off x="2797175" y="3298825"/>
            <a:ext cx="1119188" cy="1301750"/>
          </a:xfrm>
          <a:prstGeom prst="rect">
            <a:avLst/>
          </a:prstGeom>
          <a:solidFill>
            <a:schemeClr val="accent1"/>
          </a:solidFill>
          <a:ln w="9525" cap="flat" cmpd="sng" algn="ctr">
            <a:noFill/>
            <a:prstDash val="solid"/>
            <a:round/>
            <a:headEnd type="none" w="med" len="med"/>
            <a:tailEnd type="none" w="med" len="med"/>
          </a:ln>
          <a:effectLst/>
        </p:spPr>
        <p:txBody>
          <a:bodyPr anchor="ctr"/>
          <a:lstStyle/>
          <a:p>
            <a:pPr algn="ctr">
              <a:spcBef>
                <a:spcPts val="0"/>
              </a:spcBef>
              <a:spcAft>
                <a:spcPts val="0"/>
              </a:spcAft>
              <a:buClr>
                <a:schemeClr val="folHlink"/>
              </a:buClr>
              <a:defRPr/>
            </a:pPr>
            <a:r>
              <a:rPr lang="en-US" sz="1400" b="1" dirty="0">
                <a:solidFill>
                  <a:schemeClr val="bg2">
                    <a:lumMod val="10000"/>
                  </a:schemeClr>
                </a:solidFill>
              </a:rPr>
              <a:t>Dose escalation</a:t>
            </a:r>
          </a:p>
          <a:p>
            <a:pPr algn="ctr">
              <a:spcBef>
                <a:spcPts val="0"/>
              </a:spcBef>
              <a:spcAft>
                <a:spcPts val="0"/>
              </a:spcAft>
              <a:buClr>
                <a:schemeClr val="folHlink"/>
              </a:buClr>
              <a:defRPr/>
            </a:pPr>
            <a:r>
              <a:rPr lang="en-US" sz="1400" b="1" dirty="0">
                <a:solidFill>
                  <a:schemeClr val="bg2">
                    <a:lumMod val="10000"/>
                  </a:schemeClr>
                </a:solidFill>
              </a:rPr>
              <a:t>&gt; 5 mg BID</a:t>
            </a:r>
          </a:p>
          <a:p>
            <a:pPr algn="ctr">
              <a:spcBef>
                <a:spcPts val="0"/>
              </a:spcBef>
              <a:spcAft>
                <a:spcPts val="0"/>
              </a:spcAft>
              <a:buClr>
                <a:schemeClr val="folHlink"/>
              </a:buClr>
              <a:defRPr/>
            </a:pPr>
            <a:r>
              <a:rPr lang="en-US" sz="1400" b="1" dirty="0">
                <a:solidFill>
                  <a:schemeClr val="bg2">
                    <a:lumMod val="10000"/>
                  </a:schemeClr>
                </a:solidFill>
              </a:rPr>
              <a:t>n = 132 </a:t>
            </a:r>
          </a:p>
          <a:p>
            <a:pPr algn="ctr">
              <a:spcBef>
                <a:spcPts val="0"/>
              </a:spcBef>
              <a:spcAft>
                <a:spcPts val="0"/>
              </a:spcAft>
              <a:buClr>
                <a:schemeClr val="folHlink"/>
              </a:buClr>
              <a:defRPr/>
            </a:pPr>
            <a:r>
              <a:rPr lang="en-US" sz="1400" b="1" dirty="0">
                <a:solidFill>
                  <a:schemeClr val="bg2">
                    <a:lumMod val="10000"/>
                  </a:schemeClr>
                </a:solidFill>
              </a:rPr>
              <a:t>(37%)</a:t>
            </a:r>
          </a:p>
        </p:txBody>
      </p:sp>
      <p:sp>
        <p:nvSpPr>
          <p:cNvPr id="31" name="Rectangle 30"/>
          <p:cNvSpPr/>
          <p:nvPr/>
        </p:nvSpPr>
        <p:spPr bwMode="auto">
          <a:xfrm>
            <a:off x="4408488" y="2422525"/>
            <a:ext cx="2857500" cy="1123950"/>
          </a:xfrm>
          <a:prstGeom prst="rect">
            <a:avLst/>
          </a:prstGeom>
          <a:solidFill>
            <a:schemeClr val="accent1"/>
          </a:solidFill>
          <a:ln w="9525" cap="flat" cmpd="sng" algn="ctr">
            <a:noFill/>
            <a:prstDash val="solid"/>
            <a:round/>
            <a:headEnd type="none" w="med" len="med"/>
            <a:tailEnd type="none" w="med" len="med"/>
          </a:ln>
          <a:effectLst/>
        </p:spPr>
        <p:txBody>
          <a:bodyPr anchor="ctr"/>
          <a:lstStyle/>
          <a:p>
            <a:pPr algn="ctr">
              <a:spcBef>
                <a:spcPts val="0"/>
              </a:spcBef>
              <a:spcAft>
                <a:spcPts val="0"/>
              </a:spcAft>
              <a:buClr>
                <a:schemeClr val="folHlink"/>
              </a:buClr>
              <a:defRPr/>
            </a:pPr>
            <a:r>
              <a:rPr lang="en-US" sz="1400" b="1" dirty="0">
                <a:solidFill>
                  <a:schemeClr val="bg2">
                    <a:lumMod val="10000"/>
                  </a:schemeClr>
                </a:solidFill>
              </a:rPr>
              <a:t>Highest titration to 7 mg BID</a:t>
            </a:r>
          </a:p>
          <a:p>
            <a:pPr algn="ctr">
              <a:spcBef>
                <a:spcPts val="0"/>
              </a:spcBef>
              <a:spcAft>
                <a:spcPts val="0"/>
              </a:spcAft>
              <a:buClr>
                <a:schemeClr val="folHlink"/>
              </a:buClr>
              <a:defRPr/>
            </a:pPr>
            <a:r>
              <a:rPr lang="en-US" sz="1400" b="1" dirty="0">
                <a:solidFill>
                  <a:schemeClr val="bg2">
                    <a:lumMod val="10000"/>
                  </a:schemeClr>
                </a:solidFill>
              </a:rPr>
              <a:t>n = 60 (17%)</a:t>
            </a:r>
          </a:p>
          <a:p>
            <a:pPr algn="ctr">
              <a:spcBef>
                <a:spcPts val="0"/>
              </a:spcBef>
              <a:spcAft>
                <a:spcPts val="0"/>
              </a:spcAft>
              <a:buClr>
                <a:schemeClr val="folHlink"/>
              </a:buClr>
              <a:defRPr/>
            </a:pPr>
            <a:endParaRPr lang="en-US" sz="1400" b="1" dirty="0">
              <a:solidFill>
                <a:schemeClr val="bg2">
                  <a:lumMod val="10000"/>
                </a:schemeClr>
              </a:solidFill>
            </a:endParaRPr>
          </a:p>
          <a:p>
            <a:pPr algn="ctr">
              <a:spcBef>
                <a:spcPts val="0"/>
              </a:spcBef>
              <a:spcAft>
                <a:spcPts val="0"/>
              </a:spcAft>
              <a:buClr>
                <a:schemeClr val="folHlink"/>
              </a:buClr>
              <a:defRPr/>
            </a:pPr>
            <a:r>
              <a:rPr lang="en-US" sz="1400" b="1" dirty="0">
                <a:solidFill>
                  <a:schemeClr val="bg2">
                    <a:lumMod val="10000"/>
                  </a:schemeClr>
                </a:solidFill>
              </a:rPr>
              <a:t>Mean duration (7 mg/BID): </a:t>
            </a:r>
            <a:br>
              <a:rPr lang="en-US" sz="1400" b="1" dirty="0">
                <a:solidFill>
                  <a:schemeClr val="bg2">
                    <a:lumMod val="10000"/>
                  </a:schemeClr>
                </a:solidFill>
              </a:rPr>
            </a:br>
            <a:r>
              <a:rPr lang="en-US" sz="1400" b="1" dirty="0">
                <a:solidFill>
                  <a:schemeClr val="bg2">
                    <a:lumMod val="10000"/>
                  </a:schemeClr>
                </a:solidFill>
              </a:rPr>
              <a:t>92 days </a:t>
            </a:r>
            <a:endParaRPr lang="en-US" sz="1400" dirty="0">
              <a:solidFill>
                <a:schemeClr val="bg2">
                  <a:lumMod val="10000"/>
                </a:schemeClr>
              </a:solidFill>
            </a:endParaRPr>
          </a:p>
        </p:txBody>
      </p:sp>
      <p:sp>
        <p:nvSpPr>
          <p:cNvPr id="35" name="Rectangle 34"/>
          <p:cNvSpPr/>
          <p:nvPr/>
        </p:nvSpPr>
        <p:spPr bwMode="auto">
          <a:xfrm>
            <a:off x="7467600" y="3016250"/>
            <a:ext cx="1295400" cy="1208088"/>
          </a:xfrm>
          <a:prstGeom prst="rect">
            <a:avLst/>
          </a:prstGeom>
          <a:solidFill>
            <a:schemeClr val="accent1"/>
          </a:solidFill>
          <a:ln w="9525" cap="flat" cmpd="sng" algn="ctr">
            <a:noFill/>
            <a:prstDash val="solid"/>
            <a:round/>
            <a:headEnd type="none" w="med" len="med"/>
            <a:tailEnd type="none" w="med" len="med"/>
          </a:ln>
          <a:effectLst/>
        </p:spPr>
        <p:txBody>
          <a:bodyPr anchor="ctr"/>
          <a:lstStyle/>
          <a:p>
            <a:pPr algn="ctr">
              <a:spcBef>
                <a:spcPts val="0"/>
              </a:spcBef>
              <a:spcAft>
                <a:spcPts val="0"/>
              </a:spcAft>
              <a:buClr>
                <a:schemeClr val="folHlink"/>
              </a:buClr>
              <a:defRPr/>
            </a:pPr>
            <a:r>
              <a:rPr lang="en-US" sz="1400" b="1" dirty="0">
                <a:solidFill>
                  <a:schemeClr val="bg2">
                    <a:lumMod val="10000"/>
                  </a:schemeClr>
                </a:solidFill>
              </a:rPr>
              <a:t>Dose reduction after increase</a:t>
            </a:r>
          </a:p>
          <a:p>
            <a:pPr algn="ctr">
              <a:spcBef>
                <a:spcPts val="0"/>
              </a:spcBef>
              <a:spcAft>
                <a:spcPts val="0"/>
              </a:spcAft>
              <a:buClr>
                <a:schemeClr val="folHlink"/>
              </a:buClr>
              <a:defRPr/>
            </a:pPr>
            <a:r>
              <a:rPr lang="en-US" sz="1400" b="1" dirty="0">
                <a:solidFill>
                  <a:schemeClr val="bg2">
                    <a:lumMod val="10000"/>
                  </a:schemeClr>
                </a:solidFill>
              </a:rPr>
              <a:t>n = 71 (20%)</a:t>
            </a:r>
            <a:endParaRPr lang="en-US" sz="1400" dirty="0">
              <a:solidFill>
                <a:schemeClr val="bg2">
                  <a:lumMod val="10000"/>
                </a:schemeClr>
              </a:solidFill>
            </a:endParaRPr>
          </a:p>
        </p:txBody>
      </p:sp>
      <p:sp>
        <p:nvSpPr>
          <p:cNvPr id="43024" name="Text Box 11"/>
          <p:cNvSpPr txBox="1">
            <a:spLocks noChangeArrowheads="1"/>
          </p:cNvSpPr>
          <p:nvPr/>
        </p:nvSpPr>
        <p:spPr bwMode="auto">
          <a:xfrm>
            <a:off x="284163" y="6364288"/>
            <a:ext cx="8562975" cy="307975"/>
          </a:xfrm>
          <a:prstGeom prst="rect">
            <a:avLst/>
          </a:prstGeom>
          <a:noFill/>
          <a:ln w="9525">
            <a:noFill/>
            <a:miter lim="800000"/>
            <a:headEnd/>
            <a:tailEnd/>
          </a:ln>
        </p:spPr>
        <p:txBody>
          <a:bodyPr anchor="b">
            <a:spAutoFit/>
          </a:bodyPr>
          <a:lstStyle/>
          <a:p>
            <a:pPr eaLnBrk="0" hangingPunct="0"/>
            <a:r>
              <a:rPr lang="en-US" sz="1400">
                <a:solidFill>
                  <a:schemeClr val="bg2"/>
                </a:solidFill>
              </a:rPr>
              <a:t>Rini BI, et al. ASCO GU 2012. Abstract 354^. </a:t>
            </a:r>
          </a:p>
        </p:txBody>
      </p:sp>
      <p:cxnSp>
        <p:nvCxnSpPr>
          <p:cNvPr id="43025" name="Straight Connector 9"/>
          <p:cNvCxnSpPr>
            <a:cxnSpLocks noChangeShapeType="1"/>
            <a:stCxn id="27" idx="2"/>
          </p:cNvCxnSpPr>
          <p:nvPr/>
        </p:nvCxnSpPr>
        <p:spPr bwMode="auto">
          <a:xfrm>
            <a:off x="2133600" y="2890838"/>
            <a:ext cx="0" cy="263525"/>
          </a:xfrm>
          <a:prstGeom prst="line">
            <a:avLst/>
          </a:prstGeom>
          <a:noFill/>
          <a:ln w="28575" algn="ctr">
            <a:solidFill>
              <a:schemeClr val="tx1"/>
            </a:solidFill>
            <a:round/>
            <a:headEnd/>
            <a:tailEnd/>
          </a:ln>
        </p:spPr>
      </p:cxnSp>
      <p:sp>
        <p:nvSpPr>
          <p:cNvPr id="38" name="Rectangle 37"/>
          <p:cNvSpPr/>
          <p:nvPr/>
        </p:nvSpPr>
        <p:spPr bwMode="auto">
          <a:xfrm>
            <a:off x="4408488" y="3697288"/>
            <a:ext cx="2857500" cy="1081087"/>
          </a:xfrm>
          <a:prstGeom prst="rect">
            <a:avLst/>
          </a:prstGeom>
          <a:solidFill>
            <a:schemeClr val="accent1"/>
          </a:solidFill>
          <a:ln w="9525" cap="flat" cmpd="sng" algn="ctr">
            <a:noFill/>
            <a:prstDash val="solid"/>
            <a:round/>
            <a:headEnd type="none" w="med" len="med"/>
            <a:tailEnd type="none" w="med" len="med"/>
          </a:ln>
          <a:effectLst/>
        </p:spPr>
        <p:txBody>
          <a:bodyPr anchor="ctr"/>
          <a:lstStyle/>
          <a:p>
            <a:pPr algn="ctr">
              <a:lnSpc>
                <a:spcPct val="90000"/>
              </a:lnSpc>
              <a:spcBef>
                <a:spcPts val="0"/>
              </a:spcBef>
              <a:spcAft>
                <a:spcPts val="0"/>
              </a:spcAft>
              <a:buClr>
                <a:schemeClr val="folHlink"/>
              </a:buClr>
              <a:defRPr/>
            </a:pPr>
            <a:r>
              <a:rPr lang="en-US" sz="1400" b="1" dirty="0">
                <a:solidFill>
                  <a:schemeClr val="bg2">
                    <a:lumMod val="10000"/>
                  </a:schemeClr>
                </a:solidFill>
              </a:rPr>
              <a:t>Highest titration to 10 mg BID</a:t>
            </a:r>
          </a:p>
          <a:p>
            <a:pPr algn="ctr">
              <a:lnSpc>
                <a:spcPct val="90000"/>
              </a:lnSpc>
              <a:spcBef>
                <a:spcPts val="0"/>
              </a:spcBef>
              <a:spcAft>
                <a:spcPts val="0"/>
              </a:spcAft>
              <a:buClr>
                <a:schemeClr val="folHlink"/>
              </a:buClr>
              <a:defRPr/>
            </a:pPr>
            <a:r>
              <a:rPr lang="en-US" sz="1400" b="1" dirty="0">
                <a:solidFill>
                  <a:schemeClr val="bg2">
                    <a:lumMod val="10000"/>
                  </a:schemeClr>
                </a:solidFill>
              </a:rPr>
              <a:t>n = 71 (20%)</a:t>
            </a:r>
          </a:p>
          <a:p>
            <a:pPr algn="ctr">
              <a:lnSpc>
                <a:spcPct val="90000"/>
              </a:lnSpc>
              <a:spcBef>
                <a:spcPts val="0"/>
              </a:spcBef>
              <a:spcAft>
                <a:spcPts val="0"/>
              </a:spcAft>
              <a:buClr>
                <a:schemeClr val="folHlink"/>
              </a:buClr>
              <a:defRPr/>
            </a:pPr>
            <a:endParaRPr lang="en-US" sz="1400" b="1" dirty="0">
              <a:solidFill>
                <a:schemeClr val="bg2">
                  <a:lumMod val="10000"/>
                </a:schemeClr>
              </a:solidFill>
            </a:endParaRPr>
          </a:p>
          <a:p>
            <a:pPr algn="ctr">
              <a:lnSpc>
                <a:spcPct val="90000"/>
              </a:lnSpc>
              <a:spcBef>
                <a:spcPts val="0"/>
              </a:spcBef>
              <a:spcAft>
                <a:spcPts val="0"/>
              </a:spcAft>
              <a:buClr>
                <a:schemeClr val="folHlink"/>
              </a:buClr>
              <a:defRPr/>
            </a:pPr>
            <a:r>
              <a:rPr lang="en-US" sz="1400" b="1" dirty="0">
                <a:solidFill>
                  <a:schemeClr val="bg2">
                    <a:lumMod val="10000"/>
                  </a:schemeClr>
                </a:solidFill>
              </a:rPr>
              <a:t>Mean duration (10 mg/BID): </a:t>
            </a:r>
            <a:br>
              <a:rPr lang="en-US" sz="1400" b="1" dirty="0">
                <a:solidFill>
                  <a:schemeClr val="bg2">
                    <a:lumMod val="10000"/>
                  </a:schemeClr>
                </a:solidFill>
              </a:rPr>
            </a:br>
            <a:r>
              <a:rPr lang="en-US" sz="1400" b="1" dirty="0">
                <a:solidFill>
                  <a:schemeClr val="bg2">
                    <a:lumMod val="10000"/>
                  </a:schemeClr>
                </a:solidFill>
              </a:rPr>
              <a:t>127 days </a:t>
            </a:r>
            <a:endParaRPr lang="en-US" sz="1400" dirty="0">
              <a:solidFill>
                <a:schemeClr val="bg2">
                  <a:lumMod val="10000"/>
                </a:schemeClr>
              </a:solidFill>
            </a:endParaRPr>
          </a:p>
        </p:txBody>
      </p:sp>
      <p:sp>
        <p:nvSpPr>
          <p:cNvPr id="43027" name="TextBox 6"/>
          <p:cNvSpPr txBox="1">
            <a:spLocks noChangeArrowheads="1"/>
          </p:cNvSpPr>
          <p:nvPr/>
        </p:nvSpPr>
        <p:spPr bwMode="auto">
          <a:xfrm>
            <a:off x="522288" y="6189663"/>
            <a:ext cx="220662" cy="246062"/>
          </a:xfrm>
          <a:prstGeom prst="rect">
            <a:avLst/>
          </a:prstGeom>
          <a:noFill/>
          <a:ln w="9525">
            <a:noFill/>
            <a:miter lim="800000"/>
            <a:headEnd/>
            <a:tailEnd/>
          </a:ln>
        </p:spPr>
        <p:txBody>
          <a:bodyPr wrap="none">
            <a:spAutoFit/>
          </a:bodyPr>
          <a:lstStyle/>
          <a:p>
            <a:r>
              <a:rPr lang="en-US">
                <a:solidFill>
                  <a:schemeClr val="tx1"/>
                </a:solidFill>
              </a:rPr>
              <a:t> </a:t>
            </a:r>
          </a:p>
        </p:txBody>
      </p:sp>
      <p:sp>
        <p:nvSpPr>
          <p:cNvPr id="43028" name="Title 20"/>
          <p:cNvSpPr>
            <a:spLocks noGrp="1"/>
          </p:cNvSpPr>
          <p:nvPr>
            <p:ph type="title"/>
          </p:nvPr>
        </p:nvSpPr>
        <p:spPr/>
        <p:txBody>
          <a:bodyPr/>
          <a:lstStyle/>
          <a:p>
            <a:r>
              <a:rPr lang="en-US" smtClean="0"/>
              <a:t>AXIS Results: Patient Disposition</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Rini BI, et al. ASCO GU 2012. Abstract 354^.</a:t>
            </a:r>
          </a:p>
        </p:txBody>
      </p:sp>
      <p:sp>
        <p:nvSpPr>
          <p:cNvPr id="44035" name="Content Placeholder 5"/>
          <p:cNvSpPr txBox="1">
            <a:spLocks/>
          </p:cNvSpPr>
          <p:nvPr/>
        </p:nvSpPr>
        <p:spPr bwMode="auto">
          <a:xfrm>
            <a:off x="379413" y="1828800"/>
            <a:ext cx="3829050" cy="4338638"/>
          </a:xfrm>
          <a:prstGeom prst="rect">
            <a:avLst/>
          </a:prstGeom>
          <a:noFill/>
          <a:ln w="9525">
            <a:noFill/>
            <a:miter lim="800000"/>
            <a:headEnd/>
            <a:tailEnd/>
          </a:ln>
        </p:spPr>
        <p:txBody>
          <a:bodyPr/>
          <a:lstStyle/>
          <a:p>
            <a:pPr marL="342900" indent="-342900" eaLnBrk="0" hangingPunct="0">
              <a:lnSpc>
                <a:spcPct val="90000"/>
              </a:lnSpc>
              <a:spcBef>
                <a:spcPts val="1000"/>
              </a:spcBef>
              <a:spcAft>
                <a:spcPts val="200"/>
              </a:spcAft>
              <a:buClr>
                <a:srgbClr val="8B3D9A"/>
              </a:buClr>
              <a:buFont typeface="Wingdings" pitchFamily="2" charset="2"/>
              <a:buChar char="§"/>
            </a:pPr>
            <a:r>
              <a:rPr lang="en-US" sz="2000">
                <a:solidFill>
                  <a:srgbClr val="FEFDDE"/>
                </a:solidFill>
              </a:rPr>
              <a:t>PFS similar with axitinib </a:t>
            </a:r>
            <a:br>
              <a:rPr lang="en-US" sz="2000">
                <a:solidFill>
                  <a:srgbClr val="FEFDDE"/>
                </a:solidFill>
              </a:rPr>
            </a:br>
            <a:r>
              <a:rPr lang="en-US" sz="2000">
                <a:solidFill>
                  <a:srgbClr val="FEFDDE"/>
                </a:solidFill>
              </a:rPr>
              <a:t>≤ 5 mg BID and &gt; 5 mg BID; both superior to PFS with sorafenib</a:t>
            </a:r>
          </a:p>
          <a:p>
            <a:pPr marL="342900" indent="-342900" eaLnBrk="0" hangingPunct="0">
              <a:lnSpc>
                <a:spcPct val="90000"/>
              </a:lnSpc>
              <a:spcBef>
                <a:spcPts val="1000"/>
              </a:spcBef>
              <a:spcAft>
                <a:spcPts val="200"/>
              </a:spcAft>
              <a:buClr>
                <a:srgbClr val="8B3D9A"/>
              </a:buClr>
              <a:buFont typeface="Wingdings" pitchFamily="2" charset="2"/>
              <a:buChar char="§"/>
            </a:pPr>
            <a:r>
              <a:rPr lang="en-US" sz="2000">
                <a:solidFill>
                  <a:srgbClr val="FEFDDE"/>
                </a:solidFill>
              </a:rPr>
              <a:t>Incidence of AEs similar </a:t>
            </a:r>
            <a:br>
              <a:rPr lang="en-US" sz="2000">
                <a:solidFill>
                  <a:srgbClr val="FEFDDE"/>
                </a:solidFill>
              </a:rPr>
            </a:br>
            <a:r>
              <a:rPr lang="en-US" sz="2000">
                <a:solidFill>
                  <a:srgbClr val="FEFDDE"/>
                </a:solidFill>
              </a:rPr>
              <a:t>with axitinib ≤ 5 mg BID </a:t>
            </a:r>
            <a:br>
              <a:rPr lang="en-US" sz="2000">
                <a:solidFill>
                  <a:srgbClr val="FEFDDE"/>
                </a:solidFill>
              </a:rPr>
            </a:br>
            <a:r>
              <a:rPr lang="en-US" sz="2000">
                <a:solidFill>
                  <a:srgbClr val="FEFDDE"/>
                </a:solidFill>
              </a:rPr>
              <a:t>and &gt; 5 mg BID</a:t>
            </a:r>
          </a:p>
          <a:p>
            <a:pPr marL="742950" lvl="1" indent="-285750" eaLnBrk="0" hangingPunct="0">
              <a:lnSpc>
                <a:spcPct val="90000"/>
              </a:lnSpc>
              <a:spcBef>
                <a:spcPts val="1000"/>
              </a:spcBef>
              <a:spcAft>
                <a:spcPts val="200"/>
              </a:spcAft>
              <a:buClr>
                <a:srgbClr val="8B3D9A"/>
              </a:buClr>
              <a:buFont typeface="Arial" charset="0"/>
              <a:buChar char="–"/>
            </a:pPr>
            <a:r>
              <a:rPr lang="en-US" sz="1800">
                <a:solidFill>
                  <a:srgbClr val="FEFDDE"/>
                </a:solidFill>
              </a:rPr>
              <a:t>Slightly increased in dose-titrated patients: nausea, asthenia, decreased appetite </a:t>
            </a:r>
          </a:p>
          <a:p>
            <a:pPr marL="742950" lvl="1" indent="-285750" eaLnBrk="0" hangingPunct="0">
              <a:lnSpc>
                <a:spcPct val="90000"/>
              </a:lnSpc>
              <a:spcBef>
                <a:spcPts val="1000"/>
              </a:spcBef>
              <a:spcAft>
                <a:spcPts val="200"/>
              </a:spcAft>
              <a:buClr>
                <a:srgbClr val="8B3D9A"/>
              </a:buClr>
              <a:buFont typeface="Arial" charset="0"/>
              <a:buChar char="–"/>
            </a:pPr>
            <a:r>
              <a:rPr lang="en-US" sz="1800">
                <a:solidFill>
                  <a:srgbClr val="FEFDDE"/>
                </a:solidFill>
              </a:rPr>
              <a:t>Slightly decreased in </a:t>
            </a:r>
            <a:br>
              <a:rPr lang="en-US" sz="1800">
                <a:solidFill>
                  <a:srgbClr val="FEFDDE"/>
                </a:solidFill>
              </a:rPr>
            </a:br>
            <a:r>
              <a:rPr lang="en-US" sz="1800">
                <a:solidFill>
                  <a:srgbClr val="FEFDDE"/>
                </a:solidFill>
              </a:rPr>
              <a:t>dose-titrated patients: hypothyroidism, proteinuria, hypertension</a:t>
            </a:r>
          </a:p>
        </p:txBody>
      </p:sp>
      <p:sp>
        <p:nvSpPr>
          <p:cNvPr id="44036" name="Title 9"/>
          <p:cNvSpPr>
            <a:spLocks noGrp="1"/>
          </p:cNvSpPr>
          <p:nvPr>
            <p:ph type="title"/>
          </p:nvPr>
        </p:nvSpPr>
        <p:spPr/>
        <p:txBody>
          <a:bodyPr/>
          <a:lstStyle/>
          <a:p>
            <a:r>
              <a:rPr lang="en-US" smtClean="0"/>
              <a:t>AXIS Dose Titration Analysis: Results</a:t>
            </a:r>
          </a:p>
        </p:txBody>
      </p:sp>
      <p:sp>
        <p:nvSpPr>
          <p:cNvPr id="44037" name="TextBox 8"/>
          <p:cNvSpPr txBox="1">
            <a:spLocks noChangeArrowheads="1"/>
          </p:cNvSpPr>
          <p:nvPr/>
        </p:nvSpPr>
        <p:spPr bwMode="auto">
          <a:xfrm>
            <a:off x="5273675" y="2130425"/>
            <a:ext cx="3430588" cy="338138"/>
          </a:xfrm>
          <a:prstGeom prst="rect">
            <a:avLst/>
          </a:prstGeom>
          <a:noFill/>
          <a:ln w="9525">
            <a:noFill/>
            <a:miter lim="800000"/>
            <a:headEnd/>
            <a:tailEnd/>
          </a:ln>
        </p:spPr>
        <p:txBody>
          <a:bodyPr>
            <a:spAutoFit/>
          </a:bodyPr>
          <a:lstStyle/>
          <a:p>
            <a:pPr algn="ctr"/>
            <a:r>
              <a:rPr lang="en-US" sz="1600" b="1">
                <a:solidFill>
                  <a:schemeClr val="tx1"/>
                </a:solidFill>
              </a:rPr>
              <a:t>Progression-Free Survival</a:t>
            </a:r>
          </a:p>
        </p:txBody>
      </p:sp>
      <p:sp>
        <p:nvSpPr>
          <p:cNvPr id="44038" name="TextBox 10"/>
          <p:cNvSpPr txBox="1">
            <a:spLocks noChangeArrowheads="1"/>
          </p:cNvSpPr>
          <p:nvPr/>
        </p:nvSpPr>
        <p:spPr bwMode="auto">
          <a:xfrm>
            <a:off x="4554538" y="4695825"/>
            <a:ext cx="611187" cy="307975"/>
          </a:xfrm>
          <a:prstGeom prst="rect">
            <a:avLst/>
          </a:prstGeom>
          <a:noFill/>
          <a:ln w="9525">
            <a:noFill/>
            <a:miter lim="800000"/>
            <a:headEnd/>
            <a:tailEnd/>
          </a:ln>
        </p:spPr>
        <p:txBody>
          <a:bodyPr>
            <a:spAutoFit/>
          </a:bodyPr>
          <a:lstStyle/>
          <a:p>
            <a:pPr algn="r"/>
            <a:r>
              <a:rPr lang="en-US" sz="1400">
                <a:solidFill>
                  <a:schemeClr val="tx1"/>
                </a:solidFill>
              </a:rPr>
              <a:t>0.25</a:t>
            </a:r>
          </a:p>
        </p:txBody>
      </p:sp>
      <p:sp>
        <p:nvSpPr>
          <p:cNvPr id="44039" name="TextBox 12"/>
          <p:cNvSpPr txBox="1">
            <a:spLocks noChangeArrowheads="1"/>
          </p:cNvSpPr>
          <p:nvPr/>
        </p:nvSpPr>
        <p:spPr bwMode="auto">
          <a:xfrm>
            <a:off x="5208588" y="5900738"/>
            <a:ext cx="3505200" cy="306387"/>
          </a:xfrm>
          <a:prstGeom prst="rect">
            <a:avLst/>
          </a:prstGeom>
          <a:noFill/>
          <a:ln w="9525">
            <a:noFill/>
            <a:miter lim="800000"/>
            <a:headEnd/>
            <a:tailEnd/>
          </a:ln>
        </p:spPr>
        <p:txBody>
          <a:bodyPr>
            <a:spAutoFit/>
          </a:bodyPr>
          <a:lstStyle/>
          <a:p>
            <a:pPr algn="ctr"/>
            <a:r>
              <a:rPr lang="en-US" sz="1400" b="1">
                <a:solidFill>
                  <a:schemeClr val="tx1"/>
                </a:solidFill>
              </a:rPr>
              <a:t>Mos</a:t>
            </a:r>
          </a:p>
        </p:txBody>
      </p:sp>
      <p:sp>
        <p:nvSpPr>
          <p:cNvPr id="44040" name="TextBox 23"/>
          <p:cNvSpPr txBox="1">
            <a:spLocks noChangeArrowheads="1"/>
          </p:cNvSpPr>
          <p:nvPr/>
        </p:nvSpPr>
        <p:spPr bwMode="auto">
          <a:xfrm>
            <a:off x="4965700" y="5616575"/>
            <a:ext cx="473075" cy="306388"/>
          </a:xfrm>
          <a:prstGeom prst="rect">
            <a:avLst/>
          </a:prstGeom>
          <a:noFill/>
          <a:ln w="9525">
            <a:noFill/>
            <a:miter lim="800000"/>
            <a:headEnd/>
            <a:tailEnd/>
          </a:ln>
        </p:spPr>
        <p:txBody>
          <a:bodyPr>
            <a:spAutoFit/>
          </a:bodyPr>
          <a:lstStyle/>
          <a:p>
            <a:pPr algn="ctr"/>
            <a:r>
              <a:rPr lang="en-US" sz="1400">
                <a:solidFill>
                  <a:schemeClr val="tx1"/>
                </a:solidFill>
              </a:rPr>
              <a:t>0</a:t>
            </a:r>
          </a:p>
        </p:txBody>
      </p:sp>
      <p:sp>
        <p:nvSpPr>
          <p:cNvPr id="44041" name="TextBox 24"/>
          <p:cNvSpPr txBox="1">
            <a:spLocks noChangeArrowheads="1"/>
          </p:cNvSpPr>
          <p:nvPr/>
        </p:nvSpPr>
        <p:spPr bwMode="auto">
          <a:xfrm>
            <a:off x="5822950" y="5616575"/>
            <a:ext cx="474663" cy="306388"/>
          </a:xfrm>
          <a:prstGeom prst="rect">
            <a:avLst/>
          </a:prstGeom>
          <a:noFill/>
          <a:ln w="9525">
            <a:noFill/>
            <a:miter lim="800000"/>
            <a:headEnd/>
            <a:tailEnd/>
          </a:ln>
        </p:spPr>
        <p:txBody>
          <a:bodyPr>
            <a:spAutoFit/>
          </a:bodyPr>
          <a:lstStyle/>
          <a:p>
            <a:pPr algn="ctr"/>
            <a:r>
              <a:rPr lang="en-US" sz="1400">
                <a:solidFill>
                  <a:schemeClr val="tx1"/>
                </a:solidFill>
              </a:rPr>
              <a:t>5.0</a:t>
            </a:r>
          </a:p>
        </p:txBody>
      </p:sp>
      <p:sp>
        <p:nvSpPr>
          <p:cNvPr id="44042" name="TextBox 25"/>
          <p:cNvSpPr txBox="1">
            <a:spLocks noChangeArrowheads="1"/>
          </p:cNvSpPr>
          <p:nvPr/>
        </p:nvSpPr>
        <p:spPr bwMode="auto">
          <a:xfrm>
            <a:off x="6191250" y="5616575"/>
            <a:ext cx="622300" cy="306388"/>
          </a:xfrm>
          <a:prstGeom prst="rect">
            <a:avLst/>
          </a:prstGeom>
          <a:noFill/>
          <a:ln w="9525">
            <a:noFill/>
            <a:miter lim="800000"/>
            <a:headEnd/>
            <a:tailEnd/>
          </a:ln>
        </p:spPr>
        <p:txBody>
          <a:bodyPr>
            <a:spAutoFit/>
          </a:bodyPr>
          <a:lstStyle/>
          <a:p>
            <a:pPr algn="ctr"/>
            <a:r>
              <a:rPr lang="en-US" sz="1400">
                <a:solidFill>
                  <a:schemeClr val="tx1"/>
                </a:solidFill>
              </a:rPr>
              <a:t>7.5</a:t>
            </a:r>
          </a:p>
        </p:txBody>
      </p:sp>
      <p:sp>
        <p:nvSpPr>
          <p:cNvPr id="44043" name="TextBox 26"/>
          <p:cNvSpPr txBox="1">
            <a:spLocks noChangeArrowheads="1"/>
          </p:cNvSpPr>
          <p:nvPr/>
        </p:nvSpPr>
        <p:spPr bwMode="auto">
          <a:xfrm>
            <a:off x="7053263" y="5616575"/>
            <a:ext cx="622300" cy="306388"/>
          </a:xfrm>
          <a:prstGeom prst="rect">
            <a:avLst/>
          </a:prstGeom>
          <a:noFill/>
          <a:ln w="9525">
            <a:noFill/>
            <a:miter lim="800000"/>
            <a:headEnd/>
            <a:tailEnd/>
          </a:ln>
        </p:spPr>
        <p:txBody>
          <a:bodyPr>
            <a:spAutoFit/>
          </a:bodyPr>
          <a:lstStyle/>
          <a:p>
            <a:pPr algn="ctr"/>
            <a:r>
              <a:rPr lang="en-US" sz="1400">
                <a:solidFill>
                  <a:schemeClr val="tx1"/>
                </a:solidFill>
              </a:rPr>
              <a:t>12.0</a:t>
            </a:r>
          </a:p>
        </p:txBody>
      </p:sp>
      <p:sp>
        <p:nvSpPr>
          <p:cNvPr id="44044" name="TextBox 27"/>
          <p:cNvSpPr txBox="1">
            <a:spLocks noChangeArrowheads="1"/>
          </p:cNvSpPr>
          <p:nvPr/>
        </p:nvSpPr>
        <p:spPr bwMode="auto">
          <a:xfrm rot="-5400000">
            <a:off x="3016251" y="3935412"/>
            <a:ext cx="3028950" cy="307975"/>
          </a:xfrm>
          <a:prstGeom prst="rect">
            <a:avLst/>
          </a:prstGeom>
          <a:noFill/>
          <a:ln w="9525">
            <a:noFill/>
            <a:miter lim="800000"/>
            <a:headEnd/>
            <a:tailEnd/>
          </a:ln>
        </p:spPr>
        <p:txBody>
          <a:bodyPr>
            <a:spAutoFit/>
          </a:bodyPr>
          <a:lstStyle/>
          <a:p>
            <a:pPr algn="ctr"/>
            <a:r>
              <a:rPr lang="en-US" sz="1400" b="1">
                <a:solidFill>
                  <a:schemeClr val="tx1"/>
                </a:solidFill>
              </a:rPr>
              <a:t>Survival Distribution Function</a:t>
            </a:r>
          </a:p>
        </p:txBody>
      </p:sp>
      <p:sp>
        <p:nvSpPr>
          <p:cNvPr id="44045" name="TextBox 28"/>
          <p:cNvSpPr txBox="1">
            <a:spLocks noChangeArrowheads="1"/>
          </p:cNvSpPr>
          <p:nvPr/>
        </p:nvSpPr>
        <p:spPr bwMode="auto">
          <a:xfrm>
            <a:off x="4670425" y="5384800"/>
            <a:ext cx="495300" cy="307975"/>
          </a:xfrm>
          <a:prstGeom prst="rect">
            <a:avLst/>
          </a:prstGeom>
          <a:noFill/>
          <a:ln w="9525">
            <a:noFill/>
            <a:miter lim="800000"/>
            <a:headEnd/>
            <a:tailEnd/>
          </a:ln>
        </p:spPr>
        <p:txBody>
          <a:bodyPr>
            <a:spAutoFit/>
          </a:bodyPr>
          <a:lstStyle/>
          <a:p>
            <a:pPr algn="r"/>
            <a:r>
              <a:rPr lang="en-US" sz="1400">
                <a:solidFill>
                  <a:schemeClr val="tx1"/>
                </a:solidFill>
              </a:rPr>
              <a:t>0</a:t>
            </a:r>
          </a:p>
        </p:txBody>
      </p:sp>
      <p:sp>
        <p:nvSpPr>
          <p:cNvPr id="44046" name="TextBox 29"/>
          <p:cNvSpPr txBox="1">
            <a:spLocks noChangeArrowheads="1"/>
          </p:cNvSpPr>
          <p:nvPr/>
        </p:nvSpPr>
        <p:spPr bwMode="auto">
          <a:xfrm>
            <a:off x="4554538" y="3271838"/>
            <a:ext cx="611187" cy="307975"/>
          </a:xfrm>
          <a:prstGeom prst="rect">
            <a:avLst/>
          </a:prstGeom>
          <a:noFill/>
          <a:ln w="9525">
            <a:noFill/>
            <a:miter lim="800000"/>
            <a:headEnd/>
            <a:tailEnd/>
          </a:ln>
        </p:spPr>
        <p:txBody>
          <a:bodyPr>
            <a:spAutoFit/>
          </a:bodyPr>
          <a:lstStyle/>
          <a:p>
            <a:pPr algn="r"/>
            <a:r>
              <a:rPr lang="en-US" sz="1400">
                <a:solidFill>
                  <a:schemeClr val="tx1"/>
                </a:solidFill>
              </a:rPr>
              <a:t>0.75</a:t>
            </a:r>
          </a:p>
        </p:txBody>
      </p:sp>
      <p:sp>
        <p:nvSpPr>
          <p:cNvPr id="44047" name="TextBox 31"/>
          <p:cNvSpPr txBox="1">
            <a:spLocks noChangeArrowheads="1"/>
          </p:cNvSpPr>
          <p:nvPr/>
        </p:nvSpPr>
        <p:spPr bwMode="auto">
          <a:xfrm>
            <a:off x="4554538" y="2562225"/>
            <a:ext cx="611187" cy="306388"/>
          </a:xfrm>
          <a:prstGeom prst="rect">
            <a:avLst/>
          </a:prstGeom>
          <a:noFill/>
          <a:ln w="9525">
            <a:noFill/>
            <a:miter lim="800000"/>
            <a:headEnd/>
            <a:tailEnd/>
          </a:ln>
        </p:spPr>
        <p:txBody>
          <a:bodyPr>
            <a:spAutoFit/>
          </a:bodyPr>
          <a:lstStyle/>
          <a:p>
            <a:pPr algn="r"/>
            <a:r>
              <a:rPr lang="en-US" sz="1400">
                <a:solidFill>
                  <a:schemeClr val="tx1"/>
                </a:solidFill>
              </a:rPr>
              <a:t>1.00</a:t>
            </a:r>
          </a:p>
        </p:txBody>
      </p:sp>
      <p:sp>
        <p:nvSpPr>
          <p:cNvPr id="44048" name="TextBox 35"/>
          <p:cNvSpPr txBox="1">
            <a:spLocks noChangeArrowheads="1"/>
          </p:cNvSpPr>
          <p:nvPr/>
        </p:nvSpPr>
        <p:spPr bwMode="auto">
          <a:xfrm>
            <a:off x="7507288" y="5616575"/>
            <a:ext cx="620712" cy="306388"/>
          </a:xfrm>
          <a:prstGeom prst="rect">
            <a:avLst/>
          </a:prstGeom>
          <a:noFill/>
          <a:ln w="9525">
            <a:noFill/>
            <a:miter lim="800000"/>
            <a:headEnd/>
            <a:tailEnd/>
          </a:ln>
        </p:spPr>
        <p:txBody>
          <a:bodyPr>
            <a:spAutoFit/>
          </a:bodyPr>
          <a:lstStyle/>
          <a:p>
            <a:pPr algn="ctr"/>
            <a:r>
              <a:rPr lang="en-US" sz="1400">
                <a:solidFill>
                  <a:schemeClr val="tx1"/>
                </a:solidFill>
              </a:rPr>
              <a:t>15.0</a:t>
            </a:r>
          </a:p>
        </p:txBody>
      </p:sp>
      <p:sp>
        <p:nvSpPr>
          <p:cNvPr id="44049" name="TextBox 37"/>
          <p:cNvSpPr txBox="1">
            <a:spLocks noChangeArrowheads="1"/>
          </p:cNvSpPr>
          <p:nvPr/>
        </p:nvSpPr>
        <p:spPr bwMode="auto">
          <a:xfrm>
            <a:off x="7939088" y="5616575"/>
            <a:ext cx="609600" cy="306388"/>
          </a:xfrm>
          <a:prstGeom prst="rect">
            <a:avLst/>
          </a:prstGeom>
          <a:noFill/>
          <a:ln w="9525">
            <a:noFill/>
            <a:miter lim="800000"/>
            <a:headEnd/>
            <a:tailEnd/>
          </a:ln>
        </p:spPr>
        <p:txBody>
          <a:bodyPr>
            <a:spAutoFit/>
          </a:bodyPr>
          <a:lstStyle/>
          <a:p>
            <a:pPr algn="ctr"/>
            <a:r>
              <a:rPr lang="en-US" sz="1400">
                <a:solidFill>
                  <a:schemeClr val="tx1"/>
                </a:solidFill>
              </a:rPr>
              <a:t>17.5</a:t>
            </a:r>
          </a:p>
        </p:txBody>
      </p:sp>
      <p:sp>
        <p:nvSpPr>
          <p:cNvPr id="44050" name="TextBox 42"/>
          <p:cNvSpPr txBox="1">
            <a:spLocks noChangeArrowheads="1"/>
          </p:cNvSpPr>
          <p:nvPr/>
        </p:nvSpPr>
        <p:spPr bwMode="auto">
          <a:xfrm>
            <a:off x="4554538" y="3960813"/>
            <a:ext cx="611187" cy="306387"/>
          </a:xfrm>
          <a:prstGeom prst="rect">
            <a:avLst/>
          </a:prstGeom>
          <a:noFill/>
          <a:ln w="9525">
            <a:noFill/>
            <a:miter lim="800000"/>
            <a:headEnd/>
            <a:tailEnd/>
          </a:ln>
        </p:spPr>
        <p:txBody>
          <a:bodyPr>
            <a:spAutoFit/>
          </a:bodyPr>
          <a:lstStyle/>
          <a:p>
            <a:pPr algn="r"/>
            <a:r>
              <a:rPr lang="en-US" sz="1400">
                <a:solidFill>
                  <a:schemeClr val="tx1"/>
                </a:solidFill>
              </a:rPr>
              <a:t>0.50</a:t>
            </a:r>
          </a:p>
        </p:txBody>
      </p:sp>
      <p:sp>
        <p:nvSpPr>
          <p:cNvPr id="44051" name="TextBox 50"/>
          <p:cNvSpPr txBox="1">
            <a:spLocks noChangeArrowheads="1"/>
          </p:cNvSpPr>
          <p:nvPr/>
        </p:nvSpPr>
        <p:spPr bwMode="auto">
          <a:xfrm>
            <a:off x="8356600" y="5616575"/>
            <a:ext cx="663575" cy="306388"/>
          </a:xfrm>
          <a:prstGeom prst="rect">
            <a:avLst/>
          </a:prstGeom>
          <a:noFill/>
          <a:ln w="9525">
            <a:noFill/>
            <a:miter lim="800000"/>
            <a:headEnd/>
            <a:tailEnd/>
          </a:ln>
        </p:spPr>
        <p:txBody>
          <a:bodyPr>
            <a:spAutoFit/>
          </a:bodyPr>
          <a:lstStyle/>
          <a:p>
            <a:pPr algn="ctr"/>
            <a:r>
              <a:rPr lang="en-US" sz="1400">
                <a:solidFill>
                  <a:schemeClr val="tx1"/>
                </a:solidFill>
              </a:rPr>
              <a:t>20.0</a:t>
            </a:r>
          </a:p>
        </p:txBody>
      </p:sp>
      <p:sp>
        <p:nvSpPr>
          <p:cNvPr id="44052" name="TextBox 55"/>
          <p:cNvSpPr txBox="1">
            <a:spLocks noChangeArrowheads="1"/>
          </p:cNvSpPr>
          <p:nvPr/>
        </p:nvSpPr>
        <p:spPr bwMode="auto">
          <a:xfrm>
            <a:off x="6627813" y="5616575"/>
            <a:ext cx="622300" cy="306388"/>
          </a:xfrm>
          <a:prstGeom prst="rect">
            <a:avLst/>
          </a:prstGeom>
          <a:noFill/>
          <a:ln w="9525">
            <a:noFill/>
            <a:miter lim="800000"/>
            <a:headEnd/>
            <a:tailEnd/>
          </a:ln>
        </p:spPr>
        <p:txBody>
          <a:bodyPr>
            <a:spAutoFit/>
          </a:bodyPr>
          <a:lstStyle/>
          <a:p>
            <a:pPr algn="ctr"/>
            <a:r>
              <a:rPr lang="en-US" sz="1400">
                <a:solidFill>
                  <a:schemeClr val="tx1"/>
                </a:solidFill>
              </a:rPr>
              <a:t>10.0</a:t>
            </a:r>
          </a:p>
        </p:txBody>
      </p:sp>
      <p:sp>
        <p:nvSpPr>
          <p:cNvPr id="44053" name="TextBox 57"/>
          <p:cNvSpPr txBox="1">
            <a:spLocks noChangeArrowheads="1"/>
          </p:cNvSpPr>
          <p:nvPr/>
        </p:nvSpPr>
        <p:spPr bwMode="auto">
          <a:xfrm>
            <a:off x="5389563" y="5616575"/>
            <a:ext cx="473075" cy="306388"/>
          </a:xfrm>
          <a:prstGeom prst="rect">
            <a:avLst/>
          </a:prstGeom>
          <a:noFill/>
          <a:ln w="9525">
            <a:noFill/>
            <a:miter lim="800000"/>
            <a:headEnd/>
            <a:tailEnd/>
          </a:ln>
        </p:spPr>
        <p:txBody>
          <a:bodyPr>
            <a:spAutoFit/>
          </a:bodyPr>
          <a:lstStyle/>
          <a:p>
            <a:pPr algn="ctr"/>
            <a:r>
              <a:rPr lang="en-US" sz="1400">
                <a:solidFill>
                  <a:schemeClr val="tx1"/>
                </a:solidFill>
              </a:rPr>
              <a:t>2.5</a:t>
            </a:r>
          </a:p>
        </p:txBody>
      </p:sp>
      <p:sp>
        <p:nvSpPr>
          <p:cNvPr id="44054" name="TextBox 58"/>
          <p:cNvSpPr txBox="1">
            <a:spLocks noChangeArrowheads="1"/>
          </p:cNvSpPr>
          <p:nvPr/>
        </p:nvSpPr>
        <p:spPr bwMode="auto">
          <a:xfrm>
            <a:off x="6886575" y="2846388"/>
            <a:ext cx="1712913" cy="739775"/>
          </a:xfrm>
          <a:prstGeom prst="rect">
            <a:avLst/>
          </a:prstGeom>
          <a:noFill/>
          <a:ln w="9525">
            <a:noFill/>
            <a:miter lim="800000"/>
            <a:headEnd/>
            <a:tailEnd/>
          </a:ln>
        </p:spPr>
        <p:txBody>
          <a:bodyPr wrap="none">
            <a:spAutoFit/>
          </a:bodyPr>
          <a:lstStyle/>
          <a:p>
            <a:r>
              <a:rPr lang="en-US" sz="1400">
                <a:solidFill>
                  <a:schemeClr val="tx1"/>
                </a:solidFill>
              </a:rPr>
              <a:t>Axitinib ≤ 5 mg BID</a:t>
            </a:r>
            <a:br>
              <a:rPr lang="en-US" sz="1400">
                <a:solidFill>
                  <a:schemeClr val="tx1"/>
                </a:solidFill>
              </a:rPr>
            </a:br>
            <a:r>
              <a:rPr lang="en-US" sz="1400">
                <a:solidFill>
                  <a:schemeClr val="tx1"/>
                </a:solidFill>
              </a:rPr>
              <a:t>Axitinib &gt; 5 mg BID</a:t>
            </a:r>
            <a:br>
              <a:rPr lang="en-US" sz="1400">
                <a:solidFill>
                  <a:schemeClr val="tx1"/>
                </a:solidFill>
              </a:rPr>
            </a:br>
            <a:r>
              <a:rPr lang="en-US" sz="1400">
                <a:solidFill>
                  <a:schemeClr val="tx1"/>
                </a:solidFill>
              </a:rPr>
              <a:t>Sorafenib</a:t>
            </a:r>
          </a:p>
        </p:txBody>
      </p:sp>
      <p:cxnSp>
        <p:nvCxnSpPr>
          <p:cNvPr id="61" name="Straight Connector 60"/>
          <p:cNvCxnSpPr/>
          <p:nvPr/>
        </p:nvCxnSpPr>
        <p:spPr bwMode="auto">
          <a:xfrm>
            <a:off x="6592888" y="3003550"/>
            <a:ext cx="307975" cy="0"/>
          </a:xfrm>
          <a:prstGeom prst="line">
            <a:avLst/>
          </a:prstGeom>
          <a:noFill/>
          <a:ln w="28575" cap="flat" cmpd="sng" algn="ctr">
            <a:solidFill>
              <a:schemeClr val="accent3"/>
            </a:solidFill>
            <a:prstDash val="sysDot"/>
            <a:round/>
            <a:headEnd type="none" w="med" len="med"/>
            <a:tailEnd type="none" w="med" len="med"/>
          </a:ln>
          <a:effectLst/>
        </p:spPr>
      </p:cxnSp>
      <p:cxnSp>
        <p:nvCxnSpPr>
          <p:cNvPr id="62" name="Straight Connector 61"/>
          <p:cNvCxnSpPr/>
          <p:nvPr/>
        </p:nvCxnSpPr>
        <p:spPr bwMode="auto">
          <a:xfrm>
            <a:off x="6592888" y="3238500"/>
            <a:ext cx="307975" cy="0"/>
          </a:xfrm>
          <a:prstGeom prst="line">
            <a:avLst/>
          </a:prstGeom>
          <a:noFill/>
          <a:ln w="28575" cap="flat" cmpd="sng" algn="ctr">
            <a:solidFill>
              <a:schemeClr val="accent3"/>
            </a:solidFill>
            <a:prstDash val="solid"/>
            <a:round/>
            <a:headEnd type="none" w="med" len="med"/>
            <a:tailEnd type="none" w="med" len="med"/>
          </a:ln>
          <a:effectLst/>
        </p:spPr>
      </p:cxnSp>
      <p:cxnSp>
        <p:nvCxnSpPr>
          <p:cNvPr id="44057" name="Straight Connector 62"/>
          <p:cNvCxnSpPr>
            <a:cxnSpLocks noChangeShapeType="1"/>
          </p:cNvCxnSpPr>
          <p:nvPr/>
        </p:nvCxnSpPr>
        <p:spPr bwMode="auto">
          <a:xfrm>
            <a:off x="6592888" y="3419475"/>
            <a:ext cx="307975" cy="0"/>
          </a:xfrm>
          <a:prstGeom prst="line">
            <a:avLst/>
          </a:prstGeom>
          <a:noFill/>
          <a:ln w="28575" algn="ctr">
            <a:solidFill>
              <a:schemeClr val="accent2"/>
            </a:solidFill>
            <a:round/>
            <a:headEnd/>
            <a:tailEnd/>
          </a:ln>
        </p:spPr>
      </p:cxnSp>
      <p:cxnSp>
        <p:nvCxnSpPr>
          <p:cNvPr id="44058" name="Straight Connector 13"/>
          <p:cNvCxnSpPr>
            <a:cxnSpLocks noChangeShapeType="1"/>
          </p:cNvCxnSpPr>
          <p:nvPr/>
        </p:nvCxnSpPr>
        <p:spPr bwMode="auto">
          <a:xfrm flipH="1">
            <a:off x="5200650" y="2687638"/>
            <a:ext cx="0" cy="2894012"/>
          </a:xfrm>
          <a:prstGeom prst="line">
            <a:avLst/>
          </a:prstGeom>
          <a:noFill/>
          <a:ln w="28575" algn="ctr">
            <a:solidFill>
              <a:schemeClr val="tx1"/>
            </a:solidFill>
            <a:round/>
            <a:headEnd/>
            <a:tailEnd/>
          </a:ln>
        </p:spPr>
      </p:cxnSp>
      <p:cxnSp>
        <p:nvCxnSpPr>
          <p:cNvPr id="44059" name="Straight Connector 14"/>
          <p:cNvCxnSpPr>
            <a:cxnSpLocks noChangeShapeType="1"/>
          </p:cNvCxnSpPr>
          <p:nvPr/>
        </p:nvCxnSpPr>
        <p:spPr bwMode="auto">
          <a:xfrm>
            <a:off x="5172075" y="5543550"/>
            <a:ext cx="3532188" cy="0"/>
          </a:xfrm>
          <a:prstGeom prst="line">
            <a:avLst/>
          </a:prstGeom>
          <a:noFill/>
          <a:ln w="28575" algn="ctr">
            <a:solidFill>
              <a:schemeClr val="tx1"/>
            </a:solidFill>
            <a:round/>
            <a:headEnd/>
            <a:tailEnd/>
          </a:ln>
        </p:spPr>
      </p:cxnSp>
      <p:cxnSp>
        <p:nvCxnSpPr>
          <p:cNvPr id="44060" name="Straight Connector 15"/>
          <p:cNvCxnSpPr>
            <a:cxnSpLocks noChangeShapeType="1"/>
          </p:cNvCxnSpPr>
          <p:nvPr/>
        </p:nvCxnSpPr>
        <p:spPr bwMode="auto">
          <a:xfrm>
            <a:off x="6057900" y="5551488"/>
            <a:ext cx="0" cy="65087"/>
          </a:xfrm>
          <a:prstGeom prst="line">
            <a:avLst/>
          </a:prstGeom>
          <a:noFill/>
          <a:ln w="28575" algn="ctr">
            <a:solidFill>
              <a:schemeClr val="tx1"/>
            </a:solidFill>
            <a:round/>
            <a:headEnd/>
            <a:tailEnd/>
          </a:ln>
        </p:spPr>
      </p:cxnSp>
      <p:cxnSp>
        <p:nvCxnSpPr>
          <p:cNvPr id="44061" name="Straight Connector 16"/>
          <p:cNvCxnSpPr>
            <a:cxnSpLocks noChangeShapeType="1"/>
          </p:cNvCxnSpPr>
          <p:nvPr/>
        </p:nvCxnSpPr>
        <p:spPr bwMode="auto">
          <a:xfrm>
            <a:off x="6494463" y="5551488"/>
            <a:ext cx="0" cy="65087"/>
          </a:xfrm>
          <a:prstGeom prst="line">
            <a:avLst/>
          </a:prstGeom>
          <a:noFill/>
          <a:ln w="28575" algn="ctr">
            <a:solidFill>
              <a:schemeClr val="tx1"/>
            </a:solidFill>
            <a:round/>
            <a:headEnd/>
            <a:tailEnd/>
          </a:ln>
        </p:spPr>
      </p:cxnSp>
      <p:cxnSp>
        <p:nvCxnSpPr>
          <p:cNvPr id="44062" name="Straight Connector 17"/>
          <p:cNvCxnSpPr>
            <a:cxnSpLocks noChangeShapeType="1"/>
          </p:cNvCxnSpPr>
          <p:nvPr/>
        </p:nvCxnSpPr>
        <p:spPr bwMode="auto">
          <a:xfrm>
            <a:off x="7364413" y="5551488"/>
            <a:ext cx="0" cy="65087"/>
          </a:xfrm>
          <a:prstGeom prst="line">
            <a:avLst/>
          </a:prstGeom>
          <a:noFill/>
          <a:ln w="28575" algn="ctr">
            <a:solidFill>
              <a:schemeClr val="tx1"/>
            </a:solidFill>
            <a:round/>
            <a:headEnd/>
            <a:tailEnd/>
          </a:ln>
        </p:spPr>
      </p:cxnSp>
      <p:cxnSp>
        <p:nvCxnSpPr>
          <p:cNvPr id="44063" name="Straight Connector 18"/>
          <p:cNvCxnSpPr>
            <a:cxnSpLocks noChangeShapeType="1"/>
          </p:cNvCxnSpPr>
          <p:nvPr/>
        </p:nvCxnSpPr>
        <p:spPr bwMode="auto">
          <a:xfrm>
            <a:off x="5200650" y="5549900"/>
            <a:ext cx="0" cy="63500"/>
          </a:xfrm>
          <a:prstGeom prst="line">
            <a:avLst/>
          </a:prstGeom>
          <a:noFill/>
          <a:ln w="28575" algn="ctr">
            <a:solidFill>
              <a:schemeClr val="tx1"/>
            </a:solidFill>
            <a:round/>
            <a:headEnd/>
            <a:tailEnd/>
          </a:ln>
        </p:spPr>
      </p:cxnSp>
      <p:cxnSp>
        <p:nvCxnSpPr>
          <p:cNvPr id="44064" name="Straight Connector 19"/>
          <p:cNvCxnSpPr>
            <a:cxnSpLocks noChangeShapeType="1"/>
          </p:cNvCxnSpPr>
          <p:nvPr/>
        </p:nvCxnSpPr>
        <p:spPr bwMode="auto">
          <a:xfrm>
            <a:off x="5129213" y="4835525"/>
            <a:ext cx="63500" cy="0"/>
          </a:xfrm>
          <a:prstGeom prst="line">
            <a:avLst/>
          </a:prstGeom>
          <a:noFill/>
          <a:ln w="28575" algn="ctr">
            <a:solidFill>
              <a:schemeClr val="tx1"/>
            </a:solidFill>
            <a:round/>
            <a:headEnd/>
            <a:tailEnd/>
          </a:ln>
        </p:spPr>
      </p:cxnSp>
      <p:cxnSp>
        <p:nvCxnSpPr>
          <p:cNvPr id="44065" name="Straight Connector 20"/>
          <p:cNvCxnSpPr>
            <a:cxnSpLocks noChangeShapeType="1"/>
          </p:cNvCxnSpPr>
          <p:nvPr/>
        </p:nvCxnSpPr>
        <p:spPr bwMode="auto">
          <a:xfrm>
            <a:off x="5129213" y="3430588"/>
            <a:ext cx="63500" cy="0"/>
          </a:xfrm>
          <a:prstGeom prst="line">
            <a:avLst/>
          </a:prstGeom>
          <a:noFill/>
          <a:ln w="28575" algn="ctr">
            <a:solidFill>
              <a:schemeClr val="tx1"/>
            </a:solidFill>
            <a:round/>
            <a:headEnd/>
            <a:tailEnd/>
          </a:ln>
        </p:spPr>
      </p:cxnSp>
      <p:cxnSp>
        <p:nvCxnSpPr>
          <p:cNvPr id="44066" name="Straight Connector 22"/>
          <p:cNvCxnSpPr>
            <a:cxnSpLocks noChangeShapeType="1"/>
          </p:cNvCxnSpPr>
          <p:nvPr/>
        </p:nvCxnSpPr>
        <p:spPr bwMode="auto">
          <a:xfrm>
            <a:off x="5129213" y="2705100"/>
            <a:ext cx="63500" cy="0"/>
          </a:xfrm>
          <a:prstGeom prst="line">
            <a:avLst/>
          </a:prstGeom>
          <a:noFill/>
          <a:ln w="28575" algn="ctr">
            <a:solidFill>
              <a:schemeClr val="tx1"/>
            </a:solidFill>
            <a:round/>
            <a:headEnd/>
            <a:tailEnd/>
          </a:ln>
        </p:spPr>
      </p:cxnSp>
      <p:cxnSp>
        <p:nvCxnSpPr>
          <p:cNvPr id="44067" name="Straight Connector 34"/>
          <p:cNvCxnSpPr>
            <a:cxnSpLocks noChangeShapeType="1"/>
          </p:cNvCxnSpPr>
          <p:nvPr/>
        </p:nvCxnSpPr>
        <p:spPr bwMode="auto">
          <a:xfrm>
            <a:off x="7813675" y="5551488"/>
            <a:ext cx="0" cy="65087"/>
          </a:xfrm>
          <a:prstGeom prst="line">
            <a:avLst/>
          </a:prstGeom>
          <a:noFill/>
          <a:ln w="28575" algn="ctr">
            <a:solidFill>
              <a:schemeClr val="tx1"/>
            </a:solidFill>
            <a:round/>
            <a:headEnd/>
            <a:tailEnd/>
          </a:ln>
        </p:spPr>
      </p:cxnSp>
      <p:cxnSp>
        <p:nvCxnSpPr>
          <p:cNvPr id="44068" name="Straight Connector 36"/>
          <p:cNvCxnSpPr>
            <a:cxnSpLocks noChangeShapeType="1"/>
          </p:cNvCxnSpPr>
          <p:nvPr/>
        </p:nvCxnSpPr>
        <p:spPr bwMode="auto">
          <a:xfrm>
            <a:off x="8237538" y="5551488"/>
            <a:ext cx="0" cy="65087"/>
          </a:xfrm>
          <a:prstGeom prst="line">
            <a:avLst/>
          </a:prstGeom>
          <a:noFill/>
          <a:ln w="28575" algn="ctr">
            <a:solidFill>
              <a:schemeClr val="tx1"/>
            </a:solidFill>
            <a:round/>
            <a:headEnd/>
            <a:tailEnd/>
          </a:ln>
        </p:spPr>
      </p:cxnSp>
      <p:cxnSp>
        <p:nvCxnSpPr>
          <p:cNvPr id="44069" name="Straight Connector 38"/>
          <p:cNvCxnSpPr>
            <a:cxnSpLocks noChangeShapeType="1"/>
          </p:cNvCxnSpPr>
          <p:nvPr/>
        </p:nvCxnSpPr>
        <p:spPr bwMode="auto">
          <a:xfrm>
            <a:off x="5129213" y="5543550"/>
            <a:ext cx="63500" cy="0"/>
          </a:xfrm>
          <a:prstGeom prst="line">
            <a:avLst/>
          </a:prstGeom>
          <a:noFill/>
          <a:ln w="28575" algn="ctr">
            <a:solidFill>
              <a:schemeClr val="tx1"/>
            </a:solidFill>
            <a:round/>
            <a:headEnd/>
            <a:tailEnd/>
          </a:ln>
        </p:spPr>
      </p:cxnSp>
      <p:cxnSp>
        <p:nvCxnSpPr>
          <p:cNvPr id="44070" name="Straight Connector 41"/>
          <p:cNvCxnSpPr>
            <a:cxnSpLocks noChangeShapeType="1"/>
          </p:cNvCxnSpPr>
          <p:nvPr/>
        </p:nvCxnSpPr>
        <p:spPr bwMode="auto">
          <a:xfrm>
            <a:off x="5129213" y="4111625"/>
            <a:ext cx="63500" cy="0"/>
          </a:xfrm>
          <a:prstGeom prst="line">
            <a:avLst/>
          </a:prstGeom>
          <a:noFill/>
          <a:ln w="28575" algn="ctr">
            <a:solidFill>
              <a:schemeClr val="tx1"/>
            </a:solidFill>
            <a:round/>
            <a:headEnd/>
            <a:tailEnd/>
          </a:ln>
        </p:spPr>
      </p:cxnSp>
      <p:cxnSp>
        <p:nvCxnSpPr>
          <p:cNvPr id="44071" name="Straight Connector 49"/>
          <p:cNvCxnSpPr>
            <a:cxnSpLocks noChangeShapeType="1"/>
          </p:cNvCxnSpPr>
          <p:nvPr/>
        </p:nvCxnSpPr>
        <p:spPr bwMode="auto">
          <a:xfrm>
            <a:off x="8691563" y="5551488"/>
            <a:ext cx="0" cy="65087"/>
          </a:xfrm>
          <a:prstGeom prst="line">
            <a:avLst/>
          </a:prstGeom>
          <a:noFill/>
          <a:ln w="28575" algn="ctr">
            <a:solidFill>
              <a:schemeClr val="tx1"/>
            </a:solidFill>
            <a:round/>
            <a:headEnd/>
            <a:tailEnd/>
          </a:ln>
        </p:spPr>
      </p:cxnSp>
      <p:cxnSp>
        <p:nvCxnSpPr>
          <p:cNvPr id="44072" name="Straight Connector 54"/>
          <p:cNvCxnSpPr>
            <a:cxnSpLocks noChangeShapeType="1"/>
          </p:cNvCxnSpPr>
          <p:nvPr/>
        </p:nvCxnSpPr>
        <p:spPr bwMode="auto">
          <a:xfrm>
            <a:off x="6935788" y="5551488"/>
            <a:ext cx="0" cy="65087"/>
          </a:xfrm>
          <a:prstGeom prst="line">
            <a:avLst/>
          </a:prstGeom>
          <a:noFill/>
          <a:ln w="28575" algn="ctr">
            <a:solidFill>
              <a:schemeClr val="tx1"/>
            </a:solidFill>
            <a:round/>
            <a:headEnd/>
            <a:tailEnd/>
          </a:ln>
        </p:spPr>
      </p:cxnSp>
      <p:cxnSp>
        <p:nvCxnSpPr>
          <p:cNvPr id="44073" name="Straight Connector 56"/>
          <p:cNvCxnSpPr>
            <a:cxnSpLocks noChangeShapeType="1"/>
          </p:cNvCxnSpPr>
          <p:nvPr/>
        </p:nvCxnSpPr>
        <p:spPr bwMode="auto">
          <a:xfrm>
            <a:off x="5618163" y="5551488"/>
            <a:ext cx="0" cy="65087"/>
          </a:xfrm>
          <a:prstGeom prst="line">
            <a:avLst/>
          </a:prstGeom>
          <a:noFill/>
          <a:ln w="28575" algn="ctr">
            <a:solidFill>
              <a:schemeClr val="tx1"/>
            </a:solidFill>
            <a:round/>
            <a:headEnd/>
            <a:tailEnd/>
          </a:ln>
        </p:spPr>
      </p:cxnSp>
      <p:sp>
        <p:nvSpPr>
          <p:cNvPr id="44074" name="Freeform 63"/>
          <p:cNvSpPr>
            <a:spLocks/>
          </p:cNvSpPr>
          <p:nvPr/>
        </p:nvSpPr>
        <p:spPr bwMode="auto">
          <a:xfrm>
            <a:off x="5210175" y="2714625"/>
            <a:ext cx="3382963" cy="2560638"/>
          </a:xfrm>
          <a:custGeom>
            <a:avLst/>
            <a:gdLst>
              <a:gd name="T0" fmla="*/ 0 w 2519363"/>
              <a:gd name="T1" fmla="*/ 0 h 1562100"/>
              <a:gd name="T2" fmla="*/ 24510135 w 2519363"/>
              <a:gd name="T3" fmla="*/ 199557870 h 1562100"/>
              <a:gd name="T4" fmla="*/ 41925391 w 2519363"/>
              <a:gd name="T5" fmla="*/ 940746804 h 1562100"/>
              <a:gd name="T6" fmla="*/ 54179701 w 2519363"/>
              <a:gd name="T7" fmla="*/ 2147483647 h 1562100"/>
              <a:gd name="T8" fmla="*/ 94169624 w 2519363"/>
              <a:gd name="T9" fmla="*/ 2147483647 h 1562100"/>
              <a:gd name="T10" fmla="*/ 99974924 w 2519363"/>
              <a:gd name="T11" fmla="*/ 2147483647 h 1562100"/>
              <a:gd name="T12" fmla="*/ 156089675 w 2519363"/>
              <a:gd name="T13" fmla="*/ 2147483647 h 1562100"/>
              <a:gd name="T14" fmla="*/ 163829188 w 2519363"/>
              <a:gd name="T15" fmla="*/ 2147483647 h 1562100"/>
              <a:gd name="T16" fmla="*/ 185114501 w 2519363"/>
              <a:gd name="T17" fmla="*/ 2147483647 h 1562100"/>
              <a:gd name="T18" fmla="*/ 195434309 w 2519363"/>
              <a:gd name="T19" fmla="*/ 2147483647 h 1562100"/>
              <a:gd name="T20" fmla="*/ 219299016 w 2519363"/>
              <a:gd name="T21" fmla="*/ 2147483647 h 1562100"/>
              <a:gd name="T22" fmla="*/ 228974115 w 2519363"/>
              <a:gd name="T23" fmla="*/ 2147483647 h 1562100"/>
              <a:gd name="T24" fmla="*/ 263158973 w 2519363"/>
              <a:gd name="T25" fmla="*/ 2147483647 h 1562100"/>
              <a:gd name="T26" fmla="*/ 287669592 w 2519363"/>
              <a:gd name="T27" fmla="*/ 2147483647 h 1562100"/>
              <a:gd name="T28" fmla="*/ 296053727 w 2519363"/>
              <a:gd name="T29" fmla="*/ 2147483647 h 1562100"/>
              <a:gd name="T30" fmla="*/ 307663812 w 2519363"/>
              <a:gd name="T31" fmla="*/ 2147483647 h 1562100"/>
              <a:gd name="T32" fmla="*/ 312179351 w 2519363"/>
              <a:gd name="T33" fmla="*/ 2147483647 h 1562100"/>
              <a:gd name="T34" fmla="*/ 350878717 w 2519363"/>
              <a:gd name="T35" fmla="*/ 2147483647 h 1562100"/>
              <a:gd name="T36" fmla="*/ 357973778 w 2519363"/>
              <a:gd name="T37" fmla="*/ 2147483647 h 1562100"/>
              <a:gd name="T38" fmla="*/ 417313534 w 2519363"/>
              <a:gd name="T39" fmla="*/ 2147483647 h 1562100"/>
              <a:gd name="T40" fmla="*/ 425698013 w 2519363"/>
              <a:gd name="T41" fmla="*/ 2147483647 h 1562100"/>
              <a:gd name="T42" fmla="*/ 449562720 w 2519363"/>
              <a:gd name="T43" fmla="*/ 2147483647 h 1562100"/>
              <a:gd name="T44" fmla="*/ 452143617 w 2519363"/>
              <a:gd name="T45" fmla="*/ 2147483647 h 1562100"/>
              <a:gd name="T46" fmla="*/ 550827878 w 2519363"/>
              <a:gd name="T47" fmla="*/ 2147483647 h 1562100"/>
              <a:gd name="T48" fmla="*/ 551472758 w 2519363"/>
              <a:gd name="T49" fmla="*/ 2147483647 h 1562100"/>
              <a:gd name="T50" fmla="*/ 682406892 w 2519363"/>
              <a:gd name="T51" fmla="*/ 2147483647 h 15621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19363"/>
              <a:gd name="T79" fmla="*/ 0 h 1562100"/>
              <a:gd name="T80" fmla="*/ 2519363 w 2519363"/>
              <a:gd name="T81" fmla="*/ 1562100 h 15621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19363" h="1562100">
                <a:moveTo>
                  <a:pt x="0" y="0"/>
                </a:moveTo>
                <a:lnTo>
                  <a:pt x="90488" y="16669"/>
                </a:lnTo>
                <a:lnTo>
                  <a:pt x="154782" y="78581"/>
                </a:lnTo>
                <a:lnTo>
                  <a:pt x="200025" y="402431"/>
                </a:lnTo>
                <a:lnTo>
                  <a:pt x="347663" y="464344"/>
                </a:lnTo>
                <a:lnTo>
                  <a:pt x="369094" y="685800"/>
                </a:lnTo>
                <a:lnTo>
                  <a:pt x="576263" y="731044"/>
                </a:lnTo>
                <a:lnTo>
                  <a:pt x="604838" y="909637"/>
                </a:lnTo>
                <a:lnTo>
                  <a:pt x="683419" y="952500"/>
                </a:lnTo>
                <a:lnTo>
                  <a:pt x="721519" y="964406"/>
                </a:lnTo>
                <a:lnTo>
                  <a:pt x="809625" y="976312"/>
                </a:lnTo>
                <a:lnTo>
                  <a:pt x="845344" y="1143000"/>
                </a:lnTo>
                <a:lnTo>
                  <a:pt x="971550" y="1202531"/>
                </a:lnTo>
                <a:lnTo>
                  <a:pt x="1062038" y="1202531"/>
                </a:lnTo>
                <a:lnTo>
                  <a:pt x="1092994" y="1295400"/>
                </a:lnTo>
                <a:lnTo>
                  <a:pt x="1135857" y="1304925"/>
                </a:lnTo>
                <a:lnTo>
                  <a:pt x="1152525" y="1321594"/>
                </a:lnTo>
                <a:lnTo>
                  <a:pt x="1295400" y="1326356"/>
                </a:lnTo>
                <a:lnTo>
                  <a:pt x="1321594" y="1378744"/>
                </a:lnTo>
                <a:lnTo>
                  <a:pt x="1540669" y="1381125"/>
                </a:lnTo>
                <a:lnTo>
                  <a:pt x="1571625" y="1440656"/>
                </a:lnTo>
                <a:lnTo>
                  <a:pt x="1659732" y="1440656"/>
                </a:lnTo>
                <a:lnTo>
                  <a:pt x="1669257" y="1466850"/>
                </a:lnTo>
                <a:lnTo>
                  <a:pt x="2033588" y="1466850"/>
                </a:lnTo>
                <a:cubicBezTo>
                  <a:pt x="2034382" y="1498600"/>
                  <a:pt x="2035175" y="1530350"/>
                  <a:pt x="2035969" y="1562100"/>
                </a:cubicBezTo>
                <a:lnTo>
                  <a:pt x="2519363" y="1562100"/>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
        <p:nvSpPr>
          <p:cNvPr id="65" name="Freeform 64"/>
          <p:cNvSpPr/>
          <p:nvPr/>
        </p:nvSpPr>
        <p:spPr bwMode="auto">
          <a:xfrm>
            <a:off x="5205413" y="2714625"/>
            <a:ext cx="3108325" cy="2816225"/>
          </a:xfrm>
          <a:custGeom>
            <a:avLst/>
            <a:gdLst>
              <a:gd name="connsiteX0" fmla="*/ 0 w 2316956"/>
              <a:gd name="connsiteY0" fmla="*/ 0 h 1719262"/>
              <a:gd name="connsiteX1" fmla="*/ 142875 w 2316956"/>
              <a:gd name="connsiteY1" fmla="*/ 21431 h 1719262"/>
              <a:gd name="connsiteX2" fmla="*/ 190500 w 2316956"/>
              <a:gd name="connsiteY2" fmla="*/ 314325 h 1719262"/>
              <a:gd name="connsiteX3" fmla="*/ 214312 w 2316956"/>
              <a:gd name="connsiteY3" fmla="*/ 385762 h 1719262"/>
              <a:gd name="connsiteX4" fmla="*/ 342900 w 2316956"/>
              <a:gd name="connsiteY4" fmla="*/ 435769 h 1719262"/>
              <a:gd name="connsiteX5" fmla="*/ 376237 w 2316956"/>
              <a:gd name="connsiteY5" fmla="*/ 561975 h 1719262"/>
              <a:gd name="connsiteX6" fmla="*/ 414337 w 2316956"/>
              <a:gd name="connsiteY6" fmla="*/ 616744 h 1719262"/>
              <a:gd name="connsiteX7" fmla="*/ 550069 w 2316956"/>
              <a:gd name="connsiteY7" fmla="*/ 621506 h 1719262"/>
              <a:gd name="connsiteX8" fmla="*/ 614362 w 2316956"/>
              <a:gd name="connsiteY8" fmla="*/ 740569 h 1719262"/>
              <a:gd name="connsiteX9" fmla="*/ 809625 w 2316956"/>
              <a:gd name="connsiteY9" fmla="*/ 740569 h 1719262"/>
              <a:gd name="connsiteX10" fmla="*/ 852487 w 2316956"/>
              <a:gd name="connsiteY10" fmla="*/ 902494 h 1719262"/>
              <a:gd name="connsiteX11" fmla="*/ 869156 w 2316956"/>
              <a:gd name="connsiteY11" fmla="*/ 907256 h 1719262"/>
              <a:gd name="connsiteX12" fmla="*/ 888206 w 2316956"/>
              <a:gd name="connsiteY12" fmla="*/ 938212 h 1719262"/>
              <a:gd name="connsiteX13" fmla="*/ 1059656 w 2316956"/>
              <a:gd name="connsiteY13" fmla="*/ 940594 h 1719262"/>
              <a:gd name="connsiteX14" fmla="*/ 1088231 w 2316956"/>
              <a:gd name="connsiteY14" fmla="*/ 1081087 h 1719262"/>
              <a:gd name="connsiteX15" fmla="*/ 1293019 w 2316956"/>
              <a:gd name="connsiteY15" fmla="*/ 1081087 h 1719262"/>
              <a:gd name="connsiteX16" fmla="*/ 1309687 w 2316956"/>
              <a:gd name="connsiteY16" fmla="*/ 1123950 h 1719262"/>
              <a:gd name="connsiteX17" fmla="*/ 1338262 w 2316956"/>
              <a:gd name="connsiteY17" fmla="*/ 1126331 h 1719262"/>
              <a:gd name="connsiteX18" fmla="*/ 1357312 w 2316956"/>
              <a:gd name="connsiteY18" fmla="*/ 1173956 h 1719262"/>
              <a:gd name="connsiteX19" fmla="*/ 1438275 w 2316956"/>
              <a:gd name="connsiteY19" fmla="*/ 1173956 h 1719262"/>
              <a:gd name="connsiteX20" fmla="*/ 1443037 w 2316956"/>
              <a:gd name="connsiteY20" fmla="*/ 1195387 h 1719262"/>
              <a:gd name="connsiteX21" fmla="*/ 1578769 w 2316956"/>
              <a:gd name="connsiteY21" fmla="*/ 1195387 h 1719262"/>
              <a:gd name="connsiteX22" fmla="*/ 1597819 w 2316956"/>
              <a:gd name="connsiteY22" fmla="*/ 1257300 h 1719262"/>
              <a:gd name="connsiteX23" fmla="*/ 1802606 w 2316956"/>
              <a:gd name="connsiteY23" fmla="*/ 1257300 h 1719262"/>
              <a:gd name="connsiteX24" fmla="*/ 1819275 w 2316956"/>
              <a:gd name="connsiteY24" fmla="*/ 1328737 h 1719262"/>
              <a:gd name="connsiteX25" fmla="*/ 2316956 w 2316956"/>
              <a:gd name="connsiteY25" fmla="*/ 1326356 h 1719262"/>
              <a:gd name="connsiteX26" fmla="*/ 2314575 w 2316956"/>
              <a:gd name="connsiteY26" fmla="*/ 1719262 h 171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316956" h="1719262">
                <a:moveTo>
                  <a:pt x="0" y="0"/>
                </a:moveTo>
                <a:lnTo>
                  <a:pt x="142875" y="21431"/>
                </a:lnTo>
                <a:lnTo>
                  <a:pt x="190500" y="314325"/>
                </a:lnTo>
                <a:lnTo>
                  <a:pt x="214312" y="385762"/>
                </a:lnTo>
                <a:lnTo>
                  <a:pt x="342900" y="435769"/>
                </a:lnTo>
                <a:lnTo>
                  <a:pt x="376237" y="561975"/>
                </a:lnTo>
                <a:lnTo>
                  <a:pt x="414337" y="616744"/>
                </a:lnTo>
                <a:lnTo>
                  <a:pt x="550069" y="621506"/>
                </a:lnTo>
                <a:lnTo>
                  <a:pt x="614362" y="740569"/>
                </a:lnTo>
                <a:lnTo>
                  <a:pt x="809625" y="740569"/>
                </a:lnTo>
                <a:lnTo>
                  <a:pt x="852487" y="902494"/>
                </a:lnTo>
                <a:lnTo>
                  <a:pt x="869156" y="907256"/>
                </a:lnTo>
                <a:lnTo>
                  <a:pt x="888206" y="938212"/>
                </a:lnTo>
                <a:lnTo>
                  <a:pt x="1059656" y="940594"/>
                </a:lnTo>
                <a:lnTo>
                  <a:pt x="1088231" y="1081087"/>
                </a:lnTo>
                <a:lnTo>
                  <a:pt x="1293019" y="1081087"/>
                </a:lnTo>
                <a:lnTo>
                  <a:pt x="1309687" y="1123950"/>
                </a:lnTo>
                <a:lnTo>
                  <a:pt x="1338262" y="1126331"/>
                </a:lnTo>
                <a:lnTo>
                  <a:pt x="1357312" y="1173956"/>
                </a:lnTo>
                <a:lnTo>
                  <a:pt x="1438275" y="1173956"/>
                </a:lnTo>
                <a:lnTo>
                  <a:pt x="1443037" y="1195387"/>
                </a:lnTo>
                <a:lnTo>
                  <a:pt x="1578769" y="1195387"/>
                </a:lnTo>
                <a:lnTo>
                  <a:pt x="1597819" y="1257300"/>
                </a:lnTo>
                <a:lnTo>
                  <a:pt x="1802606" y="1257300"/>
                </a:lnTo>
                <a:lnTo>
                  <a:pt x="1819275" y="1328737"/>
                </a:lnTo>
                <a:lnTo>
                  <a:pt x="2316956" y="1326356"/>
                </a:lnTo>
                <a:cubicBezTo>
                  <a:pt x="2316162" y="1457325"/>
                  <a:pt x="2315369" y="1588293"/>
                  <a:pt x="2314575" y="1719262"/>
                </a:cubicBezTo>
              </a:path>
            </a:pathLst>
          </a:custGeom>
          <a:noFill/>
          <a:ln w="28575" cap="flat" cmpd="sng" algn="ctr">
            <a:solidFill>
              <a:schemeClr val="accent3"/>
            </a:solidFill>
            <a:prstDash val="solid"/>
            <a:round/>
            <a:headEnd type="none" w="med" len="med"/>
            <a:tailEnd type="none" w="med" len="med"/>
          </a:ln>
          <a:effectLst/>
        </p:spPr>
        <p:txBody>
          <a:bodyPr anchor="ctr"/>
          <a:lstStyle/>
          <a:p>
            <a:pPr algn="ctr">
              <a:defRPr/>
            </a:pPr>
            <a:endParaRPr lang="en-US" sz="1400" dirty="0">
              <a:latin typeface="Arial" pitchFamily="34" charset="0"/>
            </a:endParaRPr>
          </a:p>
        </p:txBody>
      </p:sp>
      <p:sp>
        <p:nvSpPr>
          <p:cNvPr id="66" name="Freeform 65"/>
          <p:cNvSpPr/>
          <p:nvPr/>
        </p:nvSpPr>
        <p:spPr bwMode="auto">
          <a:xfrm>
            <a:off x="5207000" y="2709863"/>
            <a:ext cx="3421063" cy="2366962"/>
          </a:xfrm>
          <a:custGeom>
            <a:avLst/>
            <a:gdLst>
              <a:gd name="connsiteX0" fmla="*/ 0 w 2547938"/>
              <a:gd name="connsiteY0" fmla="*/ 0 h 1445418"/>
              <a:gd name="connsiteX1" fmla="*/ 157163 w 2547938"/>
              <a:gd name="connsiteY1" fmla="*/ 40481 h 1445418"/>
              <a:gd name="connsiteX2" fmla="*/ 216694 w 2547938"/>
              <a:gd name="connsiteY2" fmla="*/ 366712 h 1445418"/>
              <a:gd name="connsiteX3" fmla="*/ 273844 w 2547938"/>
              <a:gd name="connsiteY3" fmla="*/ 385762 h 1445418"/>
              <a:gd name="connsiteX4" fmla="*/ 347663 w 2547938"/>
              <a:gd name="connsiteY4" fmla="*/ 423862 h 1445418"/>
              <a:gd name="connsiteX5" fmla="*/ 397669 w 2547938"/>
              <a:gd name="connsiteY5" fmla="*/ 538162 h 1445418"/>
              <a:gd name="connsiteX6" fmla="*/ 473869 w 2547938"/>
              <a:gd name="connsiteY6" fmla="*/ 581025 h 1445418"/>
              <a:gd name="connsiteX7" fmla="*/ 583406 w 2547938"/>
              <a:gd name="connsiteY7" fmla="*/ 595312 h 1445418"/>
              <a:gd name="connsiteX8" fmla="*/ 611981 w 2547938"/>
              <a:gd name="connsiteY8" fmla="*/ 709612 h 1445418"/>
              <a:gd name="connsiteX9" fmla="*/ 709613 w 2547938"/>
              <a:gd name="connsiteY9" fmla="*/ 721518 h 1445418"/>
              <a:gd name="connsiteX10" fmla="*/ 800100 w 2547938"/>
              <a:gd name="connsiteY10" fmla="*/ 740568 h 1445418"/>
              <a:gd name="connsiteX11" fmla="*/ 883444 w 2547938"/>
              <a:gd name="connsiteY11" fmla="*/ 850106 h 1445418"/>
              <a:gd name="connsiteX12" fmla="*/ 1081088 w 2547938"/>
              <a:gd name="connsiteY12" fmla="*/ 850106 h 1445418"/>
              <a:gd name="connsiteX13" fmla="*/ 1116806 w 2547938"/>
              <a:gd name="connsiteY13" fmla="*/ 926306 h 1445418"/>
              <a:gd name="connsiteX14" fmla="*/ 1190625 w 2547938"/>
              <a:gd name="connsiteY14" fmla="*/ 928687 h 1445418"/>
              <a:gd name="connsiteX15" fmla="*/ 1216819 w 2547938"/>
              <a:gd name="connsiteY15" fmla="*/ 935831 h 1445418"/>
              <a:gd name="connsiteX16" fmla="*/ 1302544 w 2547938"/>
              <a:gd name="connsiteY16" fmla="*/ 945356 h 1445418"/>
              <a:gd name="connsiteX17" fmla="*/ 1328738 w 2547938"/>
              <a:gd name="connsiteY17" fmla="*/ 1026318 h 1445418"/>
              <a:gd name="connsiteX18" fmla="*/ 1383506 w 2547938"/>
              <a:gd name="connsiteY18" fmla="*/ 1035843 h 1445418"/>
              <a:gd name="connsiteX19" fmla="*/ 1426369 w 2547938"/>
              <a:gd name="connsiteY19" fmla="*/ 1081087 h 1445418"/>
              <a:gd name="connsiteX20" fmla="*/ 1552575 w 2547938"/>
              <a:gd name="connsiteY20" fmla="*/ 1090612 h 1445418"/>
              <a:gd name="connsiteX21" fmla="*/ 1576388 w 2547938"/>
              <a:gd name="connsiteY21" fmla="*/ 1202531 h 1445418"/>
              <a:gd name="connsiteX22" fmla="*/ 1778794 w 2547938"/>
              <a:gd name="connsiteY22" fmla="*/ 1209675 h 1445418"/>
              <a:gd name="connsiteX23" fmla="*/ 1800225 w 2547938"/>
              <a:gd name="connsiteY23" fmla="*/ 1245393 h 1445418"/>
              <a:gd name="connsiteX24" fmla="*/ 1962150 w 2547938"/>
              <a:gd name="connsiteY24" fmla="*/ 1252537 h 1445418"/>
              <a:gd name="connsiteX25" fmla="*/ 1990725 w 2547938"/>
              <a:gd name="connsiteY25" fmla="*/ 1309687 h 1445418"/>
              <a:gd name="connsiteX26" fmla="*/ 2033588 w 2547938"/>
              <a:gd name="connsiteY26" fmla="*/ 1314450 h 1445418"/>
              <a:gd name="connsiteX27" fmla="*/ 2045494 w 2547938"/>
              <a:gd name="connsiteY27" fmla="*/ 1440656 h 1445418"/>
              <a:gd name="connsiteX28" fmla="*/ 2547938 w 2547938"/>
              <a:gd name="connsiteY28" fmla="*/ 1445418 h 1445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547938" h="1445418">
                <a:moveTo>
                  <a:pt x="0" y="0"/>
                </a:moveTo>
                <a:lnTo>
                  <a:pt x="157163" y="40481"/>
                </a:lnTo>
                <a:lnTo>
                  <a:pt x="216694" y="366712"/>
                </a:lnTo>
                <a:lnTo>
                  <a:pt x="273844" y="385762"/>
                </a:lnTo>
                <a:lnTo>
                  <a:pt x="347663" y="423862"/>
                </a:lnTo>
                <a:lnTo>
                  <a:pt x="397669" y="538162"/>
                </a:lnTo>
                <a:lnTo>
                  <a:pt x="473869" y="581025"/>
                </a:lnTo>
                <a:lnTo>
                  <a:pt x="583406" y="595312"/>
                </a:lnTo>
                <a:lnTo>
                  <a:pt x="611981" y="709612"/>
                </a:lnTo>
                <a:lnTo>
                  <a:pt x="709613" y="721518"/>
                </a:lnTo>
                <a:lnTo>
                  <a:pt x="800100" y="740568"/>
                </a:lnTo>
                <a:lnTo>
                  <a:pt x="883444" y="850106"/>
                </a:lnTo>
                <a:lnTo>
                  <a:pt x="1081088" y="850106"/>
                </a:lnTo>
                <a:lnTo>
                  <a:pt x="1116806" y="926306"/>
                </a:lnTo>
                <a:lnTo>
                  <a:pt x="1190625" y="928687"/>
                </a:lnTo>
                <a:lnTo>
                  <a:pt x="1216819" y="935831"/>
                </a:lnTo>
                <a:lnTo>
                  <a:pt x="1302544" y="945356"/>
                </a:lnTo>
                <a:lnTo>
                  <a:pt x="1328738" y="1026318"/>
                </a:lnTo>
                <a:lnTo>
                  <a:pt x="1383506" y="1035843"/>
                </a:lnTo>
                <a:lnTo>
                  <a:pt x="1426369" y="1081087"/>
                </a:lnTo>
                <a:lnTo>
                  <a:pt x="1552575" y="1090612"/>
                </a:lnTo>
                <a:lnTo>
                  <a:pt x="1576388" y="1202531"/>
                </a:lnTo>
                <a:lnTo>
                  <a:pt x="1778794" y="1209675"/>
                </a:lnTo>
                <a:lnTo>
                  <a:pt x="1800225" y="1245393"/>
                </a:lnTo>
                <a:lnTo>
                  <a:pt x="1962150" y="1252537"/>
                </a:lnTo>
                <a:lnTo>
                  <a:pt x="1990725" y="1309687"/>
                </a:lnTo>
                <a:lnTo>
                  <a:pt x="2033588" y="1314450"/>
                </a:lnTo>
                <a:lnTo>
                  <a:pt x="2045494" y="1440656"/>
                </a:lnTo>
                <a:lnTo>
                  <a:pt x="2547938" y="1445418"/>
                </a:lnTo>
              </a:path>
            </a:pathLst>
          </a:custGeom>
          <a:noFill/>
          <a:ln w="28575" cap="flat" cmpd="sng" algn="ctr">
            <a:solidFill>
              <a:schemeClr val="accent3"/>
            </a:solidFill>
            <a:prstDash val="sysDot"/>
            <a:round/>
            <a:headEnd type="none" w="med" len="med"/>
            <a:tailEnd type="none" w="med" len="med"/>
          </a:ln>
          <a:effectLst/>
        </p:spPr>
        <p:txBody>
          <a:bodyPr anchor="ctr"/>
          <a:lstStyle/>
          <a:p>
            <a:pPr algn="ctr">
              <a:defRPr/>
            </a:pPr>
            <a:endParaRPr lang="en-US" sz="1400" dirty="0">
              <a:latin typeface="Arial"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11"/>
          <p:cNvSpPr txBox="1">
            <a:spLocks noChangeArrowheads="1"/>
          </p:cNvSpPr>
          <p:nvPr/>
        </p:nvSpPr>
        <p:spPr bwMode="auto">
          <a:xfrm>
            <a:off x="284163" y="6364288"/>
            <a:ext cx="8561387" cy="307975"/>
          </a:xfrm>
          <a:prstGeom prst="rect">
            <a:avLst/>
          </a:prstGeom>
          <a:noFill/>
          <a:ln w="9525">
            <a:noFill/>
            <a:miter lim="800000"/>
            <a:headEnd/>
            <a:tailEnd/>
          </a:ln>
        </p:spPr>
        <p:txBody>
          <a:bodyPr anchor="b">
            <a:spAutoFit/>
          </a:bodyPr>
          <a:lstStyle/>
          <a:p>
            <a:pPr eaLnBrk="0" hangingPunct="0"/>
            <a:r>
              <a:rPr lang="en-US" sz="1400">
                <a:solidFill>
                  <a:schemeClr val="bg2"/>
                </a:solidFill>
              </a:rPr>
              <a:t>Rini BI, et al. ASCO GU 2012. Abstract 354^.</a:t>
            </a:r>
          </a:p>
        </p:txBody>
      </p:sp>
      <p:graphicFrame>
        <p:nvGraphicFramePr>
          <p:cNvPr id="3" name="Table 2"/>
          <p:cNvGraphicFramePr>
            <a:graphicFrameLocks noGrp="1"/>
          </p:cNvGraphicFramePr>
          <p:nvPr/>
        </p:nvGraphicFramePr>
        <p:xfrm>
          <a:off x="382588" y="4813300"/>
          <a:ext cx="8472487" cy="1517840"/>
        </p:xfrm>
        <a:graphic>
          <a:graphicData uri="http://schemas.openxmlformats.org/drawingml/2006/table">
            <a:tbl>
              <a:tblPr firstRow="1" bandRow="1">
                <a:tableStyleId>{93296810-A885-4BE3-A3E7-6D5BEEA58F35}</a:tableStyleId>
              </a:tblPr>
              <a:tblGrid>
                <a:gridCol w="959325"/>
                <a:gridCol w="1246909"/>
                <a:gridCol w="1336616"/>
                <a:gridCol w="1166027"/>
                <a:gridCol w="1246841"/>
                <a:gridCol w="1190651"/>
                <a:gridCol w="1326118"/>
              </a:tblGrid>
              <a:tr h="283417">
                <a:tc rowSpan="2">
                  <a:txBody>
                    <a:bodyPr/>
                    <a:lstStyle/>
                    <a:p>
                      <a:pPr>
                        <a:lnSpc>
                          <a:spcPct val="90000"/>
                        </a:lnSpc>
                      </a:pPr>
                      <a:r>
                        <a:rPr lang="en-US" sz="1400" dirty="0" smtClean="0"/>
                        <a:t>Agent</a:t>
                      </a:r>
                    </a:p>
                  </a:txBody>
                  <a:tcPr marT="45712" marB="45712"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6">
                  <a:txBody>
                    <a:bodyPr/>
                    <a:lstStyle/>
                    <a:p>
                      <a:pPr algn="ctr">
                        <a:lnSpc>
                          <a:spcPct val="90000"/>
                        </a:lnSpc>
                      </a:pPr>
                      <a:r>
                        <a:rPr lang="en-US" sz="1400" b="1" dirty="0" smtClean="0"/>
                        <a:t>PFS by Duration of Previous Sunitinib, Mos (95% CI;</a:t>
                      </a:r>
                      <a:r>
                        <a:rPr lang="en-US" sz="1400" b="1" baseline="0" dirty="0" smtClean="0"/>
                        <a:t> </a:t>
                      </a:r>
                      <a:r>
                        <a:rPr lang="en-US" sz="1400" b="1" dirty="0" smtClean="0"/>
                        <a:t>n)</a:t>
                      </a:r>
                    </a:p>
                  </a:txBody>
                  <a:tcPr marT="45712" marB="45712">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tc>
              </a:tr>
              <a:tr h="283417">
                <a:tc vMerge="1">
                  <a:txBody>
                    <a:bodyPr/>
                    <a:lstStyle/>
                    <a:p>
                      <a:endParaRPr lang="en-US"/>
                    </a:p>
                  </a:txBody>
                  <a:tcPr/>
                </a:tc>
                <a:tc gridSpan="2">
                  <a:txBody>
                    <a:bodyPr/>
                    <a:lstStyle/>
                    <a:p>
                      <a:pPr algn="ctr">
                        <a:lnSpc>
                          <a:spcPct val="90000"/>
                        </a:lnSpc>
                      </a:pPr>
                      <a:r>
                        <a:rPr lang="en-US" sz="1400" b="1" dirty="0" smtClean="0">
                          <a:solidFill>
                            <a:schemeClr val="tx1"/>
                          </a:solidFill>
                        </a:rPr>
                        <a:t>&lt; 3 vs ≥ 3 mos</a:t>
                      </a:r>
                      <a:endParaRPr lang="en-US" sz="1400" b="1" dirty="0">
                        <a:solidFill>
                          <a:schemeClr val="tx1"/>
                        </a:solidFill>
                      </a:endParaRPr>
                    </a:p>
                  </a:txBody>
                  <a:tcPr marT="45712" marB="45712" anchor="ctr">
                    <a:lnL w="381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hMerge="1">
                  <a:txBody>
                    <a:bodyPr/>
                    <a:lstStyle/>
                    <a:p>
                      <a:endParaRPr lang="en-US"/>
                    </a:p>
                  </a:txBody>
                  <a:tcPr/>
                </a:tc>
                <a:tc gridSpan="2">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en-US" sz="1400" b="1" dirty="0" smtClean="0">
                          <a:solidFill>
                            <a:schemeClr val="tx1"/>
                          </a:solidFill>
                        </a:rPr>
                        <a:t>&lt; 6 vs ≥ 6 mos</a:t>
                      </a:r>
                    </a:p>
                  </a:txBody>
                  <a:tcPr marT="45712" marB="45712"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hMerge="1">
                  <a:txBody>
                    <a:bodyPr/>
                    <a:lstStyle/>
                    <a:p>
                      <a:endParaRPr lang="en-US"/>
                    </a:p>
                  </a:txBody>
                  <a:tcPr/>
                </a:tc>
                <a:tc gridSpan="2">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en-US" sz="1400" b="1" dirty="0" smtClean="0">
                          <a:solidFill>
                            <a:schemeClr val="tx1"/>
                          </a:solidFill>
                        </a:rPr>
                        <a:t>&lt; 9 vs ≥ 9 mos</a:t>
                      </a:r>
                    </a:p>
                  </a:txBody>
                  <a:tcPr marT="45712" marB="45712" anchor="ctr">
                    <a:lnL w="381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hMerge="1">
                  <a:txBody>
                    <a:bodyPr/>
                    <a:lstStyle/>
                    <a:p>
                      <a:endParaRPr lang="en-US"/>
                    </a:p>
                  </a:txBody>
                  <a:tcPr/>
                </a:tc>
              </a:tr>
              <a:tr h="475408">
                <a:tc>
                  <a:txBody>
                    <a:bodyPr/>
                    <a:lstStyle/>
                    <a:p>
                      <a:pPr>
                        <a:lnSpc>
                          <a:spcPct val="90000"/>
                        </a:lnSpc>
                      </a:pPr>
                      <a:r>
                        <a:rPr lang="en-US" sz="1400" dirty="0" smtClean="0">
                          <a:solidFill>
                            <a:schemeClr val="bg2">
                              <a:lumMod val="10000"/>
                            </a:schemeClr>
                          </a:solidFill>
                        </a:rPr>
                        <a:t>Axitinib</a:t>
                      </a:r>
                      <a:endParaRPr lang="en-US" sz="1400" dirty="0">
                        <a:solidFill>
                          <a:schemeClr val="bg2">
                            <a:lumMod val="10000"/>
                          </a:schemeClr>
                        </a:solidFill>
                      </a:endParaRPr>
                    </a:p>
                  </a:txBody>
                  <a:tcPr marT="45712" marB="4571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dirty="0" smtClean="0">
                          <a:solidFill>
                            <a:schemeClr val="bg2">
                              <a:lumMod val="10000"/>
                            </a:schemeClr>
                          </a:solidFill>
                        </a:rPr>
                        <a:t>4.5</a:t>
                      </a:r>
                    </a:p>
                    <a:p>
                      <a:pPr algn="ctr">
                        <a:lnSpc>
                          <a:spcPct val="90000"/>
                        </a:lnSpc>
                      </a:pPr>
                      <a:r>
                        <a:rPr lang="en-US" sz="1400" dirty="0" smtClean="0">
                          <a:solidFill>
                            <a:schemeClr val="bg2">
                              <a:lumMod val="10000"/>
                            </a:schemeClr>
                          </a:solidFill>
                        </a:rPr>
                        <a:t>(2.7-NR;</a:t>
                      </a:r>
                      <a:r>
                        <a:rPr lang="en-US" sz="1400" baseline="0" dirty="0" smtClean="0">
                          <a:solidFill>
                            <a:schemeClr val="bg2">
                              <a:lumMod val="10000"/>
                            </a:schemeClr>
                          </a:solidFill>
                        </a:rPr>
                        <a:t> </a:t>
                      </a:r>
                      <a:r>
                        <a:rPr lang="en-US" sz="1400" dirty="0" smtClean="0">
                          <a:solidFill>
                            <a:schemeClr val="bg2">
                              <a:lumMod val="10000"/>
                            </a:schemeClr>
                          </a:solidFill>
                        </a:rPr>
                        <a:t>22)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dirty="0" smtClean="0">
                          <a:solidFill>
                            <a:schemeClr val="bg2">
                              <a:lumMod val="10000"/>
                            </a:schemeClr>
                          </a:solidFill>
                        </a:rPr>
                        <a:t>4.8</a:t>
                      </a:r>
                    </a:p>
                    <a:p>
                      <a:pPr algn="ctr">
                        <a:lnSpc>
                          <a:spcPct val="90000"/>
                        </a:lnSpc>
                      </a:pPr>
                      <a:r>
                        <a:rPr lang="en-US" sz="1400" dirty="0" smtClean="0">
                          <a:solidFill>
                            <a:schemeClr val="bg2">
                              <a:lumMod val="10000"/>
                            </a:schemeClr>
                          </a:solidFill>
                        </a:rPr>
                        <a:t>(4.5-6.5;</a:t>
                      </a:r>
                      <a:r>
                        <a:rPr lang="en-US" sz="1400" baseline="0" dirty="0" smtClean="0">
                          <a:solidFill>
                            <a:schemeClr val="bg2">
                              <a:lumMod val="10000"/>
                            </a:schemeClr>
                          </a:solidFill>
                        </a:rPr>
                        <a:t> </a:t>
                      </a:r>
                      <a:r>
                        <a:rPr lang="en-US" sz="1400" dirty="0" smtClean="0">
                          <a:solidFill>
                            <a:schemeClr val="bg2">
                              <a:lumMod val="10000"/>
                            </a:schemeClr>
                          </a:solidFill>
                        </a:rPr>
                        <a:t>170) </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dirty="0" smtClean="0">
                          <a:solidFill>
                            <a:schemeClr val="bg2">
                              <a:lumMod val="10000"/>
                            </a:schemeClr>
                          </a:solidFill>
                        </a:rPr>
                        <a:t>4.6</a:t>
                      </a:r>
                    </a:p>
                    <a:p>
                      <a:pPr algn="ctr">
                        <a:lnSpc>
                          <a:spcPct val="90000"/>
                        </a:lnSpc>
                      </a:pPr>
                      <a:r>
                        <a:rPr lang="en-US" sz="1400" dirty="0" smtClean="0">
                          <a:solidFill>
                            <a:schemeClr val="bg2">
                              <a:lumMod val="10000"/>
                            </a:schemeClr>
                          </a:solidFill>
                        </a:rPr>
                        <a:t>(2.8-8.3; 48)</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dirty="0" smtClean="0">
                          <a:solidFill>
                            <a:schemeClr val="bg2">
                              <a:lumMod val="10000"/>
                            </a:schemeClr>
                          </a:solidFill>
                        </a:rPr>
                        <a:t>4.8</a:t>
                      </a:r>
                    </a:p>
                    <a:p>
                      <a:pPr algn="ctr">
                        <a:lnSpc>
                          <a:spcPct val="90000"/>
                        </a:lnSpc>
                      </a:pPr>
                      <a:r>
                        <a:rPr lang="en-US" sz="1400" dirty="0" smtClean="0">
                          <a:solidFill>
                            <a:schemeClr val="bg2">
                              <a:lumMod val="10000"/>
                            </a:schemeClr>
                          </a:solidFill>
                        </a:rPr>
                        <a:t>(3.6-6.5; 144) </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dirty="0" smtClean="0">
                          <a:solidFill>
                            <a:schemeClr val="bg2">
                              <a:lumMod val="10000"/>
                            </a:schemeClr>
                          </a:solidFill>
                        </a:rPr>
                        <a:t>4.5</a:t>
                      </a:r>
                    </a:p>
                    <a:p>
                      <a:pPr algn="ctr">
                        <a:lnSpc>
                          <a:spcPct val="90000"/>
                        </a:lnSpc>
                      </a:pPr>
                      <a:r>
                        <a:rPr lang="en-US" sz="1400" dirty="0" smtClean="0">
                          <a:solidFill>
                            <a:schemeClr val="bg2">
                              <a:lumMod val="10000"/>
                            </a:schemeClr>
                          </a:solidFill>
                        </a:rPr>
                        <a:t>(2.8-6.4; 90)</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dirty="0" smtClean="0">
                          <a:solidFill>
                            <a:schemeClr val="bg2">
                              <a:lumMod val="10000"/>
                            </a:schemeClr>
                          </a:solidFill>
                        </a:rPr>
                        <a:t>6.3</a:t>
                      </a:r>
                    </a:p>
                    <a:p>
                      <a:pPr algn="ctr">
                        <a:lnSpc>
                          <a:spcPct val="90000"/>
                        </a:lnSpc>
                      </a:pPr>
                      <a:r>
                        <a:rPr lang="en-US" sz="1400" dirty="0" smtClean="0">
                          <a:solidFill>
                            <a:schemeClr val="bg2">
                              <a:lumMod val="10000"/>
                            </a:schemeClr>
                          </a:solidFill>
                        </a:rPr>
                        <a:t>(4.6-6.7; 102)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475408">
                <a:tc>
                  <a:txBody>
                    <a:bodyPr/>
                    <a:lstStyle/>
                    <a:p>
                      <a:pPr>
                        <a:lnSpc>
                          <a:spcPct val="90000"/>
                        </a:lnSpc>
                      </a:pPr>
                      <a:r>
                        <a:rPr lang="en-US" sz="1400" dirty="0" smtClean="0">
                          <a:solidFill>
                            <a:schemeClr val="bg2">
                              <a:lumMod val="10000"/>
                            </a:schemeClr>
                          </a:solidFill>
                        </a:rPr>
                        <a:t>Sorafenib</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400" dirty="0" smtClean="0">
                          <a:solidFill>
                            <a:schemeClr val="bg2">
                              <a:lumMod val="10000"/>
                            </a:schemeClr>
                          </a:solidFill>
                        </a:rPr>
                        <a:t>2.8</a:t>
                      </a:r>
                    </a:p>
                    <a:p>
                      <a:pPr algn="ctr">
                        <a:lnSpc>
                          <a:spcPct val="90000"/>
                        </a:lnSpc>
                      </a:pPr>
                      <a:r>
                        <a:rPr lang="en-US" sz="1400" dirty="0" smtClean="0">
                          <a:solidFill>
                            <a:schemeClr val="bg2">
                              <a:lumMod val="10000"/>
                            </a:schemeClr>
                          </a:solidFill>
                        </a:rPr>
                        <a:t>(1.4-15.7;</a:t>
                      </a:r>
                      <a:r>
                        <a:rPr lang="en-US" sz="1400" baseline="0" dirty="0" smtClean="0">
                          <a:solidFill>
                            <a:schemeClr val="bg2">
                              <a:lumMod val="10000"/>
                            </a:schemeClr>
                          </a:solidFill>
                        </a:rPr>
                        <a:t> </a:t>
                      </a:r>
                      <a:r>
                        <a:rPr lang="en-US" sz="1400" dirty="0" smtClean="0">
                          <a:solidFill>
                            <a:schemeClr val="bg2">
                              <a:lumMod val="10000"/>
                            </a:schemeClr>
                          </a:solidFill>
                        </a:rPr>
                        <a:t>21)</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400" dirty="0" smtClean="0">
                          <a:solidFill>
                            <a:schemeClr val="bg2">
                              <a:lumMod val="10000"/>
                            </a:schemeClr>
                          </a:solidFill>
                        </a:rPr>
                        <a:t>3.7</a:t>
                      </a:r>
                    </a:p>
                    <a:p>
                      <a:pPr algn="ctr">
                        <a:lnSpc>
                          <a:spcPct val="90000"/>
                        </a:lnSpc>
                      </a:pPr>
                      <a:r>
                        <a:rPr lang="en-US" sz="1400" dirty="0" smtClean="0">
                          <a:solidFill>
                            <a:schemeClr val="bg2">
                              <a:lumMod val="10000"/>
                            </a:schemeClr>
                          </a:solidFill>
                        </a:rPr>
                        <a:t>(2.8-4.7;</a:t>
                      </a:r>
                      <a:r>
                        <a:rPr lang="en-US" sz="1400" baseline="0" dirty="0" smtClean="0">
                          <a:solidFill>
                            <a:schemeClr val="bg2">
                              <a:lumMod val="10000"/>
                            </a:schemeClr>
                          </a:solidFill>
                        </a:rPr>
                        <a:t> </a:t>
                      </a:r>
                      <a:r>
                        <a:rPr lang="en-US" sz="1400" dirty="0" smtClean="0">
                          <a:solidFill>
                            <a:schemeClr val="bg2">
                              <a:lumMod val="10000"/>
                            </a:schemeClr>
                          </a:solidFill>
                        </a:rPr>
                        <a:t>173)</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400" dirty="0" smtClean="0">
                          <a:solidFill>
                            <a:schemeClr val="bg2">
                              <a:lumMod val="10000"/>
                            </a:schemeClr>
                          </a:solidFill>
                        </a:rPr>
                        <a:t>2.8</a:t>
                      </a:r>
                    </a:p>
                    <a:p>
                      <a:pPr algn="ctr">
                        <a:lnSpc>
                          <a:spcPct val="90000"/>
                        </a:lnSpc>
                      </a:pPr>
                      <a:r>
                        <a:rPr lang="en-US" sz="1400" dirty="0" smtClean="0">
                          <a:solidFill>
                            <a:schemeClr val="bg2">
                              <a:lumMod val="10000"/>
                            </a:schemeClr>
                          </a:solidFill>
                        </a:rPr>
                        <a:t>(1.6-3.7;</a:t>
                      </a:r>
                      <a:r>
                        <a:rPr lang="en-US" sz="1400" baseline="0" dirty="0" smtClean="0">
                          <a:solidFill>
                            <a:schemeClr val="bg2">
                              <a:lumMod val="10000"/>
                            </a:schemeClr>
                          </a:solidFill>
                        </a:rPr>
                        <a:t> </a:t>
                      </a:r>
                      <a:r>
                        <a:rPr lang="en-US" sz="1400" dirty="0" smtClean="0">
                          <a:solidFill>
                            <a:schemeClr val="bg2">
                              <a:lumMod val="10000"/>
                            </a:schemeClr>
                          </a:solidFill>
                        </a:rPr>
                        <a:t>62)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400" dirty="0" smtClean="0">
                          <a:solidFill>
                            <a:schemeClr val="bg2">
                              <a:lumMod val="10000"/>
                            </a:schemeClr>
                          </a:solidFill>
                        </a:rPr>
                        <a:t>4.6</a:t>
                      </a:r>
                    </a:p>
                    <a:p>
                      <a:pPr algn="ctr">
                        <a:lnSpc>
                          <a:spcPct val="90000"/>
                        </a:lnSpc>
                      </a:pPr>
                      <a:r>
                        <a:rPr lang="en-US" sz="1400" dirty="0" smtClean="0">
                          <a:solidFill>
                            <a:schemeClr val="bg2">
                              <a:lumMod val="10000"/>
                            </a:schemeClr>
                          </a:solidFill>
                        </a:rPr>
                        <a:t>(2.9-4.9;</a:t>
                      </a:r>
                      <a:r>
                        <a:rPr lang="en-US" sz="1400" baseline="0" dirty="0" smtClean="0">
                          <a:solidFill>
                            <a:schemeClr val="bg2">
                              <a:lumMod val="10000"/>
                            </a:schemeClr>
                          </a:solidFill>
                        </a:rPr>
                        <a:t> </a:t>
                      </a:r>
                      <a:r>
                        <a:rPr lang="en-US" sz="1400" dirty="0" smtClean="0">
                          <a:solidFill>
                            <a:schemeClr val="bg2">
                              <a:lumMod val="10000"/>
                            </a:schemeClr>
                          </a:solidFill>
                        </a:rPr>
                        <a:t>132)</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400" dirty="0" smtClean="0">
                          <a:solidFill>
                            <a:schemeClr val="bg2">
                              <a:lumMod val="10000"/>
                            </a:schemeClr>
                          </a:solidFill>
                        </a:rPr>
                        <a:t>2.9</a:t>
                      </a:r>
                    </a:p>
                    <a:p>
                      <a:pPr algn="ctr">
                        <a:lnSpc>
                          <a:spcPct val="90000"/>
                        </a:lnSpc>
                      </a:pPr>
                      <a:r>
                        <a:rPr lang="en-US" sz="1400" dirty="0" smtClean="0">
                          <a:solidFill>
                            <a:schemeClr val="bg2">
                              <a:lumMod val="10000"/>
                            </a:schemeClr>
                          </a:solidFill>
                        </a:rPr>
                        <a:t>(2.8-4.6;</a:t>
                      </a:r>
                      <a:r>
                        <a:rPr lang="en-US" sz="1400" baseline="0" dirty="0" smtClean="0">
                          <a:solidFill>
                            <a:schemeClr val="bg2">
                              <a:lumMod val="10000"/>
                            </a:schemeClr>
                          </a:solidFill>
                        </a:rPr>
                        <a:t> </a:t>
                      </a:r>
                      <a:r>
                        <a:rPr lang="en-US" sz="1400" dirty="0" smtClean="0">
                          <a:solidFill>
                            <a:schemeClr val="bg2">
                              <a:lumMod val="10000"/>
                            </a:schemeClr>
                          </a:solidFill>
                        </a:rPr>
                        <a:t>87)</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1400" dirty="0" smtClean="0">
                          <a:solidFill>
                            <a:schemeClr val="bg2">
                              <a:lumMod val="10000"/>
                            </a:schemeClr>
                          </a:solidFill>
                        </a:rPr>
                        <a:t>4.6</a:t>
                      </a:r>
                    </a:p>
                    <a:p>
                      <a:pPr algn="ctr">
                        <a:lnSpc>
                          <a:spcPct val="90000"/>
                        </a:lnSpc>
                      </a:pPr>
                      <a:r>
                        <a:rPr lang="en-US" sz="1400" dirty="0" smtClean="0">
                          <a:solidFill>
                            <a:schemeClr val="bg2">
                              <a:lumMod val="10000"/>
                            </a:schemeClr>
                          </a:solidFill>
                        </a:rPr>
                        <a:t>(2.9-4.9;</a:t>
                      </a:r>
                      <a:r>
                        <a:rPr lang="en-US" sz="1400" baseline="0" dirty="0" smtClean="0">
                          <a:solidFill>
                            <a:schemeClr val="bg2">
                              <a:lumMod val="10000"/>
                            </a:schemeClr>
                          </a:solidFill>
                        </a:rPr>
                        <a:t> </a:t>
                      </a:r>
                      <a:r>
                        <a:rPr lang="en-US" sz="1400" dirty="0" smtClean="0">
                          <a:solidFill>
                            <a:schemeClr val="bg2">
                              <a:lumMod val="10000"/>
                            </a:schemeClr>
                          </a:solidFill>
                        </a:rPr>
                        <a:t>107)</a:t>
                      </a:r>
                      <a:endParaRPr lang="en-US" sz="1400" dirty="0">
                        <a:solidFill>
                          <a:schemeClr val="bg2">
                            <a:lumMod val="10000"/>
                          </a:schemeClr>
                        </a:solidFill>
                      </a:endParaRPr>
                    </a:p>
                  </a:txBody>
                  <a:tcPr marT="45712" marB="4571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45079" name="Content Placeholder 5"/>
          <p:cNvSpPr txBox="1">
            <a:spLocks/>
          </p:cNvSpPr>
          <p:nvPr/>
        </p:nvSpPr>
        <p:spPr bwMode="auto">
          <a:xfrm>
            <a:off x="379413" y="1828800"/>
            <a:ext cx="2873375" cy="2508250"/>
          </a:xfrm>
          <a:prstGeom prst="rect">
            <a:avLst/>
          </a:prstGeom>
          <a:noFill/>
          <a:ln w="9525">
            <a:noFill/>
            <a:miter lim="800000"/>
            <a:headEnd/>
            <a:tailEnd/>
          </a:ln>
        </p:spPr>
        <p:txBody>
          <a:bodyPr/>
          <a:lstStyle/>
          <a:p>
            <a:pPr marL="342900" indent="-342900" eaLnBrk="0" hangingPunct="0">
              <a:lnSpc>
                <a:spcPct val="90000"/>
              </a:lnSpc>
              <a:spcBef>
                <a:spcPts val="1000"/>
              </a:spcBef>
              <a:spcAft>
                <a:spcPts val="700"/>
              </a:spcAft>
              <a:buClr>
                <a:srgbClr val="8B3D9A"/>
              </a:buClr>
              <a:buFont typeface="Wingdings" pitchFamily="2" charset="2"/>
              <a:buChar char="§"/>
            </a:pPr>
            <a:r>
              <a:rPr lang="en-US" sz="1400">
                <a:solidFill>
                  <a:srgbClr val="FEFDDE"/>
                </a:solidFill>
              </a:rPr>
              <a:t>PFS similar with axitinib </a:t>
            </a:r>
            <a:br>
              <a:rPr lang="en-US" sz="1400">
                <a:solidFill>
                  <a:srgbClr val="FEFDDE"/>
                </a:solidFill>
              </a:rPr>
            </a:br>
            <a:r>
              <a:rPr lang="en-US" sz="1400">
                <a:solidFill>
                  <a:srgbClr val="FEFDDE"/>
                </a:solidFill>
              </a:rPr>
              <a:t>≤ 5 mg BID and &gt; 5 mg BID; both superior to PFS with sorafenib</a:t>
            </a:r>
          </a:p>
          <a:p>
            <a:pPr marL="342900" indent="-342900" eaLnBrk="0" hangingPunct="0">
              <a:lnSpc>
                <a:spcPct val="90000"/>
              </a:lnSpc>
              <a:spcBef>
                <a:spcPts val="1000"/>
              </a:spcBef>
              <a:spcAft>
                <a:spcPts val="700"/>
              </a:spcAft>
              <a:buClr>
                <a:srgbClr val="8B3D9A"/>
              </a:buClr>
              <a:buFont typeface="Wingdings" pitchFamily="2" charset="2"/>
              <a:buChar char="§"/>
            </a:pPr>
            <a:r>
              <a:rPr lang="en-US" sz="1400">
                <a:solidFill>
                  <a:srgbClr val="FEFDDE"/>
                </a:solidFill>
              </a:rPr>
              <a:t>Trend toward increased PFS for patients receiving sunitinib for &gt; 9 mos</a:t>
            </a:r>
          </a:p>
          <a:p>
            <a:pPr marL="342900" indent="-342900" eaLnBrk="0" hangingPunct="0">
              <a:lnSpc>
                <a:spcPct val="90000"/>
              </a:lnSpc>
              <a:spcBef>
                <a:spcPts val="1000"/>
              </a:spcBef>
              <a:spcAft>
                <a:spcPts val="700"/>
              </a:spcAft>
              <a:buClr>
                <a:srgbClr val="8B3D9A"/>
              </a:buClr>
              <a:buFont typeface="Wingdings" pitchFamily="2" charset="2"/>
              <a:buChar char="§"/>
            </a:pPr>
            <a:r>
              <a:rPr lang="en-US" sz="1400">
                <a:solidFill>
                  <a:srgbClr val="FEFDDE"/>
                </a:solidFill>
              </a:rPr>
              <a:t>Previous objective response on sunitinib not correlated to PFS with axitinib</a:t>
            </a:r>
          </a:p>
        </p:txBody>
      </p:sp>
      <p:sp>
        <p:nvSpPr>
          <p:cNvPr id="45080" name="Title 6"/>
          <p:cNvSpPr>
            <a:spLocks noGrp="1"/>
          </p:cNvSpPr>
          <p:nvPr>
            <p:ph type="title"/>
          </p:nvPr>
        </p:nvSpPr>
        <p:spPr/>
        <p:txBody>
          <a:bodyPr/>
          <a:lstStyle/>
          <a:p>
            <a:r>
              <a:rPr lang="en-US" smtClean="0"/>
              <a:t>AXIS: PFS by Previous Response to Sunitinib</a:t>
            </a:r>
          </a:p>
        </p:txBody>
      </p:sp>
      <p:sp>
        <p:nvSpPr>
          <p:cNvPr id="45081" name="TextBox 7"/>
          <p:cNvSpPr txBox="1">
            <a:spLocks noChangeArrowheads="1"/>
          </p:cNvSpPr>
          <p:nvPr/>
        </p:nvSpPr>
        <p:spPr bwMode="auto">
          <a:xfrm>
            <a:off x="3441700" y="3795713"/>
            <a:ext cx="585788" cy="230187"/>
          </a:xfrm>
          <a:prstGeom prst="rect">
            <a:avLst/>
          </a:prstGeom>
          <a:noFill/>
          <a:ln w="9525">
            <a:noFill/>
            <a:miter lim="800000"/>
            <a:headEnd/>
            <a:tailEnd/>
          </a:ln>
        </p:spPr>
        <p:txBody>
          <a:bodyPr>
            <a:spAutoFit/>
          </a:bodyPr>
          <a:lstStyle/>
          <a:p>
            <a:pPr algn="r"/>
            <a:r>
              <a:rPr lang="en-US" sz="900">
                <a:solidFill>
                  <a:schemeClr val="tx1"/>
                </a:solidFill>
              </a:rPr>
              <a:t>0.20</a:t>
            </a:r>
          </a:p>
        </p:txBody>
      </p:sp>
      <p:sp>
        <p:nvSpPr>
          <p:cNvPr id="45082" name="TextBox 8"/>
          <p:cNvSpPr txBox="1">
            <a:spLocks noChangeArrowheads="1"/>
          </p:cNvSpPr>
          <p:nvPr/>
        </p:nvSpPr>
        <p:spPr bwMode="auto">
          <a:xfrm>
            <a:off x="4056063" y="4491038"/>
            <a:ext cx="2074862" cy="230187"/>
          </a:xfrm>
          <a:prstGeom prst="rect">
            <a:avLst/>
          </a:prstGeom>
          <a:noFill/>
          <a:ln w="9525">
            <a:noFill/>
            <a:miter lim="800000"/>
            <a:headEnd/>
            <a:tailEnd/>
          </a:ln>
        </p:spPr>
        <p:txBody>
          <a:bodyPr>
            <a:spAutoFit/>
          </a:bodyPr>
          <a:lstStyle/>
          <a:p>
            <a:pPr algn="ctr"/>
            <a:r>
              <a:rPr lang="en-US" sz="900" b="1">
                <a:solidFill>
                  <a:schemeClr val="tx1"/>
                </a:solidFill>
              </a:rPr>
              <a:t>Mos</a:t>
            </a:r>
          </a:p>
        </p:txBody>
      </p:sp>
      <p:cxnSp>
        <p:nvCxnSpPr>
          <p:cNvPr id="45083" name="Straight Connector 9"/>
          <p:cNvCxnSpPr>
            <a:cxnSpLocks noChangeShapeType="1"/>
          </p:cNvCxnSpPr>
          <p:nvPr/>
        </p:nvCxnSpPr>
        <p:spPr bwMode="auto">
          <a:xfrm flipH="1">
            <a:off x="4049713" y="2543175"/>
            <a:ext cx="0" cy="1763713"/>
          </a:xfrm>
          <a:prstGeom prst="line">
            <a:avLst/>
          </a:prstGeom>
          <a:noFill/>
          <a:ln w="28575" algn="ctr">
            <a:solidFill>
              <a:schemeClr val="tx1"/>
            </a:solidFill>
            <a:round/>
            <a:headEnd/>
            <a:tailEnd/>
          </a:ln>
        </p:spPr>
      </p:cxnSp>
      <p:cxnSp>
        <p:nvCxnSpPr>
          <p:cNvPr id="45084" name="Straight Connector 10"/>
          <p:cNvCxnSpPr>
            <a:cxnSpLocks noChangeShapeType="1"/>
          </p:cNvCxnSpPr>
          <p:nvPr/>
        </p:nvCxnSpPr>
        <p:spPr bwMode="auto">
          <a:xfrm flipV="1">
            <a:off x="4027488" y="4281488"/>
            <a:ext cx="2116137" cy="0"/>
          </a:xfrm>
          <a:prstGeom prst="line">
            <a:avLst/>
          </a:prstGeom>
          <a:noFill/>
          <a:ln w="28575" algn="ctr">
            <a:solidFill>
              <a:schemeClr val="tx1"/>
            </a:solidFill>
            <a:round/>
            <a:headEnd/>
            <a:tailEnd/>
          </a:ln>
        </p:spPr>
      </p:cxnSp>
      <p:cxnSp>
        <p:nvCxnSpPr>
          <p:cNvPr id="45085" name="Straight Connector 11"/>
          <p:cNvCxnSpPr>
            <a:cxnSpLocks noChangeShapeType="1"/>
          </p:cNvCxnSpPr>
          <p:nvPr/>
        </p:nvCxnSpPr>
        <p:spPr bwMode="auto">
          <a:xfrm>
            <a:off x="4473575" y="4283075"/>
            <a:ext cx="0" cy="63500"/>
          </a:xfrm>
          <a:prstGeom prst="line">
            <a:avLst/>
          </a:prstGeom>
          <a:noFill/>
          <a:ln w="28575" algn="ctr">
            <a:solidFill>
              <a:schemeClr val="tx1"/>
            </a:solidFill>
            <a:round/>
            <a:headEnd/>
            <a:tailEnd/>
          </a:ln>
        </p:spPr>
      </p:cxnSp>
      <p:cxnSp>
        <p:nvCxnSpPr>
          <p:cNvPr id="45086" name="Straight Connector 12"/>
          <p:cNvCxnSpPr>
            <a:cxnSpLocks noChangeShapeType="1"/>
          </p:cNvCxnSpPr>
          <p:nvPr/>
        </p:nvCxnSpPr>
        <p:spPr bwMode="auto">
          <a:xfrm>
            <a:off x="4675188" y="4283075"/>
            <a:ext cx="0" cy="63500"/>
          </a:xfrm>
          <a:prstGeom prst="line">
            <a:avLst/>
          </a:prstGeom>
          <a:noFill/>
          <a:ln w="28575" algn="ctr">
            <a:solidFill>
              <a:schemeClr val="tx1"/>
            </a:solidFill>
            <a:round/>
            <a:headEnd/>
            <a:tailEnd/>
          </a:ln>
        </p:spPr>
      </p:cxnSp>
      <p:cxnSp>
        <p:nvCxnSpPr>
          <p:cNvPr id="45087" name="Straight Connector 13"/>
          <p:cNvCxnSpPr>
            <a:cxnSpLocks noChangeShapeType="1"/>
          </p:cNvCxnSpPr>
          <p:nvPr/>
        </p:nvCxnSpPr>
        <p:spPr bwMode="auto">
          <a:xfrm>
            <a:off x="5097463" y="4283075"/>
            <a:ext cx="0" cy="63500"/>
          </a:xfrm>
          <a:prstGeom prst="line">
            <a:avLst/>
          </a:prstGeom>
          <a:noFill/>
          <a:ln w="28575" algn="ctr">
            <a:solidFill>
              <a:schemeClr val="tx1"/>
            </a:solidFill>
            <a:round/>
            <a:headEnd/>
            <a:tailEnd/>
          </a:ln>
        </p:spPr>
      </p:cxnSp>
      <p:cxnSp>
        <p:nvCxnSpPr>
          <p:cNvPr id="45088" name="Straight Connector 14"/>
          <p:cNvCxnSpPr>
            <a:cxnSpLocks noChangeShapeType="1"/>
          </p:cNvCxnSpPr>
          <p:nvPr/>
        </p:nvCxnSpPr>
        <p:spPr bwMode="auto">
          <a:xfrm>
            <a:off x="4049713" y="4281488"/>
            <a:ext cx="0" cy="63500"/>
          </a:xfrm>
          <a:prstGeom prst="line">
            <a:avLst/>
          </a:prstGeom>
          <a:noFill/>
          <a:ln w="28575" algn="ctr">
            <a:solidFill>
              <a:schemeClr val="tx1"/>
            </a:solidFill>
            <a:round/>
            <a:headEnd/>
            <a:tailEnd/>
          </a:ln>
        </p:spPr>
      </p:cxnSp>
      <p:cxnSp>
        <p:nvCxnSpPr>
          <p:cNvPr id="45089" name="Straight Connector 15"/>
          <p:cNvCxnSpPr>
            <a:cxnSpLocks noChangeShapeType="1"/>
          </p:cNvCxnSpPr>
          <p:nvPr/>
        </p:nvCxnSpPr>
        <p:spPr bwMode="auto">
          <a:xfrm>
            <a:off x="3981450" y="3908425"/>
            <a:ext cx="63500" cy="0"/>
          </a:xfrm>
          <a:prstGeom prst="line">
            <a:avLst/>
          </a:prstGeom>
          <a:noFill/>
          <a:ln w="28575" algn="ctr">
            <a:solidFill>
              <a:schemeClr val="tx1"/>
            </a:solidFill>
            <a:round/>
            <a:headEnd/>
            <a:tailEnd/>
          </a:ln>
        </p:spPr>
      </p:cxnSp>
      <p:cxnSp>
        <p:nvCxnSpPr>
          <p:cNvPr id="45090" name="Straight Connector 17"/>
          <p:cNvCxnSpPr>
            <a:cxnSpLocks noChangeShapeType="1"/>
          </p:cNvCxnSpPr>
          <p:nvPr/>
        </p:nvCxnSpPr>
        <p:spPr bwMode="auto">
          <a:xfrm>
            <a:off x="3981450" y="2889250"/>
            <a:ext cx="63500" cy="0"/>
          </a:xfrm>
          <a:prstGeom prst="line">
            <a:avLst/>
          </a:prstGeom>
          <a:noFill/>
          <a:ln w="28575" algn="ctr">
            <a:solidFill>
              <a:schemeClr val="tx1"/>
            </a:solidFill>
            <a:round/>
            <a:headEnd/>
            <a:tailEnd/>
          </a:ln>
        </p:spPr>
      </p:cxnSp>
      <p:cxnSp>
        <p:nvCxnSpPr>
          <p:cNvPr id="45091" name="Straight Connector 18"/>
          <p:cNvCxnSpPr>
            <a:cxnSpLocks noChangeShapeType="1"/>
          </p:cNvCxnSpPr>
          <p:nvPr/>
        </p:nvCxnSpPr>
        <p:spPr bwMode="auto">
          <a:xfrm>
            <a:off x="3981450" y="2557463"/>
            <a:ext cx="63500" cy="0"/>
          </a:xfrm>
          <a:prstGeom prst="line">
            <a:avLst/>
          </a:prstGeom>
          <a:noFill/>
          <a:ln w="28575" algn="ctr">
            <a:solidFill>
              <a:schemeClr val="tx1"/>
            </a:solidFill>
            <a:round/>
            <a:headEnd/>
            <a:tailEnd/>
          </a:ln>
        </p:spPr>
      </p:cxnSp>
      <p:sp>
        <p:nvSpPr>
          <p:cNvPr id="45092" name="TextBox 19"/>
          <p:cNvSpPr txBox="1">
            <a:spLocks noChangeArrowheads="1"/>
          </p:cNvSpPr>
          <p:nvPr/>
        </p:nvSpPr>
        <p:spPr bwMode="auto">
          <a:xfrm>
            <a:off x="3852863" y="4327525"/>
            <a:ext cx="395287" cy="230188"/>
          </a:xfrm>
          <a:prstGeom prst="rect">
            <a:avLst/>
          </a:prstGeom>
          <a:noFill/>
          <a:ln w="9525">
            <a:noFill/>
            <a:miter lim="800000"/>
            <a:headEnd/>
            <a:tailEnd/>
          </a:ln>
        </p:spPr>
        <p:txBody>
          <a:bodyPr>
            <a:spAutoFit/>
          </a:bodyPr>
          <a:lstStyle/>
          <a:p>
            <a:pPr algn="ctr"/>
            <a:r>
              <a:rPr lang="en-US" sz="900">
                <a:solidFill>
                  <a:schemeClr val="tx1"/>
                </a:solidFill>
              </a:rPr>
              <a:t>0</a:t>
            </a:r>
          </a:p>
        </p:txBody>
      </p:sp>
      <p:sp>
        <p:nvSpPr>
          <p:cNvPr id="45093" name="TextBox 20"/>
          <p:cNvSpPr txBox="1">
            <a:spLocks noChangeArrowheads="1"/>
          </p:cNvSpPr>
          <p:nvPr/>
        </p:nvSpPr>
        <p:spPr bwMode="auto">
          <a:xfrm>
            <a:off x="4275138" y="4327525"/>
            <a:ext cx="396875" cy="230188"/>
          </a:xfrm>
          <a:prstGeom prst="rect">
            <a:avLst/>
          </a:prstGeom>
          <a:noFill/>
          <a:ln w="9525">
            <a:noFill/>
            <a:miter lim="800000"/>
            <a:headEnd/>
            <a:tailEnd/>
          </a:ln>
        </p:spPr>
        <p:txBody>
          <a:bodyPr>
            <a:spAutoFit/>
          </a:bodyPr>
          <a:lstStyle/>
          <a:p>
            <a:pPr algn="ctr"/>
            <a:r>
              <a:rPr lang="en-US" sz="900">
                <a:solidFill>
                  <a:schemeClr val="tx1"/>
                </a:solidFill>
              </a:rPr>
              <a:t>4</a:t>
            </a:r>
          </a:p>
        </p:txBody>
      </p:sp>
      <p:sp>
        <p:nvSpPr>
          <p:cNvPr id="45094" name="TextBox 21"/>
          <p:cNvSpPr txBox="1">
            <a:spLocks noChangeArrowheads="1"/>
          </p:cNvSpPr>
          <p:nvPr/>
        </p:nvSpPr>
        <p:spPr bwMode="auto">
          <a:xfrm>
            <a:off x="4413250" y="4327525"/>
            <a:ext cx="522288" cy="230188"/>
          </a:xfrm>
          <a:prstGeom prst="rect">
            <a:avLst/>
          </a:prstGeom>
          <a:noFill/>
          <a:ln w="9525">
            <a:noFill/>
            <a:miter lim="800000"/>
            <a:headEnd/>
            <a:tailEnd/>
          </a:ln>
        </p:spPr>
        <p:txBody>
          <a:bodyPr>
            <a:spAutoFit/>
          </a:bodyPr>
          <a:lstStyle/>
          <a:p>
            <a:pPr algn="ctr"/>
            <a:r>
              <a:rPr lang="en-US" sz="900">
                <a:solidFill>
                  <a:schemeClr val="tx1"/>
                </a:solidFill>
              </a:rPr>
              <a:t>6</a:t>
            </a:r>
          </a:p>
        </p:txBody>
      </p:sp>
      <p:sp>
        <p:nvSpPr>
          <p:cNvPr id="45095" name="TextBox 22"/>
          <p:cNvSpPr txBox="1">
            <a:spLocks noChangeArrowheads="1"/>
          </p:cNvSpPr>
          <p:nvPr/>
        </p:nvSpPr>
        <p:spPr bwMode="auto">
          <a:xfrm>
            <a:off x="4835525" y="4327525"/>
            <a:ext cx="522288" cy="230188"/>
          </a:xfrm>
          <a:prstGeom prst="rect">
            <a:avLst/>
          </a:prstGeom>
          <a:noFill/>
          <a:ln w="9525">
            <a:noFill/>
            <a:miter lim="800000"/>
            <a:headEnd/>
            <a:tailEnd/>
          </a:ln>
        </p:spPr>
        <p:txBody>
          <a:bodyPr>
            <a:spAutoFit/>
          </a:bodyPr>
          <a:lstStyle/>
          <a:p>
            <a:pPr algn="ctr"/>
            <a:r>
              <a:rPr lang="en-US" sz="900">
                <a:solidFill>
                  <a:schemeClr val="tx1"/>
                </a:solidFill>
              </a:rPr>
              <a:t>10</a:t>
            </a:r>
          </a:p>
        </p:txBody>
      </p:sp>
      <p:sp>
        <p:nvSpPr>
          <p:cNvPr id="45096" name="TextBox 23"/>
          <p:cNvSpPr txBox="1">
            <a:spLocks noChangeArrowheads="1"/>
          </p:cNvSpPr>
          <p:nvPr/>
        </p:nvSpPr>
        <p:spPr bwMode="auto">
          <a:xfrm rot="-5400000">
            <a:off x="2665413" y="3290887"/>
            <a:ext cx="1847850" cy="231775"/>
          </a:xfrm>
          <a:prstGeom prst="rect">
            <a:avLst/>
          </a:prstGeom>
          <a:noFill/>
          <a:ln w="9525">
            <a:noFill/>
            <a:miter lim="800000"/>
            <a:headEnd/>
            <a:tailEnd/>
          </a:ln>
        </p:spPr>
        <p:txBody>
          <a:bodyPr>
            <a:spAutoFit/>
          </a:bodyPr>
          <a:lstStyle/>
          <a:p>
            <a:pPr algn="ctr"/>
            <a:r>
              <a:rPr lang="en-US" sz="900" b="1">
                <a:solidFill>
                  <a:schemeClr val="tx1"/>
                </a:solidFill>
              </a:rPr>
              <a:t>Probability PFS</a:t>
            </a:r>
          </a:p>
        </p:txBody>
      </p:sp>
      <p:sp>
        <p:nvSpPr>
          <p:cNvPr id="45097" name="TextBox 24"/>
          <p:cNvSpPr txBox="1">
            <a:spLocks noChangeArrowheads="1"/>
          </p:cNvSpPr>
          <p:nvPr/>
        </p:nvSpPr>
        <p:spPr bwMode="auto">
          <a:xfrm>
            <a:off x="3441700" y="4164013"/>
            <a:ext cx="585788" cy="230187"/>
          </a:xfrm>
          <a:prstGeom prst="rect">
            <a:avLst/>
          </a:prstGeom>
          <a:noFill/>
          <a:ln w="9525">
            <a:noFill/>
            <a:miter lim="800000"/>
            <a:headEnd/>
            <a:tailEnd/>
          </a:ln>
        </p:spPr>
        <p:txBody>
          <a:bodyPr>
            <a:spAutoFit/>
          </a:bodyPr>
          <a:lstStyle/>
          <a:p>
            <a:pPr algn="r"/>
            <a:r>
              <a:rPr lang="en-US" sz="900">
                <a:solidFill>
                  <a:schemeClr val="tx1"/>
                </a:solidFill>
              </a:rPr>
              <a:t>0</a:t>
            </a:r>
          </a:p>
        </p:txBody>
      </p:sp>
      <p:sp>
        <p:nvSpPr>
          <p:cNvPr id="45098" name="TextBox 25"/>
          <p:cNvSpPr txBox="1">
            <a:spLocks noChangeArrowheads="1"/>
          </p:cNvSpPr>
          <p:nvPr/>
        </p:nvSpPr>
        <p:spPr bwMode="auto">
          <a:xfrm>
            <a:off x="3441700" y="2770188"/>
            <a:ext cx="585788" cy="230187"/>
          </a:xfrm>
          <a:prstGeom prst="rect">
            <a:avLst/>
          </a:prstGeom>
          <a:noFill/>
          <a:ln w="9525">
            <a:noFill/>
            <a:miter lim="800000"/>
            <a:headEnd/>
            <a:tailEnd/>
          </a:ln>
        </p:spPr>
        <p:txBody>
          <a:bodyPr>
            <a:spAutoFit/>
          </a:bodyPr>
          <a:lstStyle/>
          <a:p>
            <a:pPr algn="r"/>
            <a:r>
              <a:rPr lang="en-US" sz="900">
                <a:solidFill>
                  <a:schemeClr val="tx1"/>
                </a:solidFill>
              </a:rPr>
              <a:t>0.80</a:t>
            </a:r>
          </a:p>
        </p:txBody>
      </p:sp>
      <p:sp>
        <p:nvSpPr>
          <p:cNvPr id="45099" name="TextBox 26"/>
          <p:cNvSpPr txBox="1">
            <a:spLocks noChangeArrowheads="1"/>
          </p:cNvSpPr>
          <p:nvPr/>
        </p:nvSpPr>
        <p:spPr bwMode="auto">
          <a:xfrm>
            <a:off x="3441700" y="2441575"/>
            <a:ext cx="585788" cy="231775"/>
          </a:xfrm>
          <a:prstGeom prst="rect">
            <a:avLst/>
          </a:prstGeom>
          <a:noFill/>
          <a:ln w="9525">
            <a:noFill/>
            <a:miter lim="800000"/>
            <a:headEnd/>
            <a:tailEnd/>
          </a:ln>
        </p:spPr>
        <p:txBody>
          <a:bodyPr>
            <a:spAutoFit/>
          </a:bodyPr>
          <a:lstStyle/>
          <a:p>
            <a:pPr algn="r"/>
            <a:r>
              <a:rPr lang="en-US" sz="900">
                <a:solidFill>
                  <a:schemeClr val="tx1"/>
                </a:solidFill>
              </a:rPr>
              <a:t>1.00</a:t>
            </a:r>
          </a:p>
        </p:txBody>
      </p:sp>
      <p:cxnSp>
        <p:nvCxnSpPr>
          <p:cNvPr id="45100" name="Straight Connector 27"/>
          <p:cNvCxnSpPr>
            <a:cxnSpLocks noChangeShapeType="1"/>
          </p:cNvCxnSpPr>
          <p:nvPr/>
        </p:nvCxnSpPr>
        <p:spPr bwMode="auto">
          <a:xfrm>
            <a:off x="5300663" y="4283075"/>
            <a:ext cx="0" cy="63500"/>
          </a:xfrm>
          <a:prstGeom prst="line">
            <a:avLst/>
          </a:prstGeom>
          <a:noFill/>
          <a:ln w="28575" algn="ctr">
            <a:solidFill>
              <a:schemeClr val="tx1"/>
            </a:solidFill>
            <a:round/>
            <a:headEnd/>
            <a:tailEnd/>
          </a:ln>
        </p:spPr>
      </p:cxnSp>
      <p:sp>
        <p:nvSpPr>
          <p:cNvPr id="45101" name="TextBox 28"/>
          <p:cNvSpPr txBox="1">
            <a:spLocks noChangeArrowheads="1"/>
          </p:cNvSpPr>
          <p:nvPr/>
        </p:nvSpPr>
        <p:spPr bwMode="auto">
          <a:xfrm>
            <a:off x="5040313" y="4327525"/>
            <a:ext cx="520700" cy="230188"/>
          </a:xfrm>
          <a:prstGeom prst="rect">
            <a:avLst/>
          </a:prstGeom>
          <a:noFill/>
          <a:ln w="9525">
            <a:noFill/>
            <a:miter lim="800000"/>
            <a:headEnd/>
            <a:tailEnd/>
          </a:ln>
        </p:spPr>
        <p:txBody>
          <a:bodyPr>
            <a:spAutoFit/>
          </a:bodyPr>
          <a:lstStyle/>
          <a:p>
            <a:pPr algn="ctr"/>
            <a:r>
              <a:rPr lang="en-US" sz="900">
                <a:solidFill>
                  <a:schemeClr val="tx1"/>
                </a:solidFill>
              </a:rPr>
              <a:t>12</a:t>
            </a:r>
          </a:p>
        </p:txBody>
      </p:sp>
      <p:cxnSp>
        <p:nvCxnSpPr>
          <p:cNvPr id="45102" name="Straight Connector 29"/>
          <p:cNvCxnSpPr>
            <a:cxnSpLocks noChangeShapeType="1"/>
          </p:cNvCxnSpPr>
          <p:nvPr/>
        </p:nvCxnSpPr>
        <p:spPr bwMode="auto">
          <a:xfrm>
            <a:off x="5507038" y="4283075"/>
            <a:ext cx="0" cy="63500"/>
          </a:xfrm>
          <a:prstGeom prst="line">
            <a:avLst/>
          </a:prstGeom>
          <a:noFill/>
          <a:ln w="28575" algn="ctr">
            <a:solidFill>
              <a:schemeClr val="tx1"/>
            </a:solidFill>
            <a:round/>
            <a:headEnd/>
            <a:tailEnd/>
          </a:ln>
        </p:spPr>
      </p:cxnSp>
      <p:sp>
        <p:nvSpPr>
          <p:cNvPr id="45103" name="TextBox 30"/>
          <p:cNvSpPr txBox="1">
            <a:spLocks noChangeArrowheads="1"/>
          </p:cNvSpPr>
          <p:nvPr/>
        </p:nvSpPr>
        <p:spPr bwMode="auto">
          <a:xfrm>
            <a:off x="5313363" y="4327525"/>
            <a:ext cx="382587" cy="230188"/>
          </a:xfrm>
          <a:prstGeom prst="rect">
            <a:avLst/>
          </a:prstGeom>
          <a:noFill/>
          <a:ln w="9525">
            <a:noFill/>
            <a:miter lim="800000"/>
            <a:headEnd/>
            <a:tailEnd/>
          </a:ln>
        </p:spPr>
        <p:txBody>
          <a:bodyPr>
            <a:spAutoFit/>
          </a:bodyPr>
          <a:lstStyle/>
          <a:p>
            <a:pPr algn="ctr"/>
            <a:r>
              <a:rPr lang="en-US" sz="900">
                <a:solidFill>
                  <a:schemeClr val="tx1"/>
                </a:solidFill>
              </a:rPr>
              <a:t>14</a:t>
            </a:r>
          </a:p>
        </p:txBody>
      </p:sp>
      <p:cxnSp>
        <p:nvCxnSpPr>
          <p:cNvPr id="45104" name="Straight Connector 31"/>
          <p:cNvCxnSpPr>
            <a:cxnSpLocks noChangeShapeType="1"/>
          </p:cNvCxnSpPr>
          <p:nvPr/>
        </p:nvCxnSpPr>
        <p:spPr bwMode="auto">
          <a:xfrm>
            <a:off x="3981450" y="4281488"/>
            <a:ext cx="63500" cy="0"/>
          </a:xfrm>
          <a:prstGeom prst="line">
            <a:avLst/>
          </a:prstGeom>
          <a:noFill/>
          <a:ln w="28575" algn="ctr">
            <a:solidFill>
              <a:schemeClr val="tx1"/>
            </a:solidFill>
            <a:round/>
            <a:headEnd/>
            <a:tailEnd/>
          </a:ln>
        </p:spPr>
      </p:cxnSp>
      <p:cxnSp>
        <p:nvCxnSpPr>
          <p:cNvPr id="45105" name="Straight Connector 32"/>
          <p:cNvCxnSpPr>
            <a:cxnSpLocks noChangeShapeType="1"/>
          </p:cNvCxnSpPr>
          <p:nvPr/>
        </p:nvCxnSpPr>
        <p:spPr bwMode="auto">
          <a:xfrm>
            <a:off x="3981450" y="3568700"/>
            <a:ext cx="63500" cy="0"/>
          </a:xfrm>
          <a:prstGeom prst="line">
            <a:avLst/>
          </a:prstGeom>
          <a:noFill/>
          <a:ln w="28575" algn="ctr">
            <a:solidFill>
              <a:schemeClr val="tx1"/>
            </a:solidFill>
            <a:round/>
            <a:headEnd/>
            <a:tailEnd/>
          </a:ln>
        </p:spPr>
      </p:cxnSp>
      <p:sp>
        <p:nvSpPr>
          <p:cNvPr id="45106" name="TextBox 33"/>
          <p:cNvSpPr txBox="1">
            <a:spLocks noChangeArrowheads="1"/>
          </p:cNvSpPr>
          <p:nvPr/>
        </p:nvSpPr>
        <p:spPr bwMode="auto">
          <a:xfrm>
            <a:off x="3441700" y="3449638"/>
            <a:ext cx="585788" cy="230187"/>
          </a:xfrm>
          <a:prstGeom prst="rect">
            <a:avLst/>
          </a:prstGeom>
          <a:noFill/>
          <a:ln w="9525">
            <a:noFill/>
            <a:miter lim="800000"/>
            <a:headEnd/>
            <a:tailEnd/>
          </a:ln>
        </p:spPr>
        <p:txBody>
          <a:bodyPr>
            <a:spAutoFit/>
          </a:bodyPr>
          <a:lstStyle/>
          <a:p>
            <a:pPr algn="r"/>
            <a:r>
              <a:rPr lang="en-US" sz="900">
                <a:solidFill>
                  <a:schemeClr val="tx1"/>
                </a:solidFill>
              </a:rPr>
              <a:t>0.40</a:t>
            </a:r>
          </a:p>
        </p:txBody>
      </p:sp>
      <p:cxnSp>
        <p:nvCxnSpPr>
          <p:cNvPr id="45107" name="Straight Connector 34"/>
          <p:cNvCxnSpPr>
            <a:cxnSpLocks noChangeShapeType="1"/>
          </p:cNvCxnSpPr>
          <p:nvPr/>
        </p:nvCxnSpPr>
        <p:spPr bwMode="auto">
          <a:xfrm>
            <a:off x="6127750" y="4283075"/>
            <a:ext cx="0" cy="63500"/>
          </a:xfrm>
          <a:prstGeom prst="line">
            <a:avLst/>
          </a:prstGeom>
          <a:noFill/>
          <a:ln w="28575" algn="ctr">
            <a:solidFill>
              <a:schemeClr val="tx1"/>
            </a:solidFill>
            <a:round/>
            <a:headEnd/>
            <a:tailEnd/>
          </a:ln>
        </p:spPr>
      </p:cxnSp>
      <p:sp>
        <p:nvSpPr>
          <p:cNvPr id="45108" name="TextBox 35"/>
          <p:cNvSpPr txBox="1">
            <a:spLocks noChangeArrowheads="1"/>
          </p:cNvSpPr>
          <p:nvPr/>
        </p:nvSpPr>
        <p:spPr bwMode="auto">
          <a:xfrm>
            <a:off x="5927725" y="4327525"/>
            <a:ext cx="412750" cy="230188"/>
          </a:xfrm>
          <a:prstGeom prst="rect">
            <a:avLst/>
          </a:prstGeom>
          <a:noFill/>
          <a:ln w="9525">
            <a:noFill/>
            <a:miter lim="800000"/>
            <a:headEnd/>
            <a:tailEnd/>
          </a:ln>
        </p:spPr>
        <p:txBody>
          <a:bodyPr>
            <a:spAutoFit/>
          </a:bodyPr>
          <a:lstStyle/>
          <a:p>
            <a:pPr algn="ctr"/>
            <a:r>
              <a:rPr lang="en-US" sz="900">
                <a:solidFill>
                  <a:schemeClr val="tx1"/>
                </a:solidFill>
              </a:rPr>
              <a:t>20</a:t>
            </a:r>
          </a:p>
        </p:txBody>
      </p:sp>
      <p:cxnSp>
        <p:nvCxnSpPr>
          <p:cNvPr id="45109" name="Straight Connector 36"/>
          <p:cNvCxnSpPr>
            <a:cxnSpLocks noChangeShapeType="1"/>
          </p:cNvCxnSpPr>
          <p:nvPr/>
        </p:nvCxnSpPr>
        <p:spPr bwMode="auto">
          <a:xfrm>
            <a:off x="4889500" y="4283075"/>
            <a:ext cx="0" cy="63500"/>
          </a:xfrm>
          <a:prstGeom prst="line">
            <a:avLst/>
          </a:prstGeom>
          <a:noFill/>
          <a:ln w="28575" algn="ctr">
            <a:solidFill>
              <a:schemeClr val="tx1"/>
            </a:solidFill>
            <a:round/>
            <a:headEnd/>
            <a:tailEnd/>
          </a:ln>
        </p:spPr>
      </p:cxnSp>
      <p:sp>
        <p:nvSpPr>
          <p:cNvPr id="45110" name="TextBox 37"/>
          <p:cNvSpPr txBox="1">
            <a:spLocks noChangeArrowheads="1"/>
          </p:cNvSpPr>
          <p:nvPr/>
        </p:nvSpPr>
        <p:spPr bwMode="auto">
          <a:xfrm>
            <a:off x="4629150" y="4327525"/>
            <a:ext cx="520700" cy="230188"/>
          </a:xfrm>
          <a:prstGeom prst="rect">
            <a:avLst/>
          </a:prstGeom>
          <a:noFill/>
          <a:ln w="9525">
            <a:noFill/>
            <a:miter lim="800000"/>
            <a:headEnd/>
            <a:tailEnd/>
          </a:ln>
        </p:spPr>
        <p:txBody>
          <a:bodyPr>
            <a:spAutoFit/>
          </a:bodyPr>
          <a:lstStyle/>
          <a:p>
            <a:pPr algn="ctr"/>
            <a:r>
              <a:rPr lang="en-US" sz="900">
                <a:solidFill>
                  <a:schemeClr val="tx1"/>
                </a:solidFill>
              </a:rPr>
              <a:t>8</a:t>
            </a:r>
          </a:p>
        </p:txBody>
      </p:sp>
      <p:cxnSp>
        <p:nvCxnSpPr>
          <p:cNvPr id="45111" name="Straight Connector 38"/>
          <p:cNvCxnSpPr>
            <a:cxnSpLocks noChangeShapeType="1"/>
          </p:cNvCxnSpPr>
          <p:nvPr/>
        </p:nvCxnSpPr>
        <p:spPr bwMode="auto">
          <a:xfrm>
            <a:off x="4270375" y="4283075"/>
            <a:ext cx="0" cy="63500"/>
          </a:xfrm>
          <a:prstGeom prst="line">
            <a:avLst/>
          </a:prstGeom>
          <a:noFill/>
          <a:ln w="28575" algn="ctr">
            <a:solidFill>
              <a:schemeClr val="tx1"/>
            </a:solidFill>
            <a:round/>
            <a:headEnd/>
            <a:tailEnd/>
          </a:ln>
        </p:spPr>
      </p:cxnSp>
      <p:sp>
        <p:nvSpPr>
          <p:cNvPr id="45112" name="TextBox 39"/>
          <p:cNvSpPr txBox="1">
            <a:spLocks noChangeArrowheads="1"/>
          </p:cNvSpPr>
          <p:nvPr/>
        </p:nvSpPr>
        <p:spPr bwMode="auto">
          <a:xfrm>
            <a:off x="4071938" y="4327525"/>
            <a:ext cx="396875" cy="230188"/>
          </a:xfrm>
          <a:prstGeom prst="rect">
            <a:avLst/>
          </a:prstGeom>
          <a:noFill/>
          <a:ln w="9525">
            <a:noFill/>
            <a:miter lim="800000"/>
            <a:headEnd/>
            <a:tailEnd/>
          </a:ln>
        </p:spPr>
        <p:txBody>
          <a:bodyPr>
            <a:spAutoFit/>
          </a:bodyPr>
          <a:lstStyle/>
          <a:p>
            <a:pPr algn="ctr"/>
            <a:r>
              <a:rPr lang="en-US" sz="900">
                <a:solidFill>
                  <a:schemeClr val="tx1"/>
                </a:solidFill>
              </a:rPr>
              <a:t>2</a:t>
            </a:r>
          </a:p>
        </p:txBody>
      </p:sp>
      <p:sp>
        <p:nvSpPr>
          <p:cNvPr id="45113" name="TextBox 40"/>
          <p:cNvSpPr txBox="1">
            <a:spLocks noChangeArrowheads="1"/>
          </p:cNvSpPr>
          <p:nvPr/>
        </p:nvSpPr>
        <p:spPr bwMode="auto">
          <a:xfrm>
            <a:off x="4338638" y="2089150"/>
            <a:ext cx="1011237" cy="369888"/>
          </a:xfrm>
          <a:prstGeom prst="rect">
            <a:avLst/>
          </a:prstGeom>
          <a:noFill/>
          <a:ln w="9525">
            <a:noFill/>
            <a:miter lim="800000"/>
            <a:headEnd/>
            <a:tailEnd/>
          </a:ln>
        </p:spPr>
        <p:txBody>
          <a:bodyPr wrap="none">
            <a:spAutoFit/>
          </a:bodyPr>
          <a:lstStyle/>
          <a:p>
            <a:r>
              <a:rPr lang="en-US" sz="900">
                <a:solidFill>
                  <a:schemeClr val="tx1"/>
                </a:solidFill>
              </a:rPr>
              <a:t>Nonresponders</a:t>
            </a:r>
            <a:br>
              <a:rPr lang="en-US" sz="900">
                <a:solidFill>
                  <a:schemeClr val="tx1"/>
                </a:solidFill>
              </a:rPr>
            </a:br>
            <a:r>
              <a:rPr lang="en-US" sz="900">
                <a:solidFill>
                  <a:schemeClr val="tx1"/>
                </a:solidFill>
              </a:rPr>
              <a:t>Responders</a:t>
            </a:r>
          </a:p>
        </p:txBody>
      </p:sp>
      <p:cxnSp>
        <p:nvCxnSpPr>
          <p:cNvPr id="42" name="Straight Connector 41"/>
          <p:cNvCxnSpPr/>
          <p:nvPr/>
        </p:nvCxnSpPr>
        <p:spPr bwMode="auto">
          <a:xfrm>
            <a:off x="4113213" y="2206625"/>
            <a:ext cx="258762" cy="0"/>
          </a:xfrm>
          <a:prstGeom prst="line">
            <a:avLst/>
          </a:prstGeom>
          <a:noFill/>
          <a:ln w="28575" cap="flat" cmpd="sng" algn="ctr">
            <a:solidFill>
              <a:schemeClr val="accent3"/>
            </a:solidFill>
            <a:prstDash val="sysDot"/>
            <a:round/>
            <a:headEnd type="none" w="med" len="med"/>
            <a:tailEnd type="none" w="med" len="med"/>
          </a:ln>
          <a:effectLst/>
        </p:spPr>
      </p:cxnSp>
      <p:cxnSp>
        <p:nvCxnSpPr>
          <p:cNvPr id="43" name="Straight Connector 42"/>
          <p:cNvCxnSpPr/>
          <p:nvPr/>
        </p:nvCxnSpPr>
        <p:spPr bwMode="auto">
          <a:xfrm>
            <a:off x="4113213" y="2341563"/>
            <a:ext cx="258762" cy="0"/>
          </a:xfrm>
          <a:prstGeom prst="line">
            <a:avLst/>
          </a:prstGeom>
          <a:noFill/>
          <a:ln w="28575" cap="flat" cmpd="sng" algn="ctr">
            <a:solidFill>
              <a:schemeClr val="accent3"/>
            </a:solidFill>
            <a:prstDash val="solid"/>
            <a:round/>
            <a:headEnd type="none" w="med" len="med"/>
            <a:tailEnd type="none" w="med" len="med"/>
          </a:ln>
          <a:effectLst/>
        </p:spPr>
      </p:cxnSp>
      <p:cxnSp>
        <p:nvCxnSpPr>
          <p:cNvPr id="45116" name="Straight Connector 44"/>
          <p:cNvCxnSpPr>
            <a:cxnSpLocks noChangeShapeType="1"/>
          </p:cNvCxnSpPr>
          <p:nvPr/>
        </p:nvCxnSpPr>
        <p:spPr bwMode="auto">
          <a:xfrm>
            <a:off x="3981450" y="3219450"/>
            <a:ext cx="63500" cy="0"/>
          </a:xfrm>
          <a:prstGeom prst="line">
            <a:avLst/>
          </a:prstGeom>
          <a:noFill/>
          <a:ln w="28575" algn="ctr">
            <a:solidFill>
              <a:schemeClr val="tx1"/>
            </a:solidFill>
            <a:round/>
            <a:headEnd/>
            <a:tailEnd/>
          </a:ln>
        </p:spPr>
      </p:cxnSp>
      <p:sp>
        <p:nvSpPr>
          <p:cNvPr id="45117" name="TextBox 45"/>
          <p:cNvSpPr txBox="1">
            <a:spLocks noChangeArrowheads="1"/>
          </p:cNvSpPr>
          <p:nvPr/>
        </p:nvSpPr>
        <p:spPr bwMode="auto">
          <a:xfrm>
            <a:off x="3441700" y="3098800"/>
            <a:ext cx="585788" cy="231775"/>
          </a:xfrm>
          <a:prstGeom prst="rect">
            <a:avLst/>
          </a:prstGeom>
          <a:noFill/>
          <a:ln w="9525">
            <a:noFill/>
            <a:miter lim="800000"/>
            <a:headEnd/>
            <a:tailEnd/>
          </a:ln>
        </p:spPr>
        <p:txBody>
          <a:bodyPr>
            <a:spAutoFit/>
          </a:bodyPr>
          <a:lstStyle/>
          <a:p>
            <a:pPr algn="r"/>
            <a:r>
              <a:rPr lang="en-US" sz="900">
                <a:solidFill>
                  <a:schemeClr val="tx1"/>
                </a:solidFill>
              </a:rPr>
              <a:t>0.60</a:t>
            </a:r>
          </a:p>
        </p:txBody>
      </p:sp>
      <p:cxnSp>
        <p:nvCxnSpPr>
          <p:cNvPr id="45118" name="Straight Connector 47"/>
          <p:cNvCxnSpPr>
            <a:cxnSpLocks noChangeShapeType="1"/>
          </p:cNvCxnSpPr>
          <p:nvPr/>
        </p:nvCxnSpPr>
        <p:spPr bwMode="auto">
          <a:xfrm>
            <a:off x="5718175" y="4283075"/>
            <a:ext cx="0" cy="63500"/>
          </a:xfrm>
          <a:prstGeom prst="line">
            <a:avLst/>
          </a:prstGeom>
          <a:noFill/>
          <a:ln w="28575" algn="ctr">
            <a:solidFill>
              <a:schemeClr val="tx1"/>
            </a:solidFill>
            <a:round/>
            <a:headEnd/>
            <a:tailEnd/>
          </a:ln>
        </p:spPr>
      </p:cxnSp>
      <p:sp>
        <p:nvSpPr>
          <p:cNvPr id="45119" name="TextBox 48"/>
          <p:cNvSpPr txBox="1">
            <a:spLocks noChangeArrowheads="1"/>
          </p:cNvSpPr>
          <p:nvPr/>
        </p:nvSpPr>
        <p:spPr bwMode="auto">
          <a:xfrm>
            <a:off x="5526088" y="4327525"/>
            <a:ext cx="381000" cy="230188"/>
          </a:xfrm>
          <a:prstGeom prst="rect">
            <a:avLst/>
          </a:prstGeom>
          <a:noFill/>
          <a:ln w="9525">
            <a:noFill/>
            <a:miter lim="800000"/>
            <a:headEnd/>
            <a:tailEnd/>
          </a:ln>
        </p:spPr>
        <p:txBody>
          <a:bodyPr>
            <a:spAutoFit/>
          </a:bodyPr>
          <a:lstStyle/>
          <a:p>
            <a:pPr algn="ctr"/>
            <a:r>
              <a:rPr lang="en-US" sz="900">
                <a:solidFill>
                  <a:schemeClr val="tx1"/>
                </a:solidFill>
              </a:rPr>
              <a:t>16</a:t>
            </a:r>
          </a:p>
        </p:txBody>
      </p:sp>
      <p:cxnSp>
        <p:nvCxnSpPr>
          <p:cNvPr id="45120" name="Straight Connector 49"/>
          <p:cNvCxnSpPr>
            <a:cxnSpLocks noChangeShapeType="1"/>
          </p:cNvCxnSpPr>
          <p:nvPr/>
        </p:nvCxnSpPr>
        <p:spPr bwMode="auto">
          <a:xfrm>
            <a:off x="5921375" y="4283075"/>
            <a:ext cx="0" cy="63500"/>
          </a:xfrm>
          <a:prstGeom prst="line">
            <a:avLst/>
          </a:prstGeom>
          <a:noFill/>
          <a:ln w="28575" algn="ctr">
            <a:solidFill>
              <a:schemeClr val="tx1"/>
            </a:solidFill>
            <a:round/>
            <a:headEnd/>
            <a:tailEnd/>
          </a:ln>
        </p:spPr>
      </p:cxnSp>
      <p:sp>
        <p:nvSpPr>
          <p:cNvPr id="45121" name="TextBox 50"/>
          <p:cNvSpPr txBox="1">
            <a:spLocks noChangeArrowheads="1"/>
          </p:cNvSpPr>
          <p:nvPr/>
        </p:nvSpPr>
        <p:spPr bwMode="auto">
          <a:xfrm>
            <a:off x="5727700" y="4327525"/>
            <a:ext cx="382588" cy="230188"/>
          </a:xfrm>
          <a:prstGeom prst="rect">
            <a:avLst/>
          </a:prstGeom>
          <a:noFill/>
          <a:ln w="9525">
            <a:noFill/>
            <a:miter lim="800000"/>
            <a:headEnd/>
            <a:tailEnd/>
          </a:ln>
        </p:spPr>
        <p:txBody>
          <a:bodyPr>
            <a:spAutoFit/>
          </a:bodyPr>
          <a:lstStyle/>
          <a:p>
            <a:pPr algn="ctr"/>
            <a:r>
              <a:rPr lang="en-US" sz="900">
                <a:solidFill>
                  <a:schemeClr val="tx1"/>
                </a:solidFill>
              </a:rPr>
              <a:t>18</a:t>
            </a:r>
          </a:p>
        </p:txBody>
      </p:sp>
      <p:sp>
        <p:nvSpPr>
          <p:cNvPr id="45122" name="Freeform 51"/>
          <p:cNvSpPr>
            <a:spLocks/>
          </p:cNvSpPr>
          <p:nvPr/>
        </p:nvSpPr>
        <p:spPr bwMode="auto">
          <a:xfrm>
            <a:off x="4049713" y="3395663"/>
            <a:ext cx="485775" cy="874712"/>
          </a:xfrm>
          <a:custGeom>
            <a:avLst/>
            <a:gdLst>
              <a:gd name="T0" fmla="*/ 0 w 485775"/>
              <a:gd name="T1" fmla="*/ 0 h 873919"/>
              <a:gd name="T2" fmla="*/ 485775 w 485775"/>
              <a:gd name="T3" fmla="*/ 0 h 873919"/>
              <a:gd name="T4" fmla="*/ 485775 w 485775"/>
              <a:gd name="T5" fmla="*/ 890739 h 873919"/>
              <a:gd name="T6" fmla="*/ 0 60000 65536"/>
              <a:gd name="T7" fmla="*/ 0 60000 65536"/>
              <a:gd name="T8" fmla="*/ 0 60000 65536"/>
              <a:gd name="T9" fmla="*/ 0 w 485775"/>
              <a:gd name="T10" fmla="*/ 0 h 873919"/>
              <a:gd name="T11" fmla="*/ 485775 w 485775"/>
              <a:gd name="T12" fmla="*/ 873919 h 873919"/>
            </a:gdLst>
            <a:ahLst/>
            <a:cxnLst>
              <a:cxn ang="T6">
                <a:pos x="T0" y="T1"/>
              </a:cxn>
              <a:cxn ang="T7">
                <a:pos x="T2" y="T3"/>
              </a:cxn>
              <a:cxn ang="T8">
                <a:pos x="T4" y="T5"/>
              </a:cxn>
            </a:cxnLst>
            <a:rect l="T9" t="T10" r="T11" b="T12"/>
            <a:pathLst>
              <a:path w="485775" h="873919">
                <a:moveTo>
                  <a:pt x="0" y="0"/>
                </a:moveTo>
                <a:lnTo>
                  <a:pt x="485775" y="0"/>
                </a:lnTo>
                <a:lnTo>
                  <a:pt x="485775" y="873919"/>
                </a:lnTo>
              </a:path>
            </a:pathLst>
          </a:custGeom>
          <a:noFill/>
          <a:ln w="28575" cap="flat" cmpd="sng" algn="ctr">
            <a:solidFill>
              <a:schemeClr val="tx1"/>
            </a:solidFill>
            <a:prstDash val="sysDot"/>
            <a:round/>
            <a:headEnd type="none" w="med" len="med"/>
            <a:tailEnd type="none" w="med" len="med"/>
          </a:ln>
        </p:spPr>
        <p:txBody>
          <a:bodyPr anchor="ctr"/>
          <a:lstStyle/>
          <a:p>
            <a:endParaRPr lang="en-US"/>
          </a:p>
        </p:txBody>
      </p:sp>
      <p:sp>
        <p:nvSpPr>
          <p:cNvPr id="45123" name="TextBox 52"/>
          <p:cNvSpPr txBox="1">
            <a:spLocks noChangeArrowheads="1"/>
          </p:cNvSpPr>
          <p:nvPr/>
        </p:nvSpPr>
        <p:spPr bwMode="auto">
          <a:xfrm>
            <a:off x="5208588" y="1987550"/>
            <a:ext cx="377825" cy="466725"/>
          </a:xfrm>
          <a:prstGeom prst="rect">
            <a:avLst/>
          </a:prstGeom>
          <a:noFill/>
          <a:ln w="9525">
            <a:noFill/>
            <a:miter lim="800000"/>
            <a:headEnd/>
            <a:tailEnd/>
          </a:ln>
        </p:spPr>
        <p:txBody>
          <a:bodyPr wrap="none">
            <a:spAutoFit/>
          </a:bodyPr>
          <a:lstStyle/>
          <a:p>
            <a:pPr algn="ctr">
              <a:lnSpc>
                <a:spcPct val="90000"/>
              </a:lnSpc>
            </a:pPr>
            <a:r>
              <a:rPr lang="en-US" sz="900" b="1">
                <a:solidFill>
                  <a:schemeClr val="tx1"/>
                </a:solidFill>
              </a:rPr>
              <a:t>n</a:t>
            </a:r>
            <a:r>
              <a:rPr lang="en-US" sz="900">
                <a:solidFill>
                  <a:schemeClr val="tx1"/>
                </a:solidFill>
              </a:rPr>
              <a:t/>
            </a:r>
            <a:br>
              <a:rPr lang="en-US" sz="900">
                <a:solidFill>
                  <a:schemeClr val="tx1"/>
                </a:solidFill>
              </a:rPr>
            </a:br>
            <a:r>
              <a:rPr lang="en-US" sz="900">
                <a:solidFill>
                  <a:schemeClr val="tx1"/>
                </a:solidFill>
              </a:rPr>
              <a:t>145</a:t>
            </a:r>
            <a:br>
              <a:rPr lang="en-US" sz="900">
                <a:solidFill>
                  <a:schemeClr val="tx1"/>
                </a:solidFill>
              </a:rPr>
            </a:br>
            <a:r>
              <a:rPr lang="en-US" sz="900">
                <a:solidFill>
                  <a:schemeClr val="tx1"/>
                </a:solidFill>
              </a:rPr>
              <a:t>47</a:t>
            </a:r>
          </a:p>
        </p:txBody>
      </p:sp>
      <p:sp>
        <p:nvSpPr>
          <p:cNvPr id="45124" name="TextBox 53"/>
          <p:cNvSpPr txBox="1">
            <a:spLocks noChangeArrowheads="1"/>
          </p:cNvSpPr>
          <p:nvPr/>
        </p:nvSpPr>
        <p:spPr bwMode="auto">
          <a:xfrm>
            <a:off x="5432425" y="1863725"/>
            <a:ext cx="542925" cy="590550"/>
          </a:xfrm>
          <a:prstGeom prst="rect">
            <a:avLst/>
          </a:prstGeom>
          <a:noFill/>
          <a:ln w="9525">
            <a:noFill/>
            <a:miter lim="800000"/>
            <a:headEnd/>
            <a:tailEnd/>
          </a:ln>
        </p:spPr>
        <p:txBody>
          <a:bodyPr wrap="none">
            <a:spAutoFit/>
          </a:bodyPr>
          <a:lstStyle/>
          <a:p>
            <a:pPr algn="ctr">
              <a:lnSpc>
                <a:spcPct val="90000"/>
              </a:lnSpc>
            </a:pPr>
            <a:r>
              <a:rPr lang="en-US" sz="900" b="1">
                <a:solidFill>
                  <a:schemeClr val="tx1"/>
                </a:solidFill>
              </a:rPr>
              <a:t>mPFS,</a:t>
            </a:r>
            <a:br>
              <a:rPr lang="en-US" sz="900" b="1">
                <a:solidFill>
                  <a:schemeClr val="tx1"/>
                </a:solidFill>
              </a:rPr>
            </a:br>
            <a:r>
              <a:rPr lang="en-US" sz="900" b="1">
                <a:solidFill>
                  <a:schemeClr val="tx1"/>
                </a:solidFill>
              </a:rPr>
              <a:t>Mos</a:t>
            </a:r>
            <a:r>
              <a:rPr lang="en-US" sz="900">
                <a:solidFill>
                  <a:schemeClr val="tx1"/>
                </a:solidFill>
              </a:rPr>
              <a:t/>
            </a:r>
            <a:br>
              <a:rPr lang="en-US" sz="900">
                <a:solidFill>
                  <a:schemeClr val="tx1"/>
                </a:solidFill>
              </a:rPr>
            </a:br>
            <a:r>
              <a:rPr lang="en-US" sz="900">
                <a:solidFill>
                  <a:schemeClr val="tx1"/>
                </a:solidFill>
              </a:rPr>
              <a:t>4.8</a:t>
            </a:r>
            <a:br>
              <a:rPr lang="en-US" sz="900">
                <a:solidFill>
                  <a:schemeClr val="tx1"/>
                </a:solidFill>
              </a:rPr>
            </a:br>
            <a:r>
              <a:rPr lang="en-US" sz="900">
                <a:solidFill>
                  <a:schemeClr val="tx1"/>
                </a:solidFill>
              </a:rPr>
              <a:t>4.6</a:t>
            </a:r>
          </a:p>
        </p:txBody>
      </p:sp>
      <p:sp>
        <p:nvSpPr>
          <p:cNvPr id="45125" name="TextBox 56"/>
          <p:cNvSpPr txBox="1">
            <a:spLocks noChangeArrowheads="1"/>
          </p:cNvSpPr>
          <p:nvPr/>
        </p:nvSpPr>
        <p:spPr bwMode="auto">
          <a:xfrm>
            <a:off x="5853113" y="1987550"/>
            <a:ext cx="563562" cy="466725"/>
          </a:xfrm>
          <a:prstGeom prst="rect">
            <a:avLst/>
          </a:prstGeom>
          <a:noFill/>
          <a:ln w="9525">
            <a:noFill/>
            <a:miter lim="800000"/>
            <a:headEnd/>
            <a:tailEnd/>
          </a:ln>
        </p:spPr>
        <p:txBody>
          <a:bodyPr wrap="none">
            <a:spAutoFit/>
          </a:bodyPr>
          <a:lstStyle/>
          <a:p>
            <a:pPr algn="ctr">
              <a:lnSpc>
                <a:spcPct val="90000"/>
              </a:lnSpc>
            </a:pPr>
            <a:r>
              <a:rPr lang="en-US" sz="900" b="1">
                <a:solidFill>
                  <a:schemeClr val="tx1"/>
                </a:solidFill>
              </a:rPr>
              <a:t>95% CI</a:t>
            </a:r>
            <a:r>
              <a:rPr lang="en-US" sz="900">
                <a:solidFill>
                  <a:schemeClr val="tx1"/>
                </a:solidFill>
              </a:rPr>
              <a:t/>
            </a:r>
            <a:br>
              <a:rPr lang="en-US" sz="900">
                <a:solidFill>
                  <a:schemeClr val="tx1"/>
                </a:solidFill>
              </a:rPr>
            </a:br>
            <a:r>
              <a:rPr lang="en-US" sz="900">
                <a:solidFill>
                  <a:schemeClr val="tx1"/>
                </a:solidFill>
              </a:rPr>
              <a:t>4.2-6.7</a:t>
            </a:r>
            <a:br>
              <a:rPr lang="en-US" sz="900">
                <a:solidFill>
                  <a:schemeClr val="tx1"/>
                </a:solidFill>
              </a:rPr>
            </a:br>
            <a:r>
              <a:rPr lang="en-US" sz="900">
                <a:solidFill>
                  <a:schemeClr val="tx1"/>
                </a:solidFill>
              </a:rPr>
              <a:t>2.8-6.3</a:t>
            </a:r>
          </a:p>
        </p:txBody>
      </p:sp>
      <p:sp>
        <p:nvSpPr>
          <p:cNvPr id="45126" name="TextBox 57"/>
          <p:cNvSpPr txBox="1">
            <a:spLocks noChangeArrowheads="1"/>
          </p:cNvSpPr>
          <p:nvPr/>
        </p:nvSpPr>
        <p:spPr bwMode="auto">
          <a:xfrm>
            <a:off x="4713288" y="1668463"/>
            <a:ext cx="863600" cy="276225"/>
          </a:xfrm>
          <a:prstGeom prst="rect">
            <a:avLst/>
          </a:prstGeom>
          <a:noFill/>
          <a:ln w="9525">
            <a:noFill/>
            <a:miter lim="800000"/>
            <a:headEnd/>
            <a:tailEnd/>
          </a:ln>
        </p:spPr>
        <p:txBody>
          <a:bodyPr>
            <a:spAutoFit/>
          </a:bodyPr>
          <a:lstStyle/>
          <a:p>
            <a:pPr algn="ctr"/>
            <a:r>
              <a:rPr lang="en-US" sz="1200" b="1">
                <a:solidFill>
                  <a:schemeClr val="tx1"/>
                </a:solidFill>
              </a:rPr>
              <a:t>Axitinib</a:t>
            </a:r>
          </a:p>
        </p:txBody>
      </p:sp>
      <p:sp>
        <p:nvSpPr>
          <p:cNvPr id="45127" name="TextBox 58"/>
          <p:cNvSpPr txBox="1">
            <a:spLocks noChangeArrowheads="1"/>
          </p:cNvSpPr>
          <p:nvPr/>
        </p:nvSpPr>
        <p:spPr bwMode="auto">
          <a:xfrm>
            <a:off x="6105525" y="3795713"/>
            <a:ext cx="584200" cy="230187"/>
          </a:xfrm>
          <a:prstGeom prst="rect">
            <a:avLst/>
          </a:prstGeom>
          <a:noFill/>
          <a:ln w="9525">
            <a:noFill/>
            <a:miter lim="800000"/>
            <a:headEnd/>
            <a:tailEnd/>
          </a:ln>
        </p:spPr>
        <p:txBody>
          <a:bodyPr>
            <a:spAutoFit/>
          </a:bodyPr>
          <a:lstStyle/>
          <a:p>
            <a:pPr algn="r"/>
            <a:r>
              <a:rPr lang="en-US" sz="900">
                <a:solidFill>
                  <a:schemeClr val="tx1"/>
                </a:solidFill>
              </a:rPr>
              <a:t>0.20</a:t>
            </a:r>
          </a:p>
        </p:txBody>
      </p:sp>
      <p:sp>
        <p:nvSpPr>
          <p:cNvPr id="45128" name="TextBox 59"/>
          <p:cNvSpPr txBox="1">
            <a:spLocks noChangeArrowheads="1"/>
          </p:cNvSpPr>
          <p:nvPr/>
        </p:nvSpPr>
        <p:spPr bwMode="auto">
          <a:xfrm>
            <a:off x="6718300" y="4491038"/>
            <a:ext cx="2074863" cy="230187"/>
          </a:xfrm>
          <a:prstGeom prst="rect">
            <a:avLst/>
          </a:prstGeom>
          <a:noFill/>
          <a:ln w="9525">
            <a:noFill/>
            <a:miter lim="800000"/>
            <a:headEnd/>
            <a:tailEnd/>
          </a:ln>
        </p:spPr>
        <p:txBody>
          <a:bodyPr>
            <a:spAutoFit/>
          </a:bodyPr>
          <a:lstStyle/>
          <a:p>
            <a:pPr algn="ctr"/>
            <a:r>
              <a:rPr lang="en-US" sz="900" b="1">
                <a:solidFill>
                  <a:schemeClr val="tx1"/>
                </a:solidFill>
              </a:rPr>
              <a:t>Mos</a:t>
            </a:r>
          </a:p>
        </p:txBody>
      </p:sp>
      <p:cxnSp>
        <p:nvCxnSpPr>
          <p:cNvPr id="45129" name="Straight Connector 60"/>
          <p:cNvCxnSpPr>
            <a:cxnSpLocks noChangeShapeType="1"/>
          </p:cNvCxnSpPr>
          <p:nvPr/>
        </p:nvCxnSpPr>
        <p:spPr bwMode="auto">
          <a:xfrm flipH="1">
            <a:off x="6711950" y="2543175"/>
            <a:ext cx="0" cy="1763713"/>
          </a:xfrm>
          <a:prstGeom prst="line">
            <a:avLst/>
          </a:prstGeom>
          <a:noFill/>
          <a:ln w="28575" algn="ctr">
            <a:solidFill>
              <a:schemeClr val="tx1"/>
            </a:solidFill>
            <a:round/>
            <a:headEnd/>
            <a:tailEnd/>
          </a:ln>
        </p:spPr>
      </p:cxnSp>
      <p:cxnSp>
        <p:nvCxnSpPr>
          <p:cNvPr id="45130" name="Straight Connector 61"/>
          <p:cNvCxnSpPr>
            <a:cxnSpLocks noChangeShapeType="1"/>
          </p:cNvCxnSpPr>
          <p:nvPr/>
        </p:nvCxnSpPr>
        <p:spPr bwMode="auto">
          <a:xfrm flipV="1">
            <a:off x="6689725" y="4281488"/>
            <a:ext cx="2116138" cy="0"/>
          </a:xfrm>
          <a:prstGeom prst="line">
            <a:avLst/>
          </a:prstGeom>
          <a:noFill/>
          <a:ln w="28575" algn="ctr">
            <a:solidFill>
              <a:schemeClr val="tx1"/>
            </a:solidFill>
            <a:round/>
            <a:headEnd/>
            <a:tailEnd/>
          </a:ln>
        </p:spPr>
      </p:cxnSp>
      <p:cxnSp>
        <p:nvCxnSpPr>
          <p:cNvPr id="45131" name="Straight Connector 62"/>
          <p:cNvCxnSpPr>
            <a:cxnSpLocks noChangeShapeType="1"/>
          </p:cNvCxnSpPr>
          <p:nvPr/>
        </p:nvCxnSpPr>
        <p:spPr bwMode="auto">
          <a:xfrm>
            <a:off x="7135813" y="4283075"/>
            <a:ext cx="0" cy="63500"/>
          </a:xfrm>
          <a:prstGeom prst="line">
            <a:avLst/>
          </a:prstGeom>
          <a:noFill/>
          <a:ln w="28575" algn="ctr">
            <a:solidFill>
              <a:schemeClr val="tx1"/>
            </a:solidFill>
            <a:round/>
            <a:headEnd/>
            <a:tailEnd/>
          </a:ln>
        </p:spPr>
      </p:cxnSp>
      <p:cxnSp>
        <p:nvCxnSpPr>
          <p:cNvPr id="45132" name="Straight Connector 63"/>
          <p:cNvCxnSpPr>
            <a:cxnSpLocks noChangeShapeType="1"/>
          </p:cNvCxnSpPr>
          <p:nvPr/>
        </p:nvCxnSpPr>
        <p:spPr bwMode="auto">
          <a:xfrm>
            <a:off x="7337425" y="4283075"/>
            <a:ext cx="0" cy="63500"/>
          </a:xfrm>
          <a:prstGeom prst="line">
            <a:avLst/>
          </a:prstGeom>
          <a:noFill/>
          <a:ln w="28575" algn="ctr">
            <a:solidFill>
              <a:schemeClr val="tx1"/>
            </a:solidFill>
            <a:round/>
            <a:headEnd/>
            <a:tailEnd/>
          </a:ln>
        </p:spPr>
      </p:cxnSp>
      <p:cxnSp>
        <p:nvCxnSpPr>
          <p:cNvPr id="45133" name="Straight Connector 64"/>
          <p:cNvCxnSpPr>
            <a:cxnSpLocks noChangeShapeType="1"/>
          </p:cNvCxnSpPr>
          <p:nvPr/>
        </p:nvCxnSpPr>
        <p:spPr bwMode="auto">
          <a:xfrm>
            <a:off x="7759700" y="4283075"/>
            <a:ext cx="0" cy="63500"/>
          </a:xfrm>
          <a:prstGeom prst="line">
            <a:avLst/>
          </a:prstGeom>
          <a:noFill/>
          <a:ln w="28575" algn="ctr">
            <a:solidFill>
              <a:schemeClr val="tx1"/>
            </a:solidFill>
            <a:round/>
            <a:headEnd/>
            <a:tailEnd/>
          </a:ln>
        </p:spPr>
      </p:cxnSp>
      <p:cxnSp>
        <p:nvCxnSpPr>
          <p:cNvPr id="45134" name="Straight Connector 65"/>
          <p:cNvCxnSpPr>
            <a:cxnSpLocks noChangeShapeType="1"/>
          </p:cNvCxnSpPr>
          <p:nvPr/>
        </p:nvCxnSpPr>
        <p:spPr bwMode="auto">
          <a:xfrm>
            <a:off x="6711950" y="4281488"/>
            <a:ext cx="0" cy="63500"/>
          </a:xfrm>
          <a:prstGeom prst="line">
            <a:avLst/>
          </a:prstGeom>
          <a:noFill/>
          <a:ln w="28575" algn="ctr">
            <a:solidFill>
              <a:schemeClr val="tx1"/>
            </a:solidFill>
            <a:round/>
            <a:headEnd/>
            <a:tailEnd/>
          </a:ln>
        </p:spPr>
      </p:cxnSp>
      <p:cxnSp>
        <p:nvCxnSpPr>
          <p:cNvPr id="45135" name="Straight Connector 66"/>
          <p:cNvCxnSpPr>
            <a:cxnSpLocks noChangeShapeType="1"/>
          </p:cNvCxnSpPr>
          <p:nvPr/>
        </p:nvCxnSpPr>
        <p:spPr bwMode="auto">
          <a:xfrm>
            <a:off x="6643688" y="3908425"/>
            <a:ext cx="63500" cy="0"/>
          </a:xfrm>
          <a:prstGeom prst="line">
            <a:avLst/>
          </a:prstGeom>
          <a:noFill/>
          <a:ln w="28575" algn="ctr">
            <a:solidFill>
              <a:schemeClr val="tx1"/>
            </a:solidFill>
            <a:round/>
            <a:headEnd/>
            <a:tailEnd/>
          </a:ln>
        </p:spPr>
      </p:cxnSp>
      <p:cxnSp>
        <p:nvCxnSpPr>
          <p:cNvPr id="45136" name="Straight Connector 67"/>
          <p:cNvCxnSpPr>
            <a:cxnSpLocks noChangeShapeType="1"/>
          </p:cNvCxnSpPr>
          <p:nvPr/>
        </p:nvCxnSpPr>
        <p:spPr bwMode="auto">
          <a:xfrm>
            <a:off x="6643688" y="2889250"/>
            <a:ext cx="63500" cy="0"/>
          </a:xfrm>
          <a:prstGeom prst="line">
            <a:avLst/>
          </a:prstGeom>
          <a:noFill/>
          <a:ln w="28575" algn="ctr">
            <a:solidFill>
              <a:schemeClr val="tx1"/>
            </a:solidFill>
            <a:round/>
            <a:headEnd/>
            <a:tailEnd/>
          </a:ln>
        </p:spPr>
      </p:cxnSp>
      <p:cxnSp>
        <p:nvCxnSpPr>
          <p:cNvPr id="45137" name="Straight Connector 68"/>
          <p:cNvCxnSpPr>
            <a:cxnSpLocks noChangeShapeType="1"/>
          </p:cNvCxnSpPr>
          <p:nvPr/>
        </p:nvCxnSpPr>
        <p:spPr bwMode="auto">
          <a:xfrm>
            <a:off x="6643688" y="2557463"/>
            <a:ext cx="63500" cy="0"/>
          </a:xfrm>
          <a:prstGeom prst="line">
            <a:avLst/>
          </a:prstGeom>
          <a:noFill/>
          <a:ln w="28575" algn="ctr">
            <a:solidFill>
              <a:schemeClr val="tx1"/>
            </a:solidFill>
            <a:round/>
            <a:headEnd/>
            <a:tailEnd/>
          </a:ln>
        </p:spPr>
      </p:cxnSp>
      <p:sp>
        <p:nvSpPr>
          <p:cNvPr id="45138" name="TextBox 69"/>
          <p:cNvSpPr txBox="1">
            <a:spLocks noChangeArrowheads="1"/>
          </p:cNvSpPr>
          <p:nvPr/>
        </p:nvSpPr>
        <p:spPr bwMode="auto">
          <a:xfrm>
            <a:off x="6515100" y="4327525"/>
            <a:ext cx="395288" cy="230188"/>
          </a:xfrm>
          <a:prstGeom prst="rect">
            <a:avLst/>
          </a:prstGeom>
          <a:noFill/>
          <a:ln w="9525">
            <a:noFill/>
            <a:miter lim="800000"/>
            <a:headEnd/>
            <a:tailEnd/>
          </a:ln>
        </p:spPr>
        <p:txBody>
          <a:bodyPr>
            <a:spAutoFit/>
          </a:bodyPr>
          <a:lstStyle/>
          <a:p>
            <a:pPr algn="ctr"/>
            <a:r>
              <a:rPr lang="en-US" sz="900">
                <a:solidFill>
                  <a:schemeClr val="tx1"/>
                </a:solidFill>
              </a:rPr>
              <a:t>0</a:t>
            </a:r>
          </a:p>
        </p:txBody>
      </p:sp>
      <p:sp>
        <p:nvSpPr>
          <p:cNvPr id="45139" name="TextBox 70"/>
          <p:cNvSpPr txBox="1">
            <a:spLocks noChangeArrowheads="1"/>
          </p:cNvSpPr>
          <p:nvPr/>
        </p:nvSpPr>
        <p:spPr bwMode="auto">
          <a:xfrm>
            <a:off x="6937375" y="4327525"/>
            <a:ext cx="396875" cy="230188"/>
          </a:xfrm>
          <a:prstGeom prst="rect">
            <a:avLst/>
          </a:prstGeom>
          <a:noFill/>
          <a:ln w="9525">
            <a:noFill/>
            <a:miter lim="800000"/>
            <a:headEnd/>
            <a:tailEnd/>
          </a:ln>
        </p:spPr>
        <p:txBody>
          <a:bodyPr>
            <a:spAutoFit/>
          </a:bodyPr>
          <a:lstStyle/>
          <a:p>
            <a:pPr algn="ctr"/>
            <a:r>
              <a:rPr lang="en-US" sz="900">
                <a:solidFill>
                  <a:schemeClr val="tx1"/>
                </a:solidFill>
              </a:rPr>
              <a:t>4</a:t>
            </a:r>
          </a:p>
        </p:txBody>
      </p:sp>
      <p:sp>
        <p:nvSpPr>
          <p:cNvPr id="45140" name="TextBox 71"/>
          <p:cNvSpPr txBox="1">
            <a:spLocks noChangeArrowheads="1"/>
          </p:cNvSpPr>
          <p:nvPr/>
        </p:nvSpPr>
        <p:spPr bwMode="auto">
          <a:xfrm>
            <a:off x="7077075" y="4327525"/>
            <a:ext cx="520700" cy="230188"/>
          </a:xfrm>
          <a:prstGeom prst="rect">
            <a:avLst/>
          </a:prstGeom>
          <a:noFill/>
          <a:ln w="9525">
            <a:noFill/>
            <a:miter lim="800000"/>
            <a:headEnd/>
            <a:tailEnd/>
          </a:ln>
        </p:spPr>
        <p:txBody>
          <a:bodyPr>
            <a:spAutoFit/>
          </a:bodyPr>
          <a:lstStyle/>
          <a:p>
            <a:pPr algn="ctr"/>
            <a:r>
              <a:rPr lang="en-US" sz="900">
                <a:solidFill>
                  <a:schemeClr val="tx1"/>
                </a:solidFill>
              </a:rPr>
              <a:t>6</a:t>
            </a:r>
          </a:p>
        </p:txBody>
      </p:sp>
      <p:sp>
        <p:nvSpPr>
          <p:cNvPr id="45141" name="TextBox 72"/>
          <p:cNvSpPr txBox="1">
            <a:spLocks noChangeArrowheads="1"/>
          </p:cNvSpPr>
          <p:nvPr/>
        </p:nvSpPr>
        <p:spPr bwMode="auto">
          <a:xfrm>
            <a:off x="7497763" y="4327525"/>
            <a:ext cx="522287" cy="230188"/>
          </a:xfrm>
          <a:prstGeom prst="rect">
            <a:avLst/>
          </a:prstGeom>
          <a:noFill/>
          <a:ln w="9525">
            <a:noFill/>
            <a:miter lim="800000"/>
            <a:headEnd/>
            <a:tailEnd/>
          </a:ln>
        </p:spPr>
        <p:txBody>
          <a:bodyPr>
            <a:spAutoFit/>
          </a:bodyPr>
          <a:lstStyle/>
          <a:p>
            <a:pPr algn="ctr"/>
            <a:r>
              <a:rPr lang="en-US" sz="900">
                <a:solidFill>
                  <a:schemeClr val="tx1"/>
                </a:solidFill>
              </a:rPr>
              <a:t>10</a:t>
            </a:r>
          </a:p>
        </p:txBody>
      </p:sp>
      <p:sp>
        <p:nvSpPr>
          <p:cNvPr id="45142" name="TextBox 73"/>
          <p:cNvSpPr txBox="1">
            <a:spLocks noChangeArrowheads="1"/>
          </p:cNvSpPr>
          <p:nvPr/>
        </p:nvSpPr>
        <p:spPr bwMode="auto">
          <a:xfrm rot="-5400000">
            <a:off x="5327651" y="3290887"/>
            <a:ext cx="1847850" cy="231775"/>
          </a:xfrm>
          <a:prstGeom prst="rect">
            <a:avLst/>
          </a:prstGeom>
          <a:noFill/>
          <a:ln w="9525">
            <a:noFill/>
            <a:miter lim="800000"/>
            <a:headEnd/>
            <a:tailEnd/>
          </a:ln>
        </p:spPr>
        <p:txBody>
          <a:bodyPr>
            <a:spAutoFit/>
          </a:bodyPr>
          <a:lstStyle/>
          <a:p>
            <a:pPr algn="ctr"/>
            <a:r>
              <a:rPr lang="en-US" sz="900" b="1">
                <a:solidFill>
                  <a:schemeClr val="tx1"/>
                </a:solidFill>
              </a:rPr>
              <a:t>Probability PFS</a:t>
            </a:r>
          </a:p>
        </p:txBody>
      </p:sp>
      <p:sp>
        <p:nvSpPr>
          <p:cNvPr id="45143" name="TextBox 74"/>
          <p:cNvSpPr txBox="1">
            <a:spLocks noChangeArrowheads="1"/>
          </p:cNvSpPr>
          <p:nvPr/>
        </p:nvSpPr>
        <p:spPr bwMode="auto">
          <a:xfrm>
            <a:off x="6105525" y="4164013"/>
            <a:ext cx="584200" cy="230187"/>
          </a:xfrm>
          <a:prstGeom prst="rect">
            <a:avLst/>
          </a:prstGeom>
          <a:noFill/>
          <a:ln w="9525">
            <a:noFill/>
            <a:miter lim="800000"/>
            <a:headEnd/>
            <a:tailEnd/>
          </a:ln>
        </p:spPr>
        <p:txBody>
          <a:bodyPr>
            <a:spAutoFit/>
          </a:bodyPr>
          <a:lstStyle/>
          <a:p>
            <a:pPr algn="r"/>
            <a:r>
              <a:rPr lang="en-US" sz="900">
                <a:solidFill>
                  <a:schemeClr val="tx1"/>
                </a:solidFill>
              </a:rPr>
              <a:t>0</a:t>
            </a:r>
          </a:p>
        </p:txBody>
      </p:sp>
      <p:sp>
        <p:nvSpPr>
          <p:cNvPr id="45144" name="TextBox 75"/>
          <p:cNvSpPr txBox="1">
            <a:spLocks noChangeArrowheads="1"/>
          </p:cNvSpPr>
          <p:nvPr/>
        </p:nvSpPr>
        <p:spPr bwMode="auto">
          <a:xfrm>
            <a:off x="6105525" y="2770188"/>
            <a:ext cx="584200" cy="230187"/>
          </a:xfrm>
          <a:prstGeom prst="rect">
            <a:avLst/>
          </a:prstGeom>
          <a:noFill/>
          <a:ln w="9525">
            <a:noFill/>
            <a:miter lim="800000"/>
            <a:headEnd/>
            <a:tailEnd/>
          </a:ln>
        </p:spPr>
        <p:txBody>
          <a:bodyPr>
            <a:spAutoFit/>
          </a:bodyPr>
          <a:lstStyle/>
          <a:p>
            <a:pPr algn="r"/>
            <a:r>
              <a:rPr lang="en-US" sz="900">
                <a:solidFill>
                  <a:schemeClr val="tx1"/>
                </a:solidFill>
              </a:rPr>
              <a:t>0.80</a:t>
            </a:r>
          </a:p>
        </p:txBody>
      </p:sp>
      <p:sp>
        <p:nvSpPr>
          <p:cNvPr id="45145" name="TextBox 76"/>
          <p:cNvSpPr txBox="1">
            <a:spLocks noChangeArrowheads="1"/>
          </p:cNvSpPr>
          <p:nvPr/>
        </p:nvSpPr>
        <p:spPr bwMode="auto">
          <a:xfrm>
            <a:off x="6105525" y="2441575"/>
            <a:ext cx="584200" cy="231775"/>
          </a:xfrm>
          <a:prstGeom prst="rect">
            <a:avLst/>
          </a:prstGeom>
          <a:noFill/>
          <a:ln w="9525">
            <a:noFill/>
            <a:miter lim="800000"/>
            <a:headEnd/>
            <a:tailEnd/>
          </a:ln>
        </p:spPr>
        <p:txBody>
          <a:bodyPr>
            <a:spAutoFit/>
          </a:bodyPr>
          <a:lstStyle/>
          <a:p>
            <a:pPr algn="r"/>
            <a:r>
              <a:rPr lang="en-US" sz="900">
                <a:solidFill>
                  <a:schemeClr val="tx1"/>
                </a:solidFill>
              </a:rPr>
              <a:t>1.00</a:t>
            </a:r>
          </a:p>
        </p:txBody>
      </p:sp>
      <p:cxnSp>
        <p:nvCxnSpPr>
          <p:cNvPr id="45146" name="Straight Connector 77"/>
          <p:cNvCxnSpPr>
            <a:cxnSpLocks noChangeShapeType="1"/>
          </p:cNvCxnSpPr>
          <p:nvPr/>
        </p:nvCxnSpPr>
        <p:spPr bwMode="auto">
          <a:xfrm>
            <a:off x="7962900" y="4283075"/>
            <a:ext cx="0" cy="63500"/>
          </a:xfrm>
          <a:prstGeom prst="line">
            <a:avLst/>
          </a:prstGeom>
          <a:noFill/>
          <a:ln w="28575" algn="ctr">
            <a:solidFill>
              <a:schemeClr val="tx1"/>
            </a:solidFill>
            <a:round/>
            <a:headEnd/>
            <a:tailEnd/>
          </a:ln>
        </p:spPr>
      </p:cxnSp>
      <p:sp>
        <p:nvSpPr>
          <p:cNvPr id="45147" name="TextBox 78"/>
          <p:cNvSpPr txBox="1">
            <a:spLocks noChangeArrowheads="1"/>
          </p:cNvSpPr>
          <p:nvPr/>
        </p:nvSpPr>
        <p:spPr bwMode="auto">
          <a:xfrm>
            <a:off x="7702550" y="4327525"/>
            <a:ext cx="520700" cy="230188"/>
          </a:xfrm>
          <a:prstGeom prst="rect">
            <a:avLst/>
          </a:prstGeom>
          <a:noFill/>
          <a:ln w="9525">
            <a:noFill/>
            <a:miter lim="800000"/>
            <a:headEnd/>
            <a:tailEnd/>
          </a:ln>
        </p:spPr>
        <p:txBody>
          <a:bodyPr>
            <a:spAutoFit/>
          </a:bodyPr>
          <a:lstStyle/>
          <a:p>
            <a:pPr algn="ctr"/>
            <a:r>
              <a:rPr lang="en-US" sz="900">
                <a:solidFill>
                  <a:schemeClr val="tx1"/>
                </a:solidFill>
              </a:rPr>
              <a:t>12</a:t>
            </a:r>
          </a:p>
        </p:txBody>
      </p:sp>
      <p:cxnSp>
        <p:nvCxnSpPr>
          <p:cNvPr id="45148" name="Straight Connector 79"/>
          <p:cNvCxnSpPr>
            <a:cxnSpLocks noChangeShapeType="1"/>
          </p:cNvCxnSpPr>
          <p:nvPr/>
        </p:nvCxnSpPr>
        <p:spPr bwMode="auto">
          <a:xfrm>
            <a:off x="8169275" y="4283075"/>
            <a:ext cx="0" cy="63500"/>
          </a:xfrm>
          <a:prstGeom prst="line">
            <a:avLst/>
          </a:prstGeom>
          <a:noFill/>
          <a:ln w="28575" algn="ctr">
            <a:solidFill>
              <a:schemeClr val="tx1"/>
            </a:solidFill>
            <a:round/>
            <a:headEnd/>
            <a:tailEnd/>
          </a:ln>
        </p:spPr>
      </p:cxnSp>
      <p:sp>
        <p:nvSpPr>
          <p:cNvPr id="45149" name="TextBox 80"/>
          <p:cNvSpPr txBox="1">
            <a:spLocks noChangeArrowheads="1"/>
          </p:cNvSpPr>
          <p:nvPr/>
        </p:nvSpPr>
        <p:spPr bwMode="auto">
          <a:xfrm>
            <a:off x="7975600" y="4327525"/>
            <a:ext cx="382588" cy="230188"/>
          </a:xfrm>
          <a:prstGeom prst="rect">
            <a:avLst/>
          </a:prstGeom>
          <a:noFill/>
          <a:ln w="9525">
            <a:noFill/>
            <a:miter lim="800000"/>
            <a:headEnd/>
            <a:tailEnd/>
          </a:ln>
        </p:spPr>
        <p:txBody>
          <a:bodyPr>
            <a:spAutoFit/>
          </a:bodyPr>
          <a:lstStyle/>
          <a:p>
            <a:pPr algn="ctr"/>
            <a:r>
              <a:rPr lang="en-US" sz="900">
                <a:solidFill>
                  <a:schemeClr val="tx1"/>
                </a:solidFill>
              </a:rPr>
              <a:t>14</a:t>
            </a:r>
          </a:p>
        </p:txBody>
      </p:sp>
      <p:cxnSp>
        <p:nvCxnSpPr>
          <p:cNvPr id="45150" name="Straight Connector 81"/>
          <p:cNvCxnSpPr>
            <a:cxnSpLocks noChangeShapeType="1"/>
          </p:cNvCxnSpPr>
          <p:nvPr/>
        </p:nvCxnSpPr>
        <p:spPr bwMode="auto">
          <a:xfrm>
            <a:off x="6643688" y="4281488"/>
            <a:ext cx="63500" cy="0"/>
          </a:xfrm>
          <a:prstGeom prst="line">
            <a:avLst/>
          </a:prstGeom>
          <a:noFill/>
          <a:ln w="28575" algn="ctr">
            <a:solidFill>
              <a:schemeClr val="tx1"/>
            </a:solidFill>
            <a:round/>
            <a:headEnd/>
            <a:tailEnd/>
          </a:ln>
        </p:spPr>
      </p:cxnSp>
      <p:cxnSp>
        <p:nvCxnSpPr>
          <p:cNvPr id="45151" name="Straight Connector 82"/>
          <p:cNvCxnSpPr>
            <a:cxnSpLocks noChangeShapeType="1"/>
          </p:cNvCxnSpPr>
          <p:nvPr/>
        </p:nvCxnSpPr>
        <p:spPr bwMode="auto">
          <a:xfrm>
            <a:off x="6643688" y="3568700"/>
            <a:ext cx="63500" cy="0"/>
          </a:xfrm>
          <a:prstGeom prst="line">
            <a:avLst/>
          </a:prstGeom>
          <a:noFill/>
          <a:ln w="28575" algn="ctr">
            <a:solidFill>
              <a:schemeClr val="tx1"/>
            </a:solidFill>
            <a:round/>
            <a:headEnd/>
            <a:tailEnd/>
          </a:ln>
        </p:spPr>
      </p:cxnSp>
      <p:sp>
        <p:nvSpPr>
          <p:cNvPr id="45152" name="TextBox 83"/>
          <p:cNvSpPr txBox="1">
            <a:spLocks noChangeArrowheads="1"/>
          </p:cNvSpPr>
          <p:nvPr/>
        </p:nvSpPr>
        <p:spPr bwMode="auto">
          <a:xfrm>
            <a:off x="6105525" y="3449638"/>
            <a:ext cx="584200" cy="230187"/>
          </a:xfrm>
          <a:prstGeom prst="rect">
            <a:avLst/>
          </a:prstGeom>
          <a:noFill/>
          <a:ln w="9525">
            <a:noFill/>
            <a:miter lim="800000"/>
            <a:headEnd/>
            <a:tailEnd/>
          </a:ln>
        </p:spPr>
        <p:txBody>
          <a:bodyPr>
            <a:spAutoFit/>
          </a:bodyPr>
          <a:lstStyle/>
          <a:p>
            <a:pPr algn="r"/>
            <a:r>
              <a:rPr lang="en-US" sz="900">
                <a:solidFill>
                  <a:schemeClr val="tx1"/>
                </a:solidFill>
              </a:rPr>
              <a:t>0.40</a:t>
            </a:r>
          </a:p>
        </p:txBody>
      </p:sp>
      <p:cxnSp>
        <p:nvCxnSpPr>
          <p:cNvPr id="45153" name="Straight Connector 84"/>
          <p:cNvCxnSpPr>
            <a:cxnSpLocks noChangeShapeType="1"/>
          </p:cNvCxnSpPr>
          <p:nvPr/>
        </p:nvCxnSpPr>
        <p:spPr bwMode="auto">
          <a:xfrm>
            <a:off x="8789988" y="4283075"/>
            <a:ext cx="0" cy="63500"/>
          </a:xfrm>
          <a:prstGeom prst="line">
            <a:avLst/>
          </a:prstGeom>
          <a:noFill/>
          <a:ln w="28575" algn="ctr">
            <a:solidFill>
              <a:schemeClr val="tx1"/>
            </a:solidFill>
            <a:round/>
            <a:headEnd/>
            <a:tailEnd/>
          </a:ln>
        </p:spPr>
      </p:cxnSp>
      <p:sp>
        <p:nvSpPr>
          <p:cNvPr id="45154" name="TextBox 85"/>
          <p:cNvSpPr txBox="1">
            <a:spLocks noChangeArrowheads="1"/>
          </p:cNvSpPr>
          <p:nvPr/>
        </p:nvSpPr>
        <p:spPr bwMode="auto">
          <a:xfrm>
            <a:off x="8582025" y="4327525"/>
            <a:ext cx="412750" cy="230188"/>
          </a:xfrm>
          <a:prstGeom prst="rect">
            <a:avLst/>
          </a:prstGeom>
          <a:noFill/>
          <a:ln w="9525">
            <a:noFill/>
            <a:miter lim="800000"/>
            <a:headEnd/>
            <a:tailEnd/>
          </a:ln>
        </p:spPr>
        <p:txBody>
          <a:bodyPr>
            <a:spAutoFit/>
          </a:bodyPr>
          <a:lstStyle/>
          <a:p>
            <a:pPr algn="ctr"/>
            <a:r>
              <a:rPr lang="en-US" sz="900">
                <a:solidFill>
                  <a:schemeClr val="tx1"/>
                </a:solidFill>
              </a:rPr>
              <a:t>20</a:t>
            </a:r>
          </a:p>
        </p:txBody>
      </p:sp>
      <p:cxnSp>
        <p:nvCxnSpPr>
          <p:cNvPr id="45155" name="Straight Connector 86"/>
          <p:cNvCxnSpPr>
            <a:cxnSpLocks noChangeShapeType="1"/>
          </p:cNvCxnSpPr>
          <p:nvPr/>
        </p:nvCxnSpPr>
        <p:spPr bwMode="auto">
          <a:xfrm>
            <a:off x="7551738" y="4283075"/>
            <a:ext cx="0" cy="63500"/>
          </a:xfrm>
          <a:prstGeom prst="line">
            <a:avLst/>
          </a:prstGeom>
          <a:noFill/>
          <a:ln w="28575" algn="ctr">
            <a:solidFill>
              <a:schemeClr val="tx1"/>
            </a:solidFill>
            <a:round/>
            <a:headEnd/>
            <a:tailEnd/>
          </a:ln>
        </p:spPr>
      </p:cxnSp>
      <p:sp>
        <p:nvSpPr>
          <p:cNvPr id="45156" name="TextBox 87"/>
          <p:cNvSpPr txBox="1">
            <a:spLocks noChangeArrowheads="1"/>
          </p:cNvSpPr>
          <p:nvPr/>
        </p:nvSpPr>
        <p:spPr bwMode="auto">
          <a:xfrm>
            <a:off x="7291388" y="4327525"/>
            <a:ext cx="520700" cy="230188"/>
          </a:xfrm>
          <a:prstGeom prst="rect">
            <a:avLst/>
          </a:prstGeom>
          <a:noFill/>
          <a:ln w="9525">
            <a:noFill/>
            <a:miter lim="800000"/>
            <a:headEnd/>
            <a:tailEnd/>
          </a:ln>
        </p:spPr>
        <p:txBody>
          <a:bodyPr>
            <a:spAutoFit/>
          </a:bodyPr>
          <a:lstStyle/>
          <a:p>
            <a:pPr algn="ctr"/>
            <a:r>
              <a:rPr lang="en-US" sz="900">
                <a:solidFill>
                  <a:schemeClr val="tx1"/>
                </a:solidFill>
              </a:rPr>
              <a:t>8</a:t>
            </a:r>
          </a:p>
        </p:txBody>
      </p:sp>
      <p:cxnSp>
        <p:nvCxnSpPr>
          <p:cNvPr id="45157" name="Straight Connector 88"/>
          <p:cNvCxnSpPr>
            <a:cxnSpLocks noChangeShapeType="1"/>
          </p:cNvCxnSpPr>
          <p:nvPr/>
        </p:nvCxnSpPr>
        <p:spPr bwMode="auto">
          <a:xfrm>
            <a:off x="6932613" y="4283075"/>
            <a:ext cx="0" cy="63500"/>
          </a:xfrm>
          <a:prstGeom prst="line">
            <a:avLst/>
          </a:prstGeom>
          <a:noFill/>
          <a:ln w="28575" algn="ctr">
            <a:solidFill>
              <a:schemeClr val="tx1"/>
            </a:solidFill>
            <a:round/>
            <a:headEnd/>
            <a:tailEnd/>
          </a:ln>
        </p:spPr>
      </p:cxnSp>
      <p:sp>
        <p:nvSpPr>
          <p:cNvPr id="45158" name="TextBox 89"/>
          <p:cNvSpPr txBox="1">
            <a:spLocks noChangeArrowheads="1"/>
          </p:cNvSpPr>
          <p:nvPr/>
        </p:nvSpPr>
        <p:spPr bwMode="auto">
          <a:xfrm>
            <a:off x="6734175" y="4327525"/>
            <a:ext cx="396875" cy="230188"/>
          </a:xfrm>
          <a:prstGeom prst="rect">
            <a:avLst/>
          </a:prstGeom>
          <a:noFill/>
          <a:ln w="9525">
            <a:noFill/>
            <a:miter lim="800000"/>
            <a:headEnd/>
            <a:tailEnd/>
          </a:ln>
        </p:spPr>
        <p:txBody>
          <a:bodyPr>
            <a:spAutoFit/>
          </a:bodyPr>
          <a:lstStyle/>
          <a:p>
            <a:pPr algn="ctr"/>
            <a:r>
              <a:rPr lang="en-US" sz="900">
                <a:solidFill>
                  <a:schemeClr val="tx1"/>
                </a:solidFill>
              </a:rPr>
              <a:t>2</a:t>
            </a:r>
          </a:p>
        </p:txBody>
      </p:sp>
      <p:sp>
        <p:nvSpPr>
          <p:cNvPr id="45159" name="TextBox 90"/>
          <p:cNvSpPr txBox="1">
            <a:spLocks noChangeArrowheads="1"/>
          </p:cNvSpPr>
          <p:nvPr/>
        </p:nvSpPr>
        <p:spPr bwMode="auto">
          <a:xfrm>
            <a:off x="6951663" y="2100263"/>
            <a:ext cx="1011237" cy="369887"/>
          </a:xfrm>
          <a:prstGeom prst="rect">
            <a:avLst/>
          </a:prstGeom>
          <a:noFill/>
          <a:ln w="9525">
            <a:noFill/>
            <a:miter lim="800000"/>
            <a:headEnd/>
            <a:tailEnd/>
          </a:ln>
        </p:spPr>
        <p:txBody>
          <a:bodyPr wrap="none">
            <a:spAutoFit/>
          </a:bodyPr>
          <a:lstStyle/>
          <a:p>
            <a:r>
              <a:rPr lang="en-US" sz="900">
                <a:solidFill>
                  <a:schemeClr val="tx1"/>
                </a:solidFill>
              </a:rPr>
              <a:t>Nonresponders</a:t>
            </a:r>
            <a:br>
              <a:rPr lang="en-US" sz="900">
                <a:solidFill>
                  <a:schemeClr val="tx1"/>
                </a:solidFill>
              </a:rPr>
            </a:br>
            <a:r>
              <a:rPr lang="en-US" sz="900">
                <a:solidFill>
                  <a:schemeClr val="tx1"/>
                </a:solidFill>
              </a:rPr>
              <a:t>Responders</a:t>
            </a:r>
          </a:p>
        </p:txBody>
      </p:sp>
      <p:cxnSp>
        <p:nvCxnSpPr>
          <p:cNvPr id="45160" name="Straight Connector 91"/>
          <p:cNvCxnSpPr>
            <a:cxnSpLocks noChangeShapeType="1"/>
          </p:cNvCxnSpPr>
          <p:nvPr/>
        </p:nvCxnSpPr>
        <p:spPr bwMode="auto">
          <a:xfrm>
            <a:off x="6726238" y="2217738"/>
            <a:ext cx="258762" cy="0"/>
          </a:xfrm>
          <a:prstGeom prst="line">
            <a:avLst/>
          </a:prstGeom>
          <a:noFill/>
          <a:ln w="28575" algn="ctr">
            <a:solidFill>
              <a:schemeClr val="accent2"/>
            </a:solidFill>
            <a:prstDash val="sysDot"/>
            <a:round/>
            <a:headEnd/>
            <a:tailEnd/>
          </a:ln>
        </p:spPr>
      </p:cxnSp>
      <p:cxnSp>
        <p:nvCxnSpPr>
          <p:cNvPr id="45161" name="Straight Connector 92"/>
          <p:cNvCxnSpPr>
            <a:cxnSpLocks noChangeShapeType="1"/>
          </p:cNvCxnSpPr>
          <p:nvPr/>
        </p:nvCxnSpPr>
        <p:spPr bwMode="auto">
          <a:xfrm>
            <a:off x="6726238" y="2352675"/>
            <a:ext cx="258762" cy="0"/>
          </a:xfrm>
          <a:prstGeom prst="line">
            <a:avLst/>
          </a:prstGeom>
          <a:noFill/>
          <a:ln w="28575" algn="ctr">
            <a:solidFill>
              <a:schemeClr val="accent2"/>
            </a:solidFill>
            <a:round/>
            <a:headEnd/>
            <a:tailEnd/>
          </a:ln>
        </p:spPr>
      </p:cxnSp>
      <p:cxnSp>
        <p:nvCxnSpPr>
          <p:cNvPr id="45162" name="Straight Connector 93"/>
          <p:cNvCxnSpPr>
            <a:cxnSpLocks noChangeShapeType="1"/>
          </p:cNvCxnSpPr>
          <p:nvPr/>
        </p:nvCxnSpPr>
        <p:spPr bwMode="auto">
          <a:xfrm>
            <a:off x="6643688" y="3219450"/>
            <a:ext cx="63500" cy="0"/>
          </a:xfrm>
          <a:prstGeom prst="line">
            <a:avLst/>
          </a:prstGeom>
          <a:noFill/>
          <a:ln w="28575" algn="ctr">
            <a:solidFill>
              <a:schemeClr val="tx1"/>
            </a:solidFill>
            <a:round/>
            <a:headEnd/>
            <a:tailEnd/>
          </a:ln>
        </p:spPr>
      </p:cxnSp>
      <p:sp>
        <p:nvSpPr>
          <p:cNvPr id="45163" name="TextBox 94"/>
          <p:cNvSpPr txBox="1">
            <a:spLocks noChangeArrowheads="1"/>
          </p:cNvSpPr>
          <p:nvPr/>
        </p:nvSpPr>
        <p:spPr bwMode="auto">
          <a:xfrm>
            <a:off x="6105525" y="3098800"/>
            <a:ext cx="584200" cy="231775"/>
          </a:xfrm>
          <a:prstGeom prst="rect">
            <a:avLst/>
          </a:prstGeom>
          <a:noFill/>
          <a:ln w="9525">
            <a:noFill/>
            <a:miter lim="800000"/>
            <a:headEnd/>
            <a:tailEnd/>
          </a:ln>
        </p:spPr>
        <p:txBody>
          <a:bodyPr>
            <a:spAutoFit/>
          </a:bodyPr>
          <a:lstStyle/>
          <a:p>
            <a:pPr algn="r"/>
            <a:r>
              <a:rPr lang="en-US" sz="900">
                <a:solidFill>
                  <a:schemeClr val="tx1"/>
                </a:solidFill>
              </a:rPr>
              <a:t>0.60</a:t>
            </a:r>
          </a:p>
        </p:txBody>
      </p:sp>
      <p:cxnSp>
        <p:nvCxnSpPr>
          <p:cNvPr id="45164" name="Straight Connector 95"/>
          <p:cNvCxnSpPr>
            <a:cxnSpLocks noChangeShapeType="1"/>
          </p:cNvCxnSpPr>
          <p:nvPr/>
        </p:nvCxnSpPr>
        <p:spPr bwMode="auto">
          <a:xfrm>
            <a:off x="8380413" y="4283075"/>
            <a:ext cx="0" cy="63500"/>
          </a:xfrm>
          <a:prstGeom prst="line">
            <a:avLst/>
          </a:prstGeom>
          <a:noFill/>
          <a:ln w="28575" algn="ctr">
            <a:solidFill>
              <a:schemeClr val="tx1"/>
            </a:solidFill>
            <a:round/>
            <a:headEnd/>
            <a:tailEnd/>
          </a:ln>
        </p:spPr>
      </p:cxnSp>
      <p:sp>
        <p:nvSpPr>
          <p:cNvPr id="45165" name="TextBox 96"/>
          <p:cNvSpPr txBox="1">
            <a:spLocks noChangeArrowheads="1"/>
          </p:cNvSpPr>
          <p:nvPr/>
        </p:nvSpPr>
        <p:spPr bwMode="auto">
          <a:xfrm>
            <a:off x="8188325" y="4327525"/>
            <a:ext cx="381000" cy="230188"/>
          </a:xfrm>
          <a:prstGeom prst="rect">
            <a:avLst/>
          </a:prstGeom>
          <a:noFill/>
          <a:ln w="9525">
            <a:noFill/>
            <a:miter lim="800000"/>
            <a:headEnd/>
            <a:tailEnd/>
          </a:ln>
        </p:spPr>
        <p:txBody>
          <a:bodyPr>
            <a:spAutoFit/>
          </a:bodyPr>
          <a:lstStyle/>
          <a:p>
            <a:pPr algn="ctr"/>
            <a:r>
              <a:rPr lang="en-US" sz="900">
                <a:solidFill>
                  <a:schemeClr val="tx1"/>
                </a:solidFill>
              </a:rPr>
              <a:t>16</a:t>
            </a:r>
          </a:p>
        </p:txBody>
      </p:sp>
      <p:cxnSp>
        <p:nvCxnSpPr>
          <p:cNvPr id="45166" name="Straight Connector 97"/>
          <p:cNvCxnSpPr>
            <a:cxnSpLocks noChangeShapeType="1"/>
          </p:cNvCxnSpPr>
          <p:nvPr/>
        </p:nvCxnSpPr>
        <p:spPr bwMode="auto">
          <a:xfrm>
            <a:off x="8583613" y="4283075"/>
            <a:ext cx="0" cy="63500"/>
          </a:xfrm>
          <a:prstGeom prst="line">
            <a:avLst/>
          </a:prstGeom>
          <a:noFill/>
          <a:ln w="28575" algn="ctr">
            <a:solidFill>
              <a:schemeClr val="tx1"/>
            </a:solidFill>
            <a:round/>
            <a:headEnd/>
            <a:tailEnd/>
          </a:ln>
        </p:spPr>
      </p:cxnSp>
      <p:sp>
        <p:nvSpPr>
          <p:cNvPr id="45167" name="TextBox 98"/>
          <p:cNvSpPr txBox="1">
            <a:spLocks noChangeArrowheads="1"/>
          </p:cNvSpPr>
          <p:nvPr/>
        </p:nvSpPr>
        <p:spPr bwMode="auto">
          <a:xfrm>
            <a:off x="8389938" y="4327525"/>
            <a:ext cx="382587" cy="230188"/>
          </a:xfrm>
          <a:prstGeom prst="rect">
            <a:avLst/>
          </a:prstGeom>
          <a:noFill/>
          <a:ln w="9525">
            <a:noFill/>
            <a:miter lim="800000"/>
            <a:headEnd/>
            <a:tailEnd/>
          </a:ln>
        </p:spPr>
        <p:txBody>
          <a:bodyPr>
            <a:spAutoFit/>
          </a:bodyPr>
          <a:lstStyle/>
          <a:p>
            <a:pPr algn="ctr"/>
            <a:r>
              <a:rPr lang="en-US" sz="900">
                <a:solidFill>
                  <a:schemeClr val="tx1"/>
                </a:solidFill>
              </a:rPr>
              <a:t>18</a:t>
            </a:r>
          </a:p>
        </p:txBody>
      </p:sp>
      <p:sp>
        <p:nvSpPr>
          <p:cNvPr id="45168" name="Freeform 99"/>
          <p:cNvSpPr>
            <a:spLocks/>
          </p:cNvSpPr>
          <p:nvPr/>
        </p:nvSpPr>
        <p:spPr bwMode="auto">
          <a:xfrm>
            <a:off x="6711950" y="3395663"/>
            <a:ext cx="327025" cy="874712"/>
          </a:xfrm>
          <a:custGeom>
            <a:avLst/>
            <a:gdLst>
              <a:gd name="T0" fmla="*/ 0 w 485775"/>
              <a:gd name="T1" fmla="*/ 0 h 873919"/>
              <a:gd name="T2" fmla="*/ 80 w 485775"/>
              <a:gd name="T3" fmla="*/ 0 h 873919"/>
              <a:gd name="T4" fmla="*/ 80 w 485775"/>
              <a:gd name="T5" fmla="*/ 890739 h 873919"/>
              <a:gd name="T6" fmla="*/ 0 60000 65536"/>
              <a:gd name="T7" fmla="*/ 0 60000 65536"/>
              <a:gd name="T8" fmla="*/ 0 60000 65536"/>
              <a:gd name="T9" fmla="*/ 0 w 485775"/>
              <a:gd name="T10" fmla="*/ 0 h 873919"/>
              <a:gd name="T11" fmla="*/ 485775 w 485775"/>
              <a:gd name="T12" fmla="*/ 873919 h 873919"/>
            </a:gdLst>
            <a:ahLst/>
            <a:cxnLst>
              <a:cxn ang="T6">
                <a:pos x="T0" y="T1"/>
              </a:cxn>
              <a:cxn ang="T7">
                <a:pos x="T2" y="T3"/>
              </a:cxn>
              <a:cxn ang="T8">
                <a:pos x="T4" y="T5"/>
              </a:cxn>
            </a:cxnLst>
            <a:rect l="T9" t="T10" r="T11" b="T12"/>
            <a:pathLst>
              <a:path w="485775" h="873919">
                <a:moveTo>
                  <a:pt x="0" y="0"/>
                </a:moveTo>
                <a:lnTo>
                  <a:pt x="485775" y="0"/>
                </a:lnTo>
                <a:lnTo>
                  <a:pt x="485775" y="873919"/>
                </a:lnTo>
              </a:path>
            </a:pathLst>
          </a:custGeom>
          <a:noFill/>
          <a:ln w="28575" cap="flat" cmpd="sng" algn="ctr">
            <a:solidFill>
              <a:schemeClr val="tx1"/>
            </a:solidFill>
            <a:prstDash val="sysDot"/>
            <a:round/>
            <a:headEnd type="none" w="med" len="med"/>
            <a:tailEnd type="none" w="med" len="med"/>
          </a:ln>
        </p:spPr>
        <p:txBody>
          <a:bodyPr anchor="ctr"/>
          <a:lstStyle/>
          <a:p>
            <a:endParaRPr lang="en-US"/>
          </a:p>
        </p:txBody>
      </p:sp>
      <p:sp>
        <p:nvSpPr>
          <p:cNvPr id="45169" name="TextBox 100"/>
          <p:cNvSpPr txBox="1">
            <a:spLocks noChangeArrowheads="1"/>
          </p:cNvSpPr>
          <p:nvPr/>
        </p:nvSpPr>
        <p:spPr bwMode="auto">
          <a:xfrm>
            <a:off x="7794625" y="1987550"/>
            <a:ext cx="376238" cy="466725"/>
          </a:xfrm>
          <a:prstGeom prst="rect">
            <a:avLst/>
          </a:prstGeom>
          <a:noFill/>
          <a:ln w="9525">
            <a:noFill/>
            <a:miter lim="800000"/>
            <a:headEnd/>
            <a:tailEnd/>
          </a:ln>
        </p:spPr>
        <p:txBody>
          <a:bodyPr wrap="none">
            <a:spAutoFit/>
          </a:bodyPr>
          <a:lstStyle/>
          <a:p>
            <a:pPr algn="ctr">
              <a:lnSpc>
                <a:spcPct val="90000"/>
              </a:lnSpc>
            </a:pPr>
            <a:r>
              <a:rPr lang="en-US" sz="900" b="1">
                <a:solidFill>
                  <a:schemeClr val="tx1"/>
                </a:solidFill>
              </a:rPr>
              <a:t>n</a:t>
            </a:r>
            <a:r>
              <a:rPr lang="en-US" sz="900">
                <a:solidFill>
                  <a:schemeClr val="tx1"/>
                </a:solidFill>
              </a:rPr>
              <a:t/>
            </a:r>
            <a:br>
              <a:rPr lang="en-US" sz="900">
                <a:solidFill>
                  <a:schemeClr val="tx1"/>
                </a:solidFill>
              </a:rPr>
            </a:br>
            <a:r>
              <a:rPr lang="en-US" sz="900">
                <a:solidFill>
                  <a:schemeClr val="tx1"/>
                </a:solidFill>
              </a:rPr>
              <a:t>143</a:t>
            </a:r>
            <a:br>
              <a:rPr lang="en-US" sz="900">
                <a:solidFill>
                  <a:schemeClr val="tx1"/>
                </a:solidFill>
              </a:rPr>
            </a:br>
            <a:r>
              <a:rPr lang="en-US" sz="900">
                <a:solidFill>
                  <a:schemeClr val="tx1"/>
                </a:solidFill>
              </a:rPr>
              <a:t>52</a:t>
            </a:r>
          </a:p>
        </p:txBody>
      </p:sp>
      <p:sp>
        <p:nvSpPr>
          <p:cNvPr id="45170" name="TextBox 101"/>
          <p:cNvSpPr txBox="1">
            <a:spLocks noChangeArrowheads="1"/>
          </p:cNvSpPr>
          <p:nvPr/>
        </p:nvSpPr>
        <p:spPr bwMode="auto">
          <a:xfrm>
            <a:off x="8016875" y="1863725"/>
            <a:ext cx="542925" cy="590550"/>
          </a:xfrm>
          <a:prstGeom prst="rect">
            <a:avLst/>
          </a:prstGeom>
          <a:noFill/>
          <a:ln w="9525">
            <a:noFill/>
            <a:miter lim="800000"/>
            <a:headEnd/>
            <a:tailEnd/>
          </a:ln>
        </p:spPr>
        <p:txBody>
          <a:bodyPr wrap="none">
            <a:spAutoFit/>
          </a:bodyPr>
          <a:lstStyle/>
          <a:p>
            <a:pPr algn="ctr">
              <a:lnSpc>
                <a:spcPct val="90000"/>
              </a:lnSpc>
            </a:pPr>
            <a:r>
              <a:rPr lang="en-US" sz="900" b="1">
                <a:solidFill>
                  <a:schemeClr val="tx1"/>
                </a:solidFill>
              </a:rPr>
              <a:t>mPFS,</a:t>
            </a:r>
            <a:br>
              <a:rPr lang="en-US" sz="900" b="1">
                <a:solidFill>
                  <a:schemeClr val="tx1"/>
                </a:solidFill>
              </a:rPr>
            </a:br>
            <a:r>
              <a:rPr lang="en-US" sz="900" b="1">
                <a:solidFill>
                  <a:schemeClr val="tx1"/>
                </a:solidFill>
              </a:rPr>
              <a:t>Mos</a:t>
            </a:r>
            <a:r>
              <a:rPr lang="en-US" sz="900">
                <a:solidFill>
                  <a:schemeClr val="tx1"/>
                </a:solidFill>
              </a:rPr>
              <a:t/>
            </a:r>
            <a:br>
              <a:rPr lang="en-US" sz="900">
                <a:solidFill>
                  <a:schemeClr val="tx1"/>
                </a:solidFill>
              </a:rPr>
            </a:br>
            <a:r>
              <a:rPr lang="en-US" sz="900">
                <a:solidFill>
                  <a:schemeClr val="tx1"/>
                </a:solidFill>
              </a:rPr>
              <a:t>3.0</a:t>
            </a:r>
            <a:br>
              <a:rPr lang="en-US" sz="900">
                <a:solidFill>
                  <a:schemeClr val="tx1"/>
                </a:solidFill>
              </a:rPr>
            </a:br>
            <a:r>
              <a:rPr lang="en-US" sz="900">
                <a:solidFill>
                  <a:schemeClr val="tx1"/>
                </a:solidFill>
              </a:rPr>
              <a:t>4.7</a:t>
            </a:r>
          </a:p>
        </p:txBody>
      </p:sp>
      <p:sp>
        <p:nvSpPr>
          <p:cNvPr id="45171" name="TextBox 102"/>
          <p:cNvSpPr txBox="1">
            <a:spLocks noChangeArrowheads="1"/>
          </p:cNvSpPr>
          <p:nvPr/>
        </p:nvSpPr>
        <p:spPr bwMode="auto">
          <a:xfrm>
            <a:off x="8437563" y="1987550"/>
            <a:ext cx="563562" cy="466725"/>
          </a:xfrm>
          <a:prstGeom prst="rect">
            <a:avLst/>
          </a:prstGeom>
          <a:noFill/>
          <a:ln w="9525">
            <a:noFill/>
            <a:miter lim="800000"/>
            <a:headEnd/>
            <a:tailEnd/>
          </a:ln>
        </p:spPr>
        <p:txBody>
          <a:bodyPr wrap="none">
            <a:spAutoFit/>
          </a:bodyPr>
          <a:lstStyle/>
          <a:p>
            <a:pPr algn="ctr">
              <a:lnSpc>
                <a:spcPct val="90000"/>
              </a:lnSpc>
            </a:pPr>
            <a:r>
              <a:rPr lang="en-US" sz="900" b="1">
                <a:solidFill>
                  <a:schemeClr val="tx1"/>
                </a:solidFill>
              </a:rPr>
              <a:t>95% CI</a:t>
            </a:r>
            <a:br>
              <a:rPr lang="en-US" sz="900" b="1">
                <a:solidFill>
                  <a:schemeClr val="tx1"/>
                </a:solidFill>
              </a:rPr>
            </a:br>
            <a:r>
              <a:rPr lang="en-US" sz="900">
                <a:solidFill>
                  <a:schemeClr val="tx1"/>
                </a:solidFill>
              </a:rPr>
              <a:t>2.8-4.6</a:t>
            </a:r>
            <a:br>
              <a:rPr lang="en-US" sz="900">
                <a:solidFill>
                  <a:schemeClr val="tx1"/>
                </a:solidFill>
              </a:rPr>
            </a:br>
            <a:r>
              <a:rPr lang="en-US" sz="900">
                <a:solidFill>
                  <a:schemeClr val="tx1"/>
                </a:solidFill>
              </a:rPr>
              <a:t>2.9-6.6</a:t>
            </a:r>
          </a:p>
        </p:txBody>
      </p:sp>
      <p:sp>
        <p:nvSpPr>
          <p:cNvPr id="45172" name="TextBox 103"/>
          <p:cNvSpPr txBox="1">
            <a:spLocks noChangeArrowheads="1"/>
          </p:cNvSpPr>
          <p:nvPr/>
        </p:nvSpPr>
        <p:spPr bwMode="auto">
          <a:xfrm>
            <a:off x="7307263" y="1679575"/>
            <a:ext cx="925512" cy="276225"/>
          </a:xfrm>
          <a:prstGeom prst="rect">
            <a:avLst/>
          </a:prstGeom>
          <a:noFill/>
          <a:ln w="9525">
            <a:noFill/>
            <a:miter lim="800000"/>
            <a:headEnd/>
            <a:tailEnd/>
          </a:ln>
        </p:spPr>
        <p:txBody>
          <a:bodyPr>
            <a:spAutoFit/>
          </a:bodyPr>
          <a:lstStyle/>
          <a:p>
            <a:pPr algn="ctr"/>
            <a:r>
              <a:rPr lang="en-US" sz="1200" b="1">
                <a:solidFill>
                  <a:schemeClr val="tx1"/>
                </a:solidFill>
              </a:rPr>
              <a:t>Sorafenib</a:t>
            </a:r>
          </a:p>
        </p:txBody>
      </p:sp>
      <p:sp>
        <p:nvSpPr>
          <p:cNvPr id="105" name="Freeform 104"/>
          <p:cNvSpPr/>
          <p:nvPr/>
        </p:nvSpPr>
        <p:spPr bwMode="auto">
          <a:xfrm>
            <a:off x="4052888" y="2546350"/>
            <a:ext cx="1690687" cy="1538288"/>
          </a:xfrm>
          <a:custGeom>
            <a:avLst/>
            <a:gdLst>
              <a:gd name="connsiteX0" fmla="*/ 0 w 1690688"/>
              <a:gd name="connsiteY0" fmla="*/ 0 h 1538288"/>
              <a:gd name="connsiteX1" fmla="*/ 107156 w 1690688"/>
              <a:gd name="connsiteY1" fmla="*/ 50006 h 1538288"/>
              <a:gd name="connsiteX2" fmla="*/ 119063 w 1690688"/>
              <a:gd name="connsiteY2" fmla="*/ 102394 h 1538288"/>
              <a:gd name="connsiteX3" fmla="*/ 142875 w 1690688"/>
              <a:gd name="connsiteY3" fmla="*/ 152400 h 1538288"/>
              <a:gd name="connsiteX4" fmla="*/ 169069 w 1690688"/>
              <a:gd name="connsiteY4" fmla="*/ 409575 h 1538288"/>
              <a:gd name="connsiteX5" fmla="*/ 195263 w 1690688"/>
              <a:gd name="connsiteY5" fmla="*/ 450056 h 1538288"/>
              <a:gd name="connsiteX6" fmla="*/ 200025 w 1690688"/>
              <a:gd name="connsiteY6" fmla="*/ 481013 h 1538288"/>
              <a:gd name="connsiteX7" fmla="*/ 271463 w 1690688"/>
              <a:gd name="connsiteY7" fmla="*/ 481013 h 1538288"/>
              <a:gd name="connsiteX8" fmla="*/ 295275 w 1690688"/>
              <a:gd name="connsiteY8" fmla="*/ 542925 h 1538288"/>
              <a:gd name="connsiteX9" fmla="*/ 302419 w 1690688"/>
              <a:gd name="connsiteY9" fmla="*/ 709613 h 1538288"/>
              <a:gd name="connsiteX10" fmla="*/ 319088 w 1690688"/>
              <a:gd name="connsiteY10" fmla="*/ 721519 h 1538288"/>
              <a:gd name="connsiteX11" fmla="*/ 457200 w 1690688"/>
              <a:gd name="connsiteY11" fmla="*/ 723900 h 1538288"/>
              <a:gd name="connsiteX12" fmla="*/ 509588 w 1690688"/>
              <a:gd name="connsiteY12" fmla="*/ 1052513 h 1538288"/>
              <a:gd name="connsiteX13" fmla="*/ 652463 w 1690688"/>
              <a:gd name="connsiteY13" fmla="*/ 1052513 h 1538288"/>
              <a:gd name="connsiteX14" fmla="*/ 664369 w 1690688"/>
              <a:gd name="connsiteY14" fmla="*/ 1159669 h 1538288"/>
              <a:gd name="connsiteX15" fmla="*/ 864394 w 1690688"/>
              <a:gd name="connsiteY15" fmla="*/ 1162050 h 1538288"/>
              <a:gd name="connsiteX16" fmla="*/ 878681 w 1690688"/>
              <a:gd name="connsiteY16" fmla="*/ 1223963 h 1538288"/>
              <a:gd name="connsiteX17" fmla="*/ 1152525 w 1690688"/>
              <a:gd name="connsiteY17" fmla="*/ 1223963 h 1538288"/>
              <a:gd name="connsiteX18" fmla="*/ 1154906 w 1690688"/>
              <a:gd name="connsiteY18" fmla="*/ 1285875 h 1538288"/>
              <a:gd name="connsiteX19" fmla="*/ 1240631 w 1690688"/>
              <a:gd name="connsiteY19" fmla="*/ 1288256 h 1538288"/>
              <a:gd name="connsiteX20" fmla="*/ 1238250 w 1690688"/>
              <a:gd name="connsiteY20" fmla="*/ 1369219 h 1538288"/>
              <a:gd name="connsiteX21" fmla="*/ 1571625 w 1690688"/>
              <a:gd name="connsiteY21" fmla="*/ 1376363 h 1538288"/>
              <a:gd name="connsiteX22" fmla="*/ 1578769 w 1690688"/>
              <a:gd name="connsiteY22" fmla="*/ 1535906 h 1538288"/>
              <a:gd name="connsiteX23" fmla="*/ 1690688 w 1690688"/>
              <a:gd name="connsiteY23" fmla="*/ 1538288 h 153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690688" h="1538288">
                <a:moveTo>
                  <a:pt x="0" y="0"/>
                </a:moveTo>
                <a:lnTo>
                  <a:pt x="107156" y="50006"/>
                </a:lnTo>
                <a:lnTo>
                  <a:pt x="119063" y="102394"/>
                </a:lnTo>
                <a:lnTo>
                  <a:pt x="142875" y="152400"/>
                </a:lnTo>
                <a:lnTo>
                  <a:pt x="169069" y="409575"/>
                </a:lnTo>
                <a:lnTo>
                  <a:pt x="195263" y="450056"/>
                </a:lnTo>
                <a:lnTo>
                  <a:pt x="200025" y="481013"/>
                </a:lnTo>
                <a:lnTo>
                  <a:pt x="271463" y="481013"/>
                </a:lnTo>
                <a:lnTo>
                  <a:pt x="295275" y="542925"/>
                </a:lnTo>
                <a:lnTo>
                  <a:pt x="302419" y="709613"/>
                </a:lnTo>
                <a:lnTo>
                  <a:pt x="319088" y="721519"/>
                </a:lnTo>
                <a:lnTo>
                  <a:pt x="457200" y="723900"/>
                </a:lnTo>
                <a:lnTo>
                  <a:pt x="509588" y="1052513"/>
                </a:lnTo>
                <a:lnTo>
                  <a:pt x="652463" y="1052513"/>
                </a:lnTo>
                <a:lnTo>
                  <a:pt x="664369" y="1159669"/>
                </a:lnTo>
                <a:lnTo>
                  <a:pt x="864394" y="1162050"/>
                </a:lnTo>
                <a:lnTo>
                  <a:pt x="878681" y="1223963"/>
                </a:lnTo>
                <a:lnTo>
                  <a:pt x="1152525" y="1223963"/>
                </a:lnTo>
                <a:cubicBezTo>
                  <a:pt x="1153319" y="1244600"/>
                  <a:pt x="1154112" y="1265238"/>
                  <a:pt x="1154906" y="1285875"/>
                </a:cubicBezTo>
                <a:lnTo>
                  <a:pt x="1240631" y="1288256"/>
                </a:lnTo>
                <a:cubicBezTo>
                  <a:pt x="1239837" y="1315244"/>
                  <a:pt x="1239044" y="1342231"/>
                  <a:pt x="1238250" y="1369219"/>
                </a:cubicBezTo>
                <a:lnTo>
                  <a:pt x="1571625" y="1376363"/>
                </a:lnTo>
                <a:lnTo>
                  <a:pt x="1578769" y="1535906"/>
                </a:lnTo>
                <a:lnTo>
                  <a:pt x="1690688" y="1538288"/>
                </a:lnTo>
              </a:path>
            </a:pathLst>
          </a:custGeom>
          <a:noFill/>
          <a:ln w="28575" cap="flat" cmpd="sng" algn="ctr">
            <a:solidFill>
              <a:schemeClr val="accent3"/>
            </a:solidFill>
            <a:prstDash val="solid"/>
            <a:round/>
            <a:headEnd type="none" w="med" len="med"/>
            <a:tailEnd type="none" w="med" len="med"/>
          </a:ln>
          <a:effectLst/>
        </p:spPr>
        <p:txBody>
          <a:bodyPr anchor="ctr"/>
          <a:lstStyle/>
          <a:p>
            <a:pPr algn="ctr">
              <a:defRPr/>
            </a:pPr>
            <a:endParaRPr lang="en-US" dirty="0">
              <a:latin typeface="Arial" pitchFamily="34" charset="0"/>
            </a:endParaRPr>
          </a:p>
        </p:txBody>
      </p:sp>
      <p:sp>
        <p:nvSpPr>
          <p:cNvPr id="106" name="Freeform 105"/>
          <p:cNvSpPr/>
          <p:nvPr/>
        </p:nvSpPr>
        <p:spPr bwMode="auto">
          <a:xfrm>
            <a:off x="4054475" y="2546350"/>
            <a:ext cx="2046288" cy="1543050"/>
          </a:xfrm>
          <a:custGeom>
            <a:avLst/>
            <a:gdLst>
              <a:gd name="connsiteX0" fmla="*/ 0 w 2045494"/>
              <a:gd name="connsiteY0" fmla="*/ 0 h 1543050"/>
              <a:gd name="connsiteX1" fmla="*/ 109538 w 2045494"/>
              <a:gd name="connsiteY1" fmla="*/ 0 h 1543050"/>
              <a:gd name="connsiteX2" fmla="*/ 121444 w 2045494"/>
              <a:gd name="connsiteY2" fmla="*/ 33338 h 1543050"/>
              <a:gd name="connsiteX3" fmla="*/ 147638 w 2045494"/>
              <a:gd name="connsiteY3" fmla="*/ 52388 h 1543050"/>
              <a:gd name="connsiteX4" fmla="*/ 150019 w 2045494"/>
              <a:gd name="connsiteY4" fmla="*/ 216694 h 1543050"/>
              <a:gd name="connsiteX5" fmla="*/ 169069 w 2045494"/>
              <a:gd name="connsiteY5" fmla="*/ 385763 h 1543050"/>
              <a:gd name="connsiteX6" fmla="*/ 190500 w 2045494"/>
              <a:gd name="connsiteY6" fmla="*/ 435769 h 1543050"/>
              <a:gd name="connsiteX7" fmla="*/ 273844 w 2045494"/>
              <a:gd name="connsiteY7" fmla="*/ 502444 h 1543050"/>
              <a:gd name="connsiteX8" fmla="*/ 326232 w 2045494"/>
              <a:gd name="connsiteY8" fmla="*/ 678656 h 1543050"/>
              <a:gd name="connsiteX9" fmla="*/ 440532 w 2045494"/>
              <a:gd name="connsiteY9" fmla="*/ 714375 h 1543050"/>
              <a:gd name="connsiteX10" fmla="*/ 504825 w 2045494"/>
              <a:gd name="connsiteY10" fmla="*/ 852488 h 1543050"/>
              <a:gd name="connsiteX11" fmla="*/ 633413 w 2045494"/>
              <a:gd name="connsiteY11" fmla="*/ 864394 h 1543050"/>
              <a:gd name="connsiteX12" fmla="*/ 666750 w 2045494"/>
              <a:gd name="connsiteY12" fmla="*/ 935831 h 1543050"/>
              <a:gd name="connsiteX13" fmla="*/ 692944 w 2045494"/>
              <a:gd name="connsiteY13" fmla="*/ 1038225 h 1543050"/>
              <a:gd name="connsiteX14" fmla="*/ 707232 w 2045494"/>
              <a:gd name="connsiteY14" fmla="*/ 1097756 h 1543050"/>
              <a:gd name="connsiteX15" fmla="*/ 852488 w 2045494"/>
              <a:gd name="connsiteY15" fmla="*/ 1100138 h 1543050"/>
              <a:gd name="connsiteX16" fmla="*/ 852488 w 2045494"/>
              <a:gd name="connsiteY16" fmla="*/ 1166813 h 1543050"/>
              <a:gd name="connsiteX17" fmla="*/ 962025 w 2045494"/>
              <a:gd name="connsiteY17" fmla="*/ 1166813 h 1543050"/>
              <a:gd name="connsiteX18" fmla="*/ 962025 w 2045494"/>
              <a:gd name="connsiteY18" fmla="*/ 1212056 h 1543050"/>
              <a:gd name="connsiteX19" fmla="*/ 1059657 w 2045494"/>
              <a:gd name="connsiteY19" fmla="*/ 1209675 h 1543050"/>
              <a:gd name="connsiteX20" fmla="*/ 1107282 w 2045494"/>
              <a:gd name="connsiteY20" fmla="*/ 1259681 h 1543050"/>
              <a:gd name="connsiteX21" fmla="*/ 1109663 w 2045494"/>
              <a:gd name="connsiteY21" fmla="*/ 1293019 h 1543050"/>
              <a:gd name="connsiteX22" fmla="*/ 1612107 w 2045494"/>
              <a:gd name="connsiteY22" fmla="*/ 1295400 h 1543050"/>
              <a:gd name="connsiteX23" fmla="*/ 1612107 w 2045494"/>
              <a:gd name="connsiteY23" fmla="*/ 1371600 h 1543050"/>
              <a:gd name="connsiteX24" fmla="*/ 1838325 w 2045494"/>
              <a:gd name="connsiteY24" fmla="*/ 1373981 h 1543050"/>
              <a:gd name="connsiteX25" fmla="*/ 1843088 w 2045494"/>
              <a:gd name="connsiteY25" fmla="*/ 1543050 h 1543050"/>
              <a:gd name="connsiteX26" fmla="*/ 2045494 w 2045494"/>
              <a:gd name="connsiteY26" fmla="*/ 154305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045494" h="1543050">
                <a:moveTo>
                  <a:pt x="0" y="0"/>
                </a:moveTo>
                <a:lnTo>
                  <a:pt x="109538" y="0"/>
                </a:lnTo>
                <a:lnTo>
                  <a:pt x="121444" y="33338"/>
                </a:lnTo>
                <a:lnTo>
                  <a:pt x="147638" y="52388"/>
                </a:lnTo>
                <a:cubicBezTo>
                  <a:pt x="148432" y="107157"/>
                  <a:pt x="149225" y="161925"/>
                  <a:pt x="150019" y="216694"/>
                </a:cubicBezTo>
                <a:lnTo>
                  <a:pt x="169069" y="385763"/>
                </a:lnTo>
                <a:lnTo>
                  <a:pt x="190500" y="435769"/>
                </a:lnTo>
                <a:lnTo>
                  <a:pt x="273844" y="502444"/>
                </a:lnTo>
                <a:lnTo>
                  <a:pt x="326232" y="678656"/>
                </a:lnTo>
                <a:lnTo>
                  <a:pt x="440532" y="714375"/>
                </a:lnTo>
                <a:lnTo>
                  <a:pt x="504825" y="852488"/>
                </a:lnTo>
                <a:lnTo>
                  <a:pt x="633413" y="864394"/>
                </a:lnTo>
                <a:lnTo>
                  <a:pt x="666750" y="935831"/>
                </a:lnTo>
                <a:lnTo>
                  <a:pt x="692944" y="1038225"/>
                </a:lnTo>
                <a:lnTo>
                  <a:pt x="707232" y="1097756"/>
                </a:lnTo>
                <a:lnTo>
                  <a:pt x="852488" y="1100138"/>
                </a:lnTo>
                <a:lnTo>
                  <a:pt x="852488" y="1166813"/>
                </a:lnTo>
                <a:lnTo>
                  <a:pt x="962025" y="1166813"/>
                </a:lnTo>
                <a:lnTo>
                  <a:pt x="962025" y="1212056"/>
                </a:lnTo>
                <a:lnTo>
                  <a:pt x="1059657" y="1209675"/>
                </a:lnTo>
                <a:lnTo>
                  <a:pt x="1107282" y="1259681"/>
                </a:lnTo>
                <a:lnTo>
                  <a:pt x="1109663" y="1293019"/>
                </a:lnTo>
                <a:lnTo>
                  <a:pt x="1612107" y="1295400"/>
                </a:lnTo>
                <a:lnTo>
                  <a:pt x="1612107" y="1371600"/>
                </a:lnTo>
                <a:lnTo>
                  <a:pt x="1838325" y="1373981"/>
                </a:lnTo>
                <a:lnTo>
                  <a:pt x="1843088" y="1543050"/>
                </a:lnTo>
                <a:lnTo>
                  <a:pt x="2045494" y="1543050"/>
                </a:lnTo>
              </a:path>
            </a:pathLst>
          </a:custGeom>
          <a:noFill/>
          <a:ln w="28575" cap="flat" cmpd="sng" algn="ctr">
            <a:solidFill>
              <a:schemeClr val="accent3"/>
            </a:solidFill>
            <a:prstDash val="sysDot"/>
            <a:round/>
            <a:headEnd type="none" w="med" len="med"/>
            <a:tailEnd type="none" w="med" len="med"/>
          </a:ln>
          <a:effectLst/>
        </p:spPr>
        <p:txBody>
          <a:bodyPr anchor="ctr"/>
          <a:lstStyle/>
          <a:p>
            <a:pPr algn="ctr">
              <a:defRPr/>
            </a:pPr>
            <a:endParaRPr lang="en-US" dirty="0">
              <a:latin typeface="Arial" pitchFamily="34" charset="0"/>
            </a:endParaRPr>
          </a:p>
        </p:txBody>
      </p:sp>
      <p:sp>
        <p:nvSpPr>
          <p:cNvPr id="45175" name="Freeform 106"/>
          <p:cNvSpPr>
            <a:spLocks/>
          </p:cNvSpPr>
          <p:nvPr/>
        </p:nvSpPr>
        <p:spPr bwMode="auto">
          <a:xfrm>
            <a:off x="6888163" y="3395663"/>
            <a:ext cx="327025" cy="874712"/>
          </a:xfrm>
          <a:custGeom>
            <a:avLst/>
            <a:gdLst>
              <a:gd name="T0" fmla="*/ 0 w 485775"/>
              <a:gd name="T1" fmla="*/ 0 h 873919"/>
              <a:gd name="T2" fmla="*/ 80 w 485775"/>
              <a:gd name="T3" fmla="*/ 0 h 873919"/>
              <a:gd name="T4" fmla="*/ 80 w 485775"/>
              <a:gd name="T5" fmla="*/ 890739 h 873919"/>
              <a:gd name="T6" fmla="*/ 0 60000 65536"/>
              <a:gd name="T7" fmla="*/ 0 60000 65536"/>
              <a:gd name="T8" fmla="*/ 0 60000 65536"/>
              <a:gd name="T9" fmla="*/ 0 w 485775"/>
              <a:gd name="T10" fmla="*/ 0 h 873919"/>
              <a:gd name="T11" fmla="*/ 485775 w 485775"/>
              <a:gd name="T12" fmla="*/ 873919 h 873919"/>
            </a:gdLst>
            <a:ahLst/>
            <a:cxnLst>
              <a:cxn ang="T6">
                <a:pos x="T0" y="T1"/>
              </a:cxn>
              <a:cxn ang="T7">
                <a:pos x="T2" y="T3"/>
              </a:cxn>
              <a:cxn ang="T8">
                <a:pos x="T4" y="T5"/>
              </a:cxn>
            </a:cxnLst>
            <a:rect l="T9" t="T10" r="T11" b="T12"/>
            <a:pathLst>
              <a:path w="485775" h="873919">
                <a:moveTo>
                  <a:pt x="0" y="0"/>
                </a:moveTo>
                <a:lnTo>
                  <a:pt x="485775" y="0"/>
                </a:lnTo>
                <a:lnTo>
                  <a:pt x="485775" y="873919"/>
                </a:lnTo>
              </a:path>
            </a:pathLst>
          </a:custGeom>
          <a:noFill/>
          <a:ln w="28575" cap="flat" cmpd="sng" algn="ctr">
            <a:solidFill>
              <a:schemeClr val="tx1"/>
            </a:solidFill>
            <a:prstDash val="sysDot"/>
            <a:round/>
            <a:headEnd type="none" w="med" len="med"/>
            <a:tailEnd type="none" w="med" len="med"/>
          </a:ln>
        </p:spPr>
        <p:txBody>
          <a:bodyPr anchor="ctr"/>
          <a:lstStyle/>
          <a:p>
            <a:endParaRPr lang="en-US"/>
          </a:p>
        </p:txBody>
      </p:sp>
      <p:sp>
        <p:nvSpPr>
          <p:cNvPr id="45176" name="Freeform 107"/>
          <p:cNvSpPr>
            <a:spLocks/>
          </p:cNvSpPr>
          <p:nvPr/>
        </p:nvSpPr>
        <p:spPr bwMode="auto">
          <a:xfrm>
            <a:off x="6710363" y="2552700"/>
            <a:ext cx="1851025" cy="1512888"/>
          </a:xfrm>
          <a:custGeom>
            <a:avLst/>
            <a:gdLst>
              <a:gd name="T0" fmla="*/ 0 w 1850231"/>
              <a:gd name="T1" fmla="*/ 0 h 1512094"/>
              <a:gd name="T2" fmla="*/ 144170 w 1850231"/>
              <a:gd name="T3" fmla="*/ 0 h 1512094"/>
              <a:gd name="T4" fmla="*/ 165797 w 1850231"/>
              <a:gd name="T5" fmla="*/ 55378 h 1512094"/>
              <a:gd name="T6" fmla="*/ 189820 w 1850231"/>
              <a:gd name="T7" fmla="*/ 385221 h 1512094"/>
              <a:gd name="T8" fmla="*/ 233072 w 1850231"/>
              <a:gd name="T9" fmla="*/ 409296 h 1512094"/>
              <a:gd name="T10" fmla="*/ 288338 w 1850231"/>
              <a:gd name="T11" fmla="*/ 411705 h 1512094"/>
              <a:gd name="T12" fmla="*/ 319573 w 1850231"/>
              <a:gd name="T13" fmla="*/ 601906 h 1512094"/>
              <a:gd name="T14" fmla="*/ 319573 w 1850231"/>
              <a:gd name="T15" fmla="*/ 635614 h 1512094"/>
              <a:gd name="T16" fmla="*/ 437309 w 1850231"/>
              <a:gd name="T17" fmla="*/ 635614 h 1512094"/>
              <a:gd name="T18" fmla="*/ 437309 w 1850231"/>
              <a:gd name="T19" fmla="*/ 683767 h 1512094"/>
              <a:gd name="T20" fmla="*/ 509393 w 1850231"/>
              <a:gd name="T21" fmla="*/ 683767 h 1512094"/>
              <a:gd name="T22" fmla="*/ 516602 w 1850231"/>
              <a:gd name="T23" fmla="*/ 876374 h 1512094"/>
              <a:gd name="T24" fmla="*/ 533424 w 1850231"/>
              <a:gd name="T25" fmla="*/ 898042 h 1512094"/>
              <a:gd name="T26" fmla="*/ 535827 w 1850231"/>
              <a:gd name="T27" fmla="*/ 946195 h 1512094"/>
              <a:gd name="T28" fmla="*/ 598301 w 1850231"/>
              <a:gd name="T29" fmla="*/ 946195 h 1512094"/>
              <a:gd name="T30" fmla="*/ 603106 w 1850231"/>
              <a:gd name="T31" fmla="*/ 996753 h 1512094"/>
              <a:gd name="T32" fmla="*/ 687202 w 1850231"/>
              <a:gd name="T33" fmla="*/ 996753 h 1512094"/>
              <a:gd name="T34" fmla="*/ 725647 w 1850231"/>
              <a:gd name="T35" fmla="*/ 1165292 h 1512094"/>
              <a:gd name="T36" fmla="*/ 877022 w 1850231"/>
              <a:gd name="T37" fmla="*/ 1165292 h 1512094"/>
              <a:gd name="T38" fmla="*/ 884231 w 1850231"/>
              <a:gd name="T39" fmla="*/ 1244742 h 1512094"/>
              <a:gd name="T40" fmla="*/ 896243 w 1850231"/>
              <a:gd name="T41" fmla="*/ 1259191 h 1512094"/>
              <a:gd name="T42" fmla="*/ 893841 w 1850231"/>
              <a:gd name="T43" fmla="*/ 1321786 h 1512094"/>
              <a:gd name="T44" fmla="*/ 1667545 w 1850231"/>
              <a:gd name="T45" fmla="*/ 1321786 h 1512094"/>
              <a:gd name="T46" fmla="*/ 1667545 w 1850231"/>
              <a:gd name="T47" fmla="*/ 1528841 h 1512094"/>
              <a:gd name="T48" fmla="*/ 1866975 w 1850231"/>
              <a:gd name="T49" fmla="*/ 1528841 h 151209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850231"/>
              <a:gd name="T76" fmla="*/ 0 h 1512094"/>
              <a:gd name="T77" fmla="*/ 1850231 w 1850231"/>
              <a:gd name="T78" fmla="*/ 1512094 h 151209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850231" h="1512094">
                <a:moveTo>
                  <a:pt x="0" y="0"/>
                </a:moveTo>
                <a:lnTo>
                  <a:pt x="142875" y="0"/>
                </a:lnTo>
                <a:lnTo>
                  <a:pt x="164306" y="54769"/>
                </a:lnTo>
                <a:lnTo>
                  <a:pt x="188119" y="381000"/>
                </a:lnTo>
                <a:lnTo>
                  <a:pt x="230981" y="404812"/>
                </a:lnTo>
                <a:lnTo>
                  <a:pt x="285750" y="407194"/>
                </a:lnTo>
                <a:lnTo>
                  <a:pt x="316706" y="595312"/>
                </a:lnTo>
                <a:lnTo>
                  <a:pt x="316706" y="628650"/>
                </a:lnTo>
                <a:lnTo>
                  <a:pt x="433387" y="628650"/>
                </a:lnTo>
                <a:lnTo>
                  <a:pt x="433387" y="676275"/>
                </a:lnTo>
                <a:lnTo>
                  <a:pt x="504825" y="676275"/>
                </a:lnTo>
                <a:lnTo>
                  <a:pt x="511969" y="866775"/>
                </a:lnTo>
                <a:lnTo>
                  <a:pt x="528637" y="888206"/>
                </a:lnTo>
                <a:lnTo>
                  <a:pt x="531019" y="935831"/>
                </a:lnTo>
                <a:lnTo>
                  <a:pt x="592931" y="935831"/>
                </a:lnTo>
                <a:lnTo>
                  <a:pt x="597694" y="985837"/>
                </a:lnTo>
                <a:lnTo>
                  <a:pt x="681037" y="985837"/>
                </a:lnTo>
                <a:lnTo>
                  <a:pt x="719137" y="1152525"/>
                </a:lnTo>
                <a:lnTo>
                  <a:pt x="869156" y="1152525"/>
                </a:lnTo>
                <a:lnTo>
                  <a:pt x="876300" y="1231106"/>
                </a:lnTo>
                <a:lnTo>
                  <a:pt x="888206" y="1245394"/>
                </a:lnTo>
                <a:cubicBezTo>
                  <a:pt x="887412" y="1266031"/>
                  <a:pt x="886619" y="1286669"/>
                  <a:pt x="885825" y="1307306"/>
                </a:cubicBezTo>
                <a:lnTo>
                  <a:pt x="1652587" y="1307306"/>
                </a:lnTo>
                <a:lnTo>
                  <a:pt x="1652587" y="1512094"/>
                </a:lnTo>
                <a:lnTo>
                  <a:pt x="1850231" y="1512094"/>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
        <p:nvSpPr>
          <p:cNvPr id="45177" name="Freeform 108"/>
          <p:cNvSpPr>
            <a:spLocks/>
          </p:cNvSpPr>
          <p:nvPr/>
        </p:nvSpPr>
        <p:spPr bwMode="auto">
          <a:xfrm>
            <a:off x="6704013" y="2555875"/>
            <a:ext cx="1652587" cy="1716088"/>
          </a:xfrm>
          <a:custGeom>
            <a:avLst/>
            <a:gdLst>
              <a:gd name="T0" fmla="*/ 0 w 1652588"/>
              <a:gd name="T1" fmla="*/ 0 h 1716881"/>
              <a:gd name="T2" fmla="*/ 80963 w 1652588"/>
              <a:gd name="T3" fmla="*/ 0 h 1716881"/>
              <a:gd name="T4" fmla="*/ 157163 w 1652588"/>
              <a:gd name="T5" fmla="*/ 96686 h 1716881"/>
              <a:gd name="T6" fmla="*/ 197644 w 1652588"/>
              <a:gd name="T7" fmla="*/ 570696 h 1716881"/>
              <a:gd name="T8" fmla="*/ 321469 w 1652588"/>
              <a:gd name="T9" fmla="*/ 594278 h 1716881"/>
              <a:gd name="T10" fmla="*/ 335756 w 1652588"/>
              <a:gd name="T11" fmla="*/ 870192 h 1716881"/>
              <a:gd name="T12" fmla="*/ 373856 w 1652588"/>
              <a:gd name="T13" fmla="*/ 870192 h 1716881"/>
              <a:gd name="T14" fmla="*/ 378619 w 1652588"/>
              <a:gd name="T15" fmla="*/ 903206 h 1716881"/>
              <a:gd name="T16" fmla="*/ 426244 w 1652588"/>
              <a:gd name="T17" fmla="*/ 945654 h 1716881"/>
              <a:gd name="T18" fmla="*/ 492919 w 1652588"/>
              <a:gd name="T19" fmla="*/ 959802 h 1716881"/>
              <a:gd name="T20" fmla="*/ 511969 w 1652588"/>
              <a:gd name="T21" fmla="*/ 1098943 h 1716881"/>
              <a:gd name="T22" fmla="*/ 528638 w 1652588"/>
              <a:gd name="T23" fmla="*/ 1143750 h 1716881"/>
              <a:gd name="T24" fmla="*/ 607219 w 1652588"/>
              <a:gd name="T25" fmla="*/ 1209781 h 1716881"/>
              <a:gd name="T26" fmla="*/ 690563 w 1652588"/>
              <a:gd name="T27" fmla="*/ 1226286 h 1716881"/>
              <a:gd name="T28" fmla="*/ 695325 w 1652588"/>
              <a:gd name="T29" fmla="*/ 1297035 h 1716881"/>
              <a:gd name="T30" fmla="*/ 716756 w 1652588"/>
              <a:gd name="T31" fmla="*/ 1297035 h 1716881"/>
              <a:gd name="T32" fmla="*/ 728663 w 1652588"/>
              <a:gd name="T33" fmla="*/ 1348914 h 1716881"/>
              <a:gd name="T34" fmla="*/ 759619 w 1652588"/>
              <a:gd name="T35" fmla="*/ 1348914 h 1716881"/>
              <a:gd name="T36" fmla="*/ 781050 w 1652588"/>
              <a:gd name="T37" fmla="*/ 1379572 h 1716881"/>
              <a:gd name="T38" fmla="*/ 950098 w 1652588"/>
              <a:gd name="T39" fmla="*/ 1381932 h 1716881"/>
              <a:gd name="T40" fmla="*/ 954860 w 1652588"/>
              <a:gd name="T41" fmla="*/ 1400797 h 1716881"/>
              <a:gd name="T42" fmla="*/ 1647804 w 1652588"/>
              <a:gd name="T43" fmla="*/ 1398438 h 1716881"/>
              <a:gd name="T44" fmla="*/ 1652567 w 1652588"/>
              <a:gd name="T45" fmla="*/ 1700290 h 171688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52588"/>
              <a:gd name="T70" fmla="*/ 0 h 1716881"/>
              <a:gd name="T71" fmla="*/ 1652588 w 1652588"/>
              <a:gd name="T72" fmla="*/ 1716881 h 171688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52588" h="1716881">
                <a:moveTo>
                  <a:pt x="0" y="0"/>
                </a:moveTo>
                <a:lnTo>
                  <a:pt x="80963" y="0"/>
                </a:lnTo>
                <a:lnTo>
                  <a:pt x="157163" y="97631"/>
                </a:lnTo>
                <a:lnTo>
                  <a:pt x="197644" y="576263"/>
                </a:lnTo>
                <a:lnTo>
                  <a:pt x="321469" y="600075"/>
                </a:lnTo>
                <a:lnTo>
                  <a:pt x="335756" y="878681"/>
                </a:lnTo>
                <a:lnTo>
                  <a:pt x="373856" y="878681"/>
                </a:lnTo>
                <a:lnTo>
                  <a:pt x="378619" y="912019"/>
                </a:lnTo>
                <a:lnTo>
                  <a:pt x="426244" y="954881"/>
                </a:lnTo>
                <a:lnTo>
                  <a:pt x="492919" y="969169"/>
                </a:lnTo>
                <a:lnTo>
                  <a:pt x="511969" y="1109663"/>
                </a:lnTo>
                <a:lnTo>
                  <a:pt x="528638" y="1154906"/>
                </a:lnTo>
                <a:lnTo>
                  <a:pt x="607219" y="1221581"/>
                </a:lnTo>
                <a:lnTo>
                  <a:pt x="690563" y="1238250"/>
                </a:lnTo>
                <a:lnTo>
                  <a:pt x="695325" y="1309688"/>
                </a:lnTo>
                <a:lnTo>
                  <a:pt x="716756" y="1309688"/>
                </a:lnTo>
                <a:lnTo>
                  <a:pt x="728663" y="1362075"/>
                </a:lnTo>
                <a:lnTo>
                  <a:pt x="759619" y="1362075"/>
                </a:lnTo>
                <a:lnTo>
                  <a:pt x="781050" y="1393031"/>
                </a:lnTo>
                <a:lnTo>
                  <a:pt x="950119" y="1395413"/>
                </a:lnTo>
                <a:lnTo>
                  <a:pt x="954881" y="1414463"/>
                </a:lnTo>
                <a:lnTo>
                  <a:pt x="1647825" y="1412081"/>
                </a:lnTo>
                <a:cubicBezTo>
                  <a:pt x="1649413" y="1513681"/>
                  <a:pt x="1651000" y="1615281"/>
                  <a:pt x="1652588" y="1716881"/>
                </a:cubicBezTo>
              </a:path>
            </a:pathLst>
          </a:custGeom>
          <a:noFill/>
          <a:ln w="28575" cap="flat" cmpd="sng" algn="ctr">
            <a:solidFill>
              <a:schemeClr val="accent2"/>
            </a:solidFill>
            <a:prstDash val="sysDot"/>
            <a:round/>
            <a:headEnd type="none" w="med" len="med"/>
            <a:tailEnd type="none" w="med" len="med"/>
          </a:ln>
        </p:spPr>
        <p:txBody>
          <a:bodyPr anchor="ctr"/>
          <a:lstStyle/>
          <a:p>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2"/>
          <p:cNvSpPr>
            <a:spLocks noGrp="1"/>
          </p:cNvSpPr>
          <p:nvPr>
            <p:ph type="title"/>
          </p:nvPr>
        </p:nvSpPr>
        <p:spPr>
          <a:xfrm>
            <a:off x="385763" y="2349500"/>
            <a:ext cx="8462962" cy="3232150"/>
          </a:xfrm>
        </p:spPr>
        <p:txBody>
          <a:bodyPr/>
          <a:lstStyle/>
          <a:p>
            <a:pPr eaLnBrk="1" hangingPunct="1"/>
            <a:r>
              <a:rPr lang="en-US" smtClean="0"/>
              <a:t>Testicular Cancer</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382588" y="676275"/>
            <a:ext cx="8464550" cy="1103313"/>
          </a:xfrm>
        </p:spPr>
        <p:txBody>
          <a:bodyPr/>
          <a:lstStyle/>
          <a:p>
            <a:pPr eaLnBrk="1" hangingPunct="1"/>
            <a:r>
              <a:rPr lang="en-US" smtClean="0"/>
              <a:t>Long-term Outcomes After Radiotherapy for Stage II Testicular Seminoma </a:t>
            </a:r>
            <a:endParaRPr lang="en-US" baseline="30000" smtClean="0"/>
          </a:p>
        </p:txBody>
      </p:sp>
      <p:sp>
        <p:nvSpPr>
          <p:cNvPr id="47107"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Hallemeier CL, et al. ASCO GU 2012. Abstract 327.</a:t>
            </a:r>
          </a:p>
        </p:txBody>
      </p:sp>
      <p:sp>
        <p:nvSpPr>
          <p:cNvPr id="2" name="Content Placeholder 1"/>
          <p:cNvSpPr>
            <a:spLocks noGrp="1"/>
          </p:cNvSpPr>
          <p:nvPr>
            <p:ph idx="1"/>
          </p:nvPr>
        </p:nvSpPr>
        <p:spPr>
          <a:xfrm>
            <a:off x="384175" y="1828800"/>
            <a:ext cx="8470900" cy="2552700"/>
          </a:xfrm>
        </p:spPr>
        <p:txBody>
          <a:bodyPr/>
          <a:lstStyle/>
          <a:p>
            <a:pPr>
              <a:defRPr/>
            </a:pPr>
            <a:r>
              <a:rPr lang="en-US" sz="1600" dirty="0" smtClean="0"/>
              <a:t>Patients with stage II testicular seminoma given RT at Mayo Clinic between 1974-2007: N = 49 </a:t>
            </a:r>
          </a:p>
          <a:p>
            <a:pPr lvl="1">
              <a:buFont typeface="Arial" pitchFamily="34" charset="0"/>
              <a:buChar char="–"/>
              <a:defRPr/>
            </a:pPr>
            <a:r>
              <a:rPr lang="en-US" sz="1400" dirty="0" smtClean="0"/>
              <a:t>Median age at diagnosis: 35 yrs (range: 22-71)</a:t>
            </a:r>
          </a:p>
          <a:p>
            <a:pPr lvl="1">
              <a:buFont typeface="Arial" pitchFamily="34" charset="0"/>
              <a:buChar char="–"/>
              <a:defRPr/>
            </a:pPr>
            <a:r>
              <a:rPr lang="en-US" sz="1600" dirty="0" smtClean="0"/>
              <a:t>CT staging (AJCC 7th edition) available for 46 patients</a:t>
            </a:r>
          </a:p>
          <a:p>
            <a:pPr lvl="2">
              <a:buFont typeface="Arial" pitchFamily="34" charset="0"/>
              <a:buChar char="–"/>
              <a:defRPr/>
            </a:pPr>
            <a:r>
              <a:rPr lang="en-US" sz="1200" dirty="0" smtClean="0"/>
              <a:t>IIA: 23 (47%); IIB: 7 (14%); IIC: 15 (31%); II NOS: 4 (8%)</a:t>
            </a:r>
          </a:p>
          <a:p>
            <a:pPr lvl="1">
              <a:buFont typeface="Arial" pitchFamily="34" charset="0"/>
              <a:buChar char="–"/>
              <a:defRPr/>
            </a:pPr>
            <a:r>
              <a:rPr lang="en-US" sz="1600" dirty="0" smtClean="0"/>
              <a:t>3 patients: RT for PA recurrence after stage I seminoma</a:t>
            </a:r>
          </a:p>
          <a:p>
            <a:pPr lvl="1">
              <a:buFont typeface="Arial" pitchFamily="34" charset="0"/>
              <a:buChar char="–"/>
              <a:defRPr/>
            </a:pPr>
            <a:r>
              <a:rPr lang="en-US" sz="1600" dirty="0" smtClean="0"/>
              <a:t>4 patients: RT and chemotherapy due to bulky disease</a:t>
            </a:r>
          </a:p>
          <a:p>
            <a:pPr marL="0" indent="0">
              <a:buFont typeface="Wingdings" pitchFamily="2" charset="2"/>
              <a:buNone/>
              <a:defRPr/>
            </a:pPr>
            <a:endParaRPr lang="en-US" sz="2000" dirty="0" smtClean="0"/>
          </a:p>
          <a:p>
            <a:pPr>
              <a:defRPr/>
            </a:pPr>
            <a:endParaRPr lang="en-US" sz="2000" dirty="0"/>
          </a:p>
          <a:p>
            <a:pPr lvl="2">
              <a:buFont typeface="Arial" pitchFamily="34" charset="0"/>
              <a:buChar char="–"/>
              <a:defRPr/>
            </a:pPr>
            <a:endParaRPr lang="en-US" sz="1600" dirty="0" smtClean="0"/>
          </a:p>
          <a:p>
            <a:pPr lvl="1">
              <a:buFont typeface="Arial" pitchFamily="34" charset="0"/>
              <a:buChar char="–"/>
              <a:defRPr/>
            </a:pPr>
            <a:endParaRPr lang="en-US" sz="1800" dirty="0" smtClean="0"/>
          </a:p>
        </p:txBody>
      </p:sp>
      <p:sp>
        <p:nvSpPr>
          <p:cNvPr id="7" name="Content Placeholder 1"/>
          <p:cNvSpPr txBox="1">
            <a:spLocks/>
          </p:cNvSpPr>
          <p:nvPr/>
        </p:nvSpPr>
        <p:spPr bwMode="auto">
          <a:xfrm>
            <a:off x="384175" y="4603750"/>
            <a:ext cx="4014788" cy="1690688"/>
          </a:xfrm>
          <a:prstGeom prst="rect">
            <a:avLst/>
          </a:prstGeom>
          <a:noFill/>
          <a:ln>
            <a:noFill/>
          </a:ln>
          <a:extLst/>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defRPr/>
            </a:pPr>
            <a:r>
              <a:rPr lang="en-US" sz="1600" dirty="0" smtClean="0">
                <a:solidFill>
                  <a:schemeClr val="tx2">
                    <a:lumMod val="20000"/>
                    <a:lumOff val="80000"/>
                  </a:schemeClr>
                </a:solidFill>
              </a:rPr>
              <a:t>Abdominal/pelvic </a:t>
            </a:r>
            <a:r>
              <a:rPr lang="en-US" sz="1600" dirty="0">
                <a:solidFill>
                  <a:schemeClr val="tx2">
                    <a:lumMod val="20000"/>
                    <a:lumOff val="80000"/>
                  </a:schemeClr>
                </a:solidFill>
              </a:rPr>
              <a:t>RT </a:t>
            </a:r>
            <a:r>
              <a:rPr lang="en-US" sz="1600" dirty="0" smtClean="0">
                <a:solidFill>
                  <a:schemeClr val="tx2">
                    <a:lumMod val="20000"/>
                    <a:lumOff val="80000"/>
                  </a:schemeClr>
                </a:solidFill>
              </a:rPr>
              <a:t>field</a:t>
            </a:r>
          </a:p>
          <a:p>
            <a:pPr lvl="1">
              <a:defRPr/>
            </a:pPr>
            <a:r>
              <a:rPr lang="en-US" sz="1400" dirty="0">
                <a:solidFill>
                  <a:schemeClr val="tx2">
                    <a:lumMod val="20000"/>
                    <a:lumOff val="80000"/>
                  </a:schemeClr>
                </a:solidFill>
              </a:rPr>
              <a:t>PA + bilateral pelvis: 25 (51</a:t>
            </a:r>
            <a:r>
              <a:rPr lang="en-US" sz="1400" dirty="0" smtClean="0">
                <a:solidFill>
                  <a:schemeClr val="tx2">
                    <a:lumMod val="20000"/>
                    <a:lumOff val="80000"/>
                  </a:schemeClr>
                </a:solidFill>
              </a:rPr>
              <a:t>%)</a:t>
            </a:r>
          </a:p>
          <a:p>
            <a:pPr lvl="1">
              <a:defRPr/>
            </a:pPr>
            <a:r>
              <a:rPr lang="en-US" sz="1400" dirty="0">
                <a:solidFill>
                  <a:schemeClr val="tx2">
                    <a:lumMod val="20000"/>
                    <a:lumOff val="80000"/>
                  </a:schemeClr>
                </a:solidFill>
              </a:rPr>
              <a:t>PA + ipsilateral pelvis: 21 (43%)</a:t>
            </a:r>
          </a:p>
          <a:p>
            <a:pPr lvl="1">
              <a:defRPr/>
            </a:pPr>
            <a:r>
              <a:rPr lang="en-US" sz="1400" dirty="0" smtClean="0">
                <a:solidFill>
                  <a:schemeClr val="tx2">
                    <a:lumMod val="20000"/>
                    <a:lumOff val="80000"/>
                  </a:schemeClr>
                </a:solidFill>
              </a:rPr>
              <a:t>PA </a:t>
            </a:r>
            <a:r>
              <a:rPr lang="en-US" sz="1400" dirty="0">
                <a:solidFill>
                  <a:schemeClr val="tx2">
                    <a:lumMod val="20000"/>
                    <a:lumOff val="80000"/>
                  </a:schemeClr>
                </a:solidFill>
              </a:rPr>
              <a:t>only: 3 (6</a:t>
            </a:r>
            <a:r>
              <a:rPr lang="en-US" sz="1400" dirty="0" smtClean="0">
                <a:solidFill>
                  <a:schemeClr val="tx2">
                    <a:lumMod val="20000"/>
                    <a:lumOff val="80000"/>
                  </a:schemeClr>
                </a:solidFill>
              </a:rPr>
              <a:t>%)</a:t>
            </a:r>
            <a:endParaRPr lang="en-US" sz="1400" dirty="0">
              <a:solidFill>
                <a:schemeClr val="tx2">
                  <a:lumMod val="20000"/>
                  <a:lumOff val="80000"/>
                </a:schemeClr>
              </a:solidFill>
            </a:endParaRPr>
          </a:p>
        </p:txBody>
      </p:sp>
      <p:sp>
        <p:nvSpPr>
          <p:cNvPr id="8" name="Content Placeholder 1"/>
          <p:cNvSpPr txBox="1">
            <a:spLocks/>
          </p:cNvSpPr>
          <p:nvPr/>
        </p:nvSpPr>
        <p:spPr bwMode="auto">
          <a:xfrm>
            <a:off x="4695825" y="4603750"/>
            <a:ext cx="4159250" cy="1682750"/>
          </a:xfrm>
          <a:prstGeom prst="rect">
            <a:avLst/>
          </a:prstGeom>
          <a:noFill/>
          <a:ln>
            <a:noFill/>
          </a:ln>
          <a:extLst/>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defRPr/>
            </a:pPr>
            <a:r>
              <a:rPr lang="en-US" sz="1600" dirty="0" smtClean="0">
                <a:solidFill>
                  <a:schemeClr val="tx2">
                    <a:lumMod val="20000"/>
                    <a:lumOff val="80000"/>
                  </a:schemeClr>
                </a:solidFill>
              </a:rPr>
              <a:t>Median infradiaphragmatic RT dose: 30.4 Gy (range: 13.3 - 44.7)</a:t>
            </a:r>
          </a:p>
          <a:p>
            <a:pPr>
              <a:defRPr/>
            </a:pPr>
            <a:r>
              <a:rPr lang="en-US" sz="1600" dirty="0" smtClean="0">
                <a:solidFill>
                  <a:schemeClr val="tx2">
                    <a:lumMod val="20000"/>
                    <a:lumOff val="80000"/>
                  </a:schemeClr>
                </a:solidFill>
              </a:rPr>
              <a:t>Prophylactic MSCV RT: 24 (49%)</a:t>
            </a:r>
          </a:p>
          <a:p>
            <a:pPr>
              <a:defRPr/>
            </a:pPr>
            <a:r>
              <a:rPr lang="en-US" sz="1600" dirty="0" smtClean="0">
                <a:solidFill>
                  <a:schemeClr val="tx2">
                    <a:lumMod val="20000"/>
                    <a:lumOff val="80000"/>
                  </a:schemeClr>
                </a:solidFill>
              </a:rPr>
              <a:t>Median MSCV RT dose: 20 </a:t>
            </a:r>
            <a:r>
              <a:rPr lang="en-US" sz="1600" dirty="0" err="1" smtClean="0">
                <a:solidFill>
                  <a:schemeClr val="tx2">
                    <a:lumMod val="20000"/>
                    <a:lumOff val="80000"/>
                  </a:schemeClr>
                </a:solidFill>
              </a:rPr>
              <a:t>Gy</a:t>
            </a:r>
            <a:r>
              <a:rPr lang="en-US" sz="1600" dirty="0" smtClean="0">
                <a:solidFill>
                  <a:schemeClr val="tx2">
                    <a:lumMod val="20000"/>
                    <a:lumOff val="80000"/>
                  </a:schemeClr>
                </a:solidFill>
              </a:rPr>
              <a:t> </a:t>
            </a:r>
            <a:br>
              <a:rPr lang="en-US" sz="1600" dirty="0" smtClean="0">
                <a:solidFill>
                  <a:schemeClr val="tx2">
                    <a:lumMod val="20000"/>
                    <a:lumOff val="80000"/>
                  </a:schemeClr>
                </a:solidFill>
              </a:rPr>
            </a:br>
            <a:r>
              <a:rPr lang="en-US" sz="1600" dirty="0" smtClean="0">
                <a:solidFill>
                  <a:schemeClr val="tx2">
                    <a:lumMod val="20000"/>
                    <a:lumOff val="80000"/>
                  </a:schemeClr>
                </a:solidFill>
              </a:rPr>
              <a:t>(range: 12-30)</a:t>
            </a:r>
            <a:endParaRPr lang="en-US" sz="1400" dirty="0">
              <a:solidFill>
                <a:schemeClr val="tx2">
                  <a:lumMod val="20000"/>
                  <a:lumOff val="80000"/>
                </a:schemeClr>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382588" y="676275"/>
            <a:ext cx="8464550" cy="1103313"/>
          </a:xfrm>
        </p:spPr>
        <p:txBody>
          <a:bodyPr/>
          <a:lstStyle/>
          <a:p>
            <a:pPr eaLnBrk="1" hangingPunct="1"/>
            <a:r>
              <a:rPr lang="en-US" smtClean="0"/>
              <a:t>Long-Term Outcomes After RT for Stage II Testicular Seminoma</a:t>
            </a:r>
            <a:endParaRPr lang="en-US" baseline="30000" smtClean="0"/>
          </a:p>
        </p:txBody>
      </p:sp>
      <p:sp>
        <p:nvSpPr>
          <p:cNvPr id="48131"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Hallemeier CL, et al. ASCO GU 2012. Abstract 327.</a:t>
            </a:r>
          </a:p>
        </p:txBody>
      </p:sp>
      <p:graphicFrame>
        <p:nvGraphicFramePr>
          <p:cNvPr id="4" name="Table 3"/>
          <p:cNvGraphicFramePr>
            <a:graphicFrameLocks noGrp="1"/>
          </p:cNvGraphicFramePr>
          <p:nvPr/>
        </p:nvGraphicFramePr>
        <p:xfrm>
          <a:off x="382588" y="1908175"/>
          <a:ext cx="4189412" cy="3048000"/>
        </p:xfrm>
        <a:graphic>
          <a:graphicData uri="http://schemas.openxmlformats.org/drawingml/2006/table">
            <a:tbl>
              <a:tblPr firstRow="1" bandRow="1">
                <a:tableStyleId>{93296810-A885-4BE3-A3E7-6D5BEEA58F35}</a:tableStyleId>
              </a:tblPr>
              <a:tblGrid>
                <a:gridCol w="2680162"/>
                <a:gridCol w="1509250"/>
              </a:tblGrid>
              <a:tr h="142544">
                <a:tc>
                  <a:txBody>
                    <a:bodyPr/>
                    <a:lstStyle/>
                    <a:p>
                      <a:r>
                        <a:rPr lang="en-US" sz="1400" dirty="0" smtClean="0"/>
                        <a:t>Outcome</a:t>
                      </a:r>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400" dirty="0" smtClean="0"/>
                        <a:t>Patients</a:t>
                      </a:r>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117159">
                <a:tc>
                  <a:txBody>
                    <a:bodyPr/>
                    <a:lstStyle/>
                    <a:p>
                      <a:r>
                        <a:rPr lang="en-US" sz="1400" dirty="0" smtClean="0">
                          <a:solidFill>
                            <a:schemeClr val="bg2">
                              <a:lumMod val="10000"/>
                            </a:schemeClr>
                          </a:solidFill>
                        </a:rPr>
                        <a:t>10/20</a:t>
                      </a:r>
                      <a:r>
                        <a:rPr lang="en-US" sz="1400" baseline="0" dirty="0" smtClean="0">
                          <a:solidFill>
                            <a:schemeClr val="bg2">
                              <a:lumMod val="10000"/>
                            </a:schemeClr>
                          </a:solidFill>
                        </a:rPr>
                        <a:t>-yr OS, %</a:t>
                      </a:r>
                      <a:endParaRPr lang="en-US" sz="14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94/81</a:t>
                      </a:r>
                      <a:endParaRPr lang="en-US" sz="14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r>
              <a:tr h="301625">
                <a:tc>
                  <a:txBody>
                    <a:bodyPr/>
                    <a:lstStyle/>
                    <a:p>
                      <a:r>
                        <a:rPr lang="en-US" sz="1400" dirty="0" smtClean="0">
                          <a:solidFill>
                            <a:schemeClr val="bg2">
                              <a:lumMod val="10000"/>
                            </a:schemeClr>
                          </a:solidFill>
                        </a:rPr>
                        <a:t>10/20-yr CSS, %</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96/96</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117159">
                <a:tc>
                  <a:txBody>
                    <a:bodyPr/>
                    <a:lstStyle/>
                    <a:p>
                      <a:r>
                        <a:rPr lang="en-US" sz="1400" dirty="0" smtClean="0">
                          <a:solidFill>
                            <a:schemeClr val="bg2">
                              <a:lumMod val="10000"/>
                            </a:schemeClr>
                          </a:solidFill>
                        </a:rPr>
                        <a:t>Recurrence, n (%) </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9 (18)*</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117159">
                <a:tc>
                  <a:txBody>
                    <a:bodyPr/>
                    <a:lstStyle/>
                    <a:p>
                      <a:pPr marL="111125" indent="174625">
                        <a:buFont typeface="Wingdings" pitchFamily="2" charset="2"/>
                        <a:buChar char="§"/>
                      </a:pPr>
                      <a:r>
                        <a:rPr lang="en-US" sz="1400" dirty="0" smtClean="0">
                          <a:solidFill>
                            <a:schemeClr val="bg2">
                              <a:lumMod val="10000"/>
                            </a:schemeClr>
                          </a:solidFill>
                        </a:rPr>
                        <a:t>MSCV regions, n</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6</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117159">
                <a:tc>
                  <a:txBody>
                    <a:bodyPr/>
                    <a:lstStyle/>
                    <a:p>
                      <a:pPr marL="111125" indent="174625" algn="l" defTabSz="914400" rtl="0" eaLnBrk="1" latinLnBrk="0" hangingPunct="1">
                        <a:buFont typeface="Wingdings" pitchFamily="2" charset="2"/>
                        <a:buChar char="§"/>
                      </a:pPr>
                      <a:r>
                        <a:rPr lang="en-US" sz="1400" kern="1200" dirty="0" smtClean="0">
                          <a:solidFill>
                            <a:schemeClr val="bg2">
                              <a:lumMod val="10000"/>
                            </a:schemeClr>
                          </a:solidFill>
                          <a:latin typeface="+mn-lt"/>
                          <a:ea typeface="+mn-ea"/>
                          <a:cs typeface="+mn-cs"/>
                        </a:rPr>
                        <a:t>PA nodes, n</a:t>
                      </a:r>
                      <a:endParaRPr lang="en-US" sz="14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117159">
                <a:tc>
                  <a:txBody>
                    <a:bodyPr/>
                    <a:lstStyle/>
                    <a:p>
                      <a:pPr marL="111125" indent="174625" algn="l" defTabSz="914400" rtl="0" eaLnBrk="1" latinLnBrk="0" hangingPunct="1">
                        <a:buFont typeface="Wingdings" pitchFamily="2" charset="2"/>
                        <a:buChar char="§"/>
                      </a:pPr>
                      <a:r>
                        <a:rPr lang="en-US" sz="1400" kern="1200" dirty="0" smtClean="0">
                          <a:solidFill>
                            <a:schemeClr val="bg2">
                              <a:lumMod val="10000"/>
                            </a:schemeClr>
                          </a:solidFill>
                          <a:latin typeface="+mn-lt"/>
                          <a:ea typeface="+mn-ea"/>
                          <a:cs typeface="+mn-cs"/>
                        </a:rPr>
                        <a:t>Lung parenchyma, n</a:t>
                      </a:r>
                      <a:endParaRPr lang="en-US" sz="14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117159">
                <a:tc>
                  <a:txBody>
                    <a:bodyPr/>
                    <a:lstStyle/>
                    <a:p>
                      <a:pPr marL="111125" indent="174625" algn="l" defTabSz="914400" rtl="0" eaLnBrk="1" latinLnBrk="0" hangingPunct="1">
                        <a:buFont typeface="Wingdings" pitchFamily="2" charset="2"/>
                        <a:buChar char="§"/>
                      </a:pPr>
                      <a:r>
                        <a:rPr lang="en-US" sz="1400" kern="1200" dirty="0" smtClean="0">
                          <a:solidFill>
                            <a:schemeClr val="bg2">
                              <a:lumMod val="10000"/>
                            </a:schemeClr>
                          </a:solidFill>
                          <a:latin typeface="+mn-lt"/>
                          <a:ea typeface="+mn-ea"/>
                          <a:cs typeface="+mn-cs"/>
                        </a:rPr>
                        <a:t>Peritoneal cavity, n</a:t>
                      </a:r>
                      <a:endParaRPr lang="en-US" sz="1400" kern="1200" dirty="0">
                        <a:solidFill>
                          <a:schemeClr val="bg2">
                            <a:lumMod val="10000"/>
                          </a:schemeClr>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1</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117159">
                <a:tc>
                  <a:txBody>
                    <a:bodyPr/>
                    <a:lstStyle/>
                    <a:p>
                      <a:r>
                        <a:rPr lang="en-US" sz="1400" dirty="0" smtClean="0">
                          <a:solidFill>
                            <a:schemeClr val="bg2">
                              <a:lumMod val="10000"/>
                            </a:schemeClr>
                          </a:solidFill>
                        </a:rPr>
                        <a:t>Major cardiac events</a:t>
                      </a:r>
                      <a:r>
                        <a:rPr lang="en-US" sz="1400" baseline="0" dirty="0" smtClean="0">
                          <a:solidFill>
                            <a:schemeClr val="bg2">
                              <a:lumMod val="10000"/>
                            </a:schemeClr>
                          </a:solidFill>
                        </a:rPr>
                        <a:t>, n (%)</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10 (20)</a:t>
                      </a:r>
                      <a:endParaRPr lang="en-US" sz="1400" baseline="300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117159">
                <a:tc>
                  <a:txBody>
                    <a:bodyPr/>
                    <a:lstStyle/>
                    <a:p>
                      <a:r>
                        <a:rPr lang="en-US" sz="1400" dirty="0" smtClean="0">
                          <a:solidFill>
                            <a:schemeClr val="bg2">
                              <a:lumMod val="10000"/>
                            </a:schemeClr>
                          </a:solidFill>
                        </a:rPr>
                        <a:t>Second malignancy, n (%)</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5 (10)</a:t>
                      </a:r>
                      <a:endParaRPr lang="en-US" sz="1400" baseline="300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bl>
          </a:graphicData>
        </a:graphic>
      </p:graphicFrame>
      <p:sp>
        <p:nvSpPr>
          <p:cNvPr id="48153" name="TextBox 4"/>
          <p:cNvSpPr txBox="1">
            <a:spLocks noChangeArrowheads="1"/>
          </p:cNvSpPr>
          <p:nvPr/>
        </p:nvSpPr>
        <p:spPr bwMode="auto">
          <a:xfrm>
            <a:off x="377825" y="4960938"/>
            <a:ext cx="4335463" cy="276225"/>
          </a:xfrm>
          <a:prstGeom prst="rect">
            <a:avLst/>
          </a:prstGeom>
          <a:noFill/>
          <a:ln w="9525">
            <a:noFill/>
            <a:miter lim="800000"/>
            <a:headEnd/>
            <a:tailEnd/>
          </a:ln>
        </p:spPr>
        <p:txBody>
          <a:bodyPr wrap="none">
            <a:spAutoFit/>
          </a:bodyPr>
          <a:lstStyle/>
          <a:p>
            <a:r>
              <a:rPr lang="en-US" sz="1200">
                <a:solidFill>
                  <a:schemeClr val="tx1"/>
                </a:solidFill>
              </a:rPr>
              <a:t>*7 of 9 recurrences successfully salvaged with chemotherapy.</a:t>
            </a:r>
          </a:p>
        </p:txBody>
      </p:sp>
      <p:sp>
        <p:nvSpPr>
          <p:cNvPr id="48154" name="TextBox 5"/>
          <p:cNvSpPr txBox="1">
            <a:spLocks noChangeArrowheads="1"/>
          </p:cNvSpPr>
          <p:nvPr/>
        </p:nvSpPr>
        <p:spPr bwMode="auto">
          <a:xfrm>
            <a:off x="8048625" y="5732463"/>
            <a:ext cx="628650" cy="246062"/>
          </a:xfrm>
          <a:prstGeom prst="rect">
            <a:avLst/>
          </a:prstGeom>
          <a:noFill/>
          <a:ln w="9525">
            <a:noFill/>
            <a:miter lim="800000"/>
            <a:headEnd/>
            <a:tailEnd/>
          </a:ln>
        </p:spPr>
        <p:txBody>
          <a:bodyPr wrap="none">
            <a:spAutoFit/>
          </a:bodyPr>
          <a:lstStyle/>
          <a:p>
            <a:r>
              <a:rPr lang="en-US">
                <a:solidFill>
                  <a:schemeClr val="tx1"/>
                </a:solidFill>
              </a:rPr>
              <a:t>(n = 11)</a:t>
            </a:r>
          </a:p>
        </p:txBody>
      </p:sp>
      <p:sp>
        <p:nvSpPr>
          <p:cNvPr id="48155" name="TextBox 11"/>
          <p:cNvSpPr txBox="1">
            <a:spLocks noChangeArrowheads="1"/>
          </p:cNvSpPr>
          <p:nvPr/>
        </p:nvSpPr>
        <p:spPr bwMode="auto">
          <a:xfrm>
            <a:off x="8124825" y="5462588"/>
            <a:ext cx="628650" cy="246062"/>
          </a:xfrm>
          <a:prstGeom prst="rect">
            <a:avLst/>
          </a:prstGeom>
          <a:noFill/>
          <a:ln w="9525">
            <a:noFill/>
            <a:miter lim="800000"/>
            <a:headEnd/>
            <a:tailEnd/>
          </a:ln>
        </p:spPr>
        <p:txBody>
          <a:bodyPr wrap="none">
            <a:spAutoFit/>
          </a:bodyPr>
          <a:lstStyle/>
          <a:p>
            <a:r>
              <a:rPr lang="en-US">
                <a:solidFill>
                  <a:schemeClr val="tx1"/>
                </a:solidFill>
              </a:rPr>
              <a:t>(n = 13)</a:t>
            </a:r>
          </a:p>
        </p:txBody>
      </p:sp>
      <p:sp>
        <p:nvSpPr>
          <p:cNvPr id="48156" name="TextBox 12"/>
          <p:cNvSpPr txBox="1">
            <a:spLocks noChangeArrowheads="1"/>
          </p:cNvSpPr>
          <p:nvPr/>
        </p:nvSpPr>
        <p:spPr bwMode="auto">
          <a:xfrm>
            <a:off x="8048625" y="4895850"/>
            <a:ext cx="557213" cy="246063"/>
          </a:xfrm>
          <a:prstGeom prst="rect">
            <a:avLst/>
          </a:prstGeom>
          <a:noFill/>
          <a:ln w="9525">
            <a:noFill/>
            <a:miter lim="800000"/>
            <a:headEnd/>
            <a:tailEnd/>
          </a:ln>
        </p:spPr>
        <p:txBody>
          <a:bodyPr wrap="none">
            <a:spAutoFit/>
          </a:bodyPr>
          <a:lstStyle/>
          <a:p>
            <a:r>
              <a:rPr lang="en-US">
                <a:solidFill>
                  <a:schemeClr val="tx1"/>
                </a:solidFill>
              </a:rPr>
              <a:t>(n = 7)</a:t>
            </a:r>
          </a:p>
        </p:txBody>
      </p:sp>
      <p:sp>
        <p:nvSpPr>
          <p:cNvPr id="48157" name="TextBox 8"/>
          <p:cNvSpPr txBox="1">
            <a:spLocks noChangeArrowheads="1"/>
          </p:cNvSpPr>
          <p:nvPr/>
        </p:nvSpPr>
        <p:spPr bwMode="auto">
          <a:xfrm>
            <a:off x="5843588" y="4198938"/>
            <a:ext cx="2643187" cy="307975"/>
          </a:xfrm>
          <a:prstGeom prst="rect">
            <a:avLst/>
          </a:prstGeom>
          <a:noFill/>
          <a:ln w="9525">
            <a:noFill/>
            <a:miter lim="800000"/>
            <a:headEnd/>
            <a:tailEnd/>
          </a:ln>
        </p:spPr>
        <p:txBody>
          <a:bodyPr wrap="none">
            <a:spAutoFit/>
          </a:bodyPr>
          <a:lstStyle/>
          <a:p>
            <a:r>
              <a:rPr lang="en-US" sz="1400" b="1">
                <a:solidFill>
                  <a:schemeClr val="tx1"/>
                </a:solidFill>
              </a:rPr>
              <a:t>Relapse Risk Estimates (KM)</a:t>
            </a:r>
          </a:p>
        </p:txBody>
      </p:sp>
      <p:sp>
        <p:nvSpPr>
          <p:cNvPr id="48158" name="TextBox 15"/>
          <p:cNvSpPr txBox="1">
            <a:spLocks noChangeArrowheads="1"/>
          </p:cNvSpPr>
          <p:nvPr/>
        </p:nvSpPr>
        <p:spPr bwMode="auto">
          <a:xfrm>
            <a:off x="5565775" y="1824038"/>
            <a:ext cx="3398838" cy="307975"/>
          </a:xfrm>
          <a:prstGeom prst="rect">
            <a:avLst/>
          </a:prstGeom>
          <a:noFill/>
          <a:ln w="9525">
            <a:noFill/>
            <a:miter lim="800000"/>
            <a:headEnd/>
            <a:tailEnd/>
          </a:ln>
        </p:spPr>
        <p:txBody>
          <a:bodyPr wrap="none">
            <a:spAutoFit/>
          </a:bodyPr>
          <a:lstStyle/>
          <a:p>
            <a:r>
              <a:rPr lang="en-US" sz="1400" b="1">
                <a:solidFill>
                  <a:schemeClr val="tx1"/>
                </a:solidFill>
              </a:rPr>
              <a:t>Relapse-Free Survival Estimates (KM)</a:t>
            </a:r>
          </a:p>
        </p:txBody>
      </p:sp>
      <p:sp>
        <p:nvSpPr>
          <p:cNvPr id="48159" name="TextBox 16"/>
          <p:cNvSpPr txBox="1">
            <a:spLocks noChangeArrowheads="1"/>
          </p:cNvSpPr>
          <p:nvPr/>
        </p:nvSpPr>
        <p:spPr bwMode="auto">
          <a:xfrm>
            <a:off x="7346950" y="2239963"/>
            <a:ext cx="628650" cy="246062"/>
          </a:xfrm>
          <a:prstGeom prst="rect">
            <a:avLst/>
          </a:prstGeom>
          <a:noFill/>
          <a:ln w="9525">
            <a:noFill/>
            <a:miter lim="800000"/>
            <a:headEnd/>
            <a:tailEnd/>
          </a:ln>
        </p:spPr>
        <p:txBody>
          <a:bodyPr wrap="none">
            <a:spAutoFit/>
          </a:bodyPr>
          <a:lstStyle/>
          <a:p>
            <a:r>
              <a:rPr lang="en-US">
                <a:solidFill>
                  <a:schemeClr val="tx1"/>
                </a:solidFill>
              </a:rPr>
              <a:t>(n = 23)</a:t>
            </a:r>
          </a:p>
        </p:txBody>
      </p:sp>
      <p:sp>
        <p:nvSpPr>
          <p:cNvPr id="48160" name="TextBox 17"/>
          <p:cNvSpPr txBox="1">
            <a:spLocks noChangeArrowheads="1"/>
          </p:cNvSpPr>
          <p:nvPr/>
        </p:nvSpPr>
        <p:spPr bwMode="auto">
          <a:xfrm>
            <a:off x="7310438" y="2632075"/>
            <a:ext cx="628650" cy="246063"/>
          </a:xfrm>
          <a:prstGeom prst="rect">
            <a:avLst/>
          </a:prstGeom>
          <a:noFill/>
          <a:ln w="9525">
            <a:noFill/>
            <a:miter lim="800000"/>
            <a:headEnd/>
            <a:tailEnd/>
          </a:ln>
        </p:spPr>
        <p:txBody>
          <a:bodyPr wrap="none">
            <a:spAutoFit/>
          </a:bodyPr>
          <a:lstStyle/>
          <a:p>
            <a:r>
              <a:rPr lang="en-US">
                <a:solidFill>
                  <a:schemeClr val="tx1"/>
                </a:solidFill>
              </a:rPr>
              <a:t>(n = 15)</a:t>
            </a:r>
          </a:p>
        </p:txBody>
      </p:sp>
      <p:sp>
        <p:nvSpPr>
          <p:cNvPr id="48161" name="TextBox 18"/>
          <p:cNvSpPr txBox="1">
            <a:spLocks noChangeArrowheads="1"/>
          </p:cNvSpPr>
          <p:nvPr/>
        </p:nvSpPr>
        <p:spPr bwMode="auto">
          <a:xfrm>
            <a:off x="7372350" y="3009900"/>
            <a:ext cx="558800" cy="246063"/>
          </a:xfrm>
          <a:prstGeom prst="rect">
            <a:avLst/>
          </a:prstGeom>
          <a:noFill/>
          <a:ln w="9525">
            <a:noFill/>
            <a:miter lim="800000"/>
            <a:headEnd/>
            <a:tailEnd/>
          </a:ln>
        </p:spPr>
        <p:txBody>
          <a:bodyPr wrap="none">
            <a:spAutoFit/>
          </a:bodyPr>
          <a:lstStyle/>
          <a:p>
            <a:r>
              <a:rPr lang="en-US">
                <a:solidFill>
                  <a:schemeClr val="tx1"/>
                </a:solidFill>
              </a:rPr>
              <a:t>(n = 7)</a:t>
            </a:r>
          </a:p>
        </p:txBody>
      </p:sp>
      <p:sp>
        <p:nvSpPr>
          <p:cNvPr id="48162" name="Content Placeholder 1"/>
          <p:cNvSpPr txBox="1">
            <a:spLocks/>
          </p:cNvSpPr>
          <p:nvPr/>
        </p:nvSpPr>
        <p:spPr bwMode="auto">
          <a:xfrm>
            <a:off x="384175" y="5381625"/>
            <a:ext cx="4697413" cy="1030288"/>
          </a:xfrm>
          <a:prstGeom prst="rect">
            <a:avLst/>
          </a:prstGeom>
          <a:noFill/>
          <a:ln w="9525">
            <a:noFill/>
            <a:miter lim="800000"/>
            <a:headEnd/>
            <a:tailEnd/>
          </a:ln>
        </p:spPr>
        <p:txBody>
          <a:bodyPr/>
          <a:lstStyle/>
          <a:p>
            <a:pPr marL="342900" indent="-342900" eaLnBrk="0" hangingPunct="0">
              <a:lnSpc>
                <a:spcPct val="90000"/>
              </a:lnSpc>
              <a:spcBef>
                <a:spcPts val="1000"/>
              </a:spcBef>
              <a:buClr>
                <a:srgbClr val="8B3D9A"/>
              </a:buClr>
              <a:buFont typeface="Wingdings" pitchFamily="2" charset="2"/>
              <a:buChar char="§"/>
            </a:pPr>
            <a:r>
              <a:rPr lang="en-US" sz="1400">
                <a:solidFill>
                  <a:srgbClr val="FEFDDE"/>
                </a:solidFill>
              </a:rPr>
              <a:t>Risk of MSCV failure significantly associated with intradiaphragmatic RT alone, particularly in stage IIB</a:t>
            </a:r>
          </a:p>
          <a:p>
            <a:pPr marL="342900" indent="-342900" eaLnBrk="0" hangingPunct="0">
              <a:lnSpc>
                <a:spcPct val="90000"/>
              </a:lnSpc>
              <a:spcBef>
                <a:spcPts val="1000"/>
              </a:spcBef>
              <a:spcAft>
                <a:spcPts val="600"/>
              </a:spcAft>
              <a:buClr>
                <a:srgbClr val="8B3D9A"/>
              </a:buClr>
              <a:buFont typeface="Wingdings" pitchFamily="2" charset="2"/>
              <a:buChar char="§"/>
            </a:pPr>
            <a:r>
              <a:rPr lang="en-US" sz="1400">
                <a:solidFill>
                  <a:srgbClr val="FEFDDE"/>
                </a:solidFill>
              </a:rPr>
              <a:t>MCE, SM occurred at median 18 yrs (range 7-30), </a:t>
            </a:r>
            <a:br>
              <a:rPr lang="en-US" sz="1400">
                <a:solidFill>
                  <a:srgbClr val="FEFDDE"/>
                </a:solidFill>
              </a:rPr>
            </a:br>
            <a:r>
              <a:rPr lang="en-US" sz="1400">
                <a:solidFill>
                  <a:srgbClr val="FEFDDE"/>
                </a:solidFill>
              </a:rPr>
              <a:t>27 yrs (range 20-34) post-RT, respectively</a:t>
            </a:r>
          </a:p>
        </p:txBody>
      </p:sp>
      <p:sp>
        <p:nvSpPr>
          <p:cNvPr id="48163" name="TextBox 20"/>
          <p:cNvSpPr txBox="1">
            <a:spLocks noChangeArrowheads="1"/>
          </p:cNvSpPr>
          <p:nvPr/>
        </p:nvSpPr>
        <p:spPr bwMode="auto">
          <a:xfrm>
            <a:off x="5072063" y="3206750"/>
            <a:ext cx="585787" cy="276225"/>
          </a:xfrm>
          <a:prstGeom prst="rect">
            <a:avLst/>
          </a:prstGeom>
          <a:noFill/>
          <a:ln w="9525">
            <a:noFill/>
            <a:miter lim="800000"/>
            <a:headEnd/>
            <a:tailEnd/>
          </a:ln>
        </p:spPr>
        <p:txBody>
          <a:bodyPr>
            <a:spAutoFit/>
          </a:bodyPr>
          <a:lstStyle/>
          <a:p>
            <a:pPr algn="r"/>
            <a:r>
              <a:rPr lang="en-US" sz="1200">
                <a:solidFill>
                  <a:schemeClr val="tx1"/>
                </a:solidFill>
              </a:rPr>
              <a:t>0.2</a:t>
            </a:r>
          </a:p>
        </p:txBody>
      </p:sp>
      <p:sp>
        <p:nvSpPr>
          <p:cNvPr id="48164" name="TextBox 21"/>
          <p:cNvSpPr txBox="1">
            <a:spLocks noChangeArrowheads="1"/>
          </p:cNvSpPr>
          <p:nvPr/>
        </p:nvSpPr>
        <p:spPr bwMode="auto">
          <a:xfrm>
            <a:off x="5686425" y="3867150"/>
            <a:ext cx="2981325" cy="276225"/>
          </a:xfrm>
          <a:prstGeom prst="rect">
            <a:avLst/>
          </a:prstGeom>
          <a:noFill/>
          <a:ln w="9525">
            <a:noFill/>
            <a:miter lim="800000"/>
            <a:headEnd/>
            <a:tailEnd/>
          </a:ln>
        </p:spPr>
        <p:txBody>
          <a:bodyPr>
            <a:spAutoFit/>
          </a:bodyPr>
          <a:lstStyle/>
          <a:p>
            <a:pPr algn="ctr"/>
            <a:r>
              <a:rPr lang="en-US" sz="1200" b="1">
                <a:solidFill>
                  <a:schemeClr val="tx1"/>
                </a:solidFill>
              </a:rPr>
              <a:t>Yr</a:t>
            </a:r>
          </a:p>
        </p:txBody>
      </p:sp>
      <p:cxnSp>
        <p:nvCxnSpPr>
          <p:cNvPr id="48165" name="Straight Connector 22"/>
          <p:cNvCxnSpPr>
            <a:cxnSpLocks noChangeShapeType="1"/>
          </p:cNvCxnSpPr>
          <p:nvPr/>
        </p:nvCxnSpPr>
        <p:spPr bwMode="auto">
          <a:xfrm flipH="1">
            <a:off x="5680075" y="2152650"/>
            <a:ext cx="0" cy="1509713"/>
          </a:xfrm>
          <a:prstGeom prst="line">
            <a:avLst/>
          </a:prstGeom>
          <a:noFill/>
          <a:ln w="28575" algn="ctr">
            <a:solidFill>
              <a:schemeClr val="tx1"/>
            </a:solidFill>
            <a:round/>
            <a:headEnd/>
            <a:tailEnd/>
          </a:ln>
        </p:spPr>
      </p:cxnSp>
      <p:cxnSp>
        <p:nvCxnSpPr>
          <p:cNvPr id="48166" name="Straight Connector 23"/>
          <p:cNvCxnSpPr>
            <a:cxnSpLocks noChangeShapeType="1"/>
          </p:cNvCxnSpPr>
          <p:nvPr/>
        </p:nvCxnSpPr>
        <p:spPr bwMode="auto">
          <a:xfrm flipV="1">
            <a:off x="5657850" y="3638550"/>
            <a:ext cx="3022600" cy="0"/>
          </a:xfrm>
          <a:prstGeom prst="line">
            <a:avLst/>
          </a:prstGeom>
          <a:noFill/>
          <a:ln w="28575" algn="ctr">
            <a:solidFill>
              <a:schemeClr val="tx1"/>
            </a:solidFill>
            <a:round/>
            <a:headEnd/>
            <a:tailEnd/>
          </a:ln>
        </p:spPr>
      </p:cxnSp>
      <p:cxnSp>
        <p:nvCxnSpPr>
          <p:cNvPr id="48167" name="Straight Connector 24"/>
          <p:cNvCxnSpPr>
            <a:cxnSpLocks noChangeShapeType="1"/>
          </p:cNvCxnSpPr>
          <p:nvPr/>
        </p:nvCxnSpPr>
        <p:spPr bwMode="auto">
          <a:xfrm>
            <a:off x="6427788" y="3638550"/>
            <a:ext cx="0" cy="65088"/>
          </a:xfrm>
          <a:prstGeom prst="line">
            <a:avLst/>
          </a:prstGeom>
          <a:noFill/>
          <a:ln w="28575" algn="ctr">
            <a:solidFill>
              <a:schemeClr val="tx1"/>
            </a:solidFill>
            <a:round/>
            <a:headEnd/>
            <a:tailEnd/>
          </a:ln>
        </p:spPr>
      </p:cxnSp>
      <p:cxnSp>
        <p:nvCxnSpPr>
          <p:cNvPr id="48168" name="Straight Connector 27"/>
          <p:cNvCxnSpPr>
            <a:cxnSpLocks noChangeShapeType="1"/>
          </p:cNvCxnSpPr>
          <p:nvPr/>
        </p:nvCxnSpPr>
        <p:spPr bwMode="auto">
          <a:xfrm>
            <a:off x="5680075" y="3636963"/>
            <a:ext cx="0" cy="65087"/>
          </a:xfrm>
          <a:prstGeom prst="line">
            <a:avLst/>
          </a:prstGeom>
          <a:noFill/>
          <a:ln w="28575" algn="ctr">
            <a:solidFill>
              <a:schemeClr val="tx1"/>
            </a:solidFill>
            <a:round/>
            <a:headEnd/>
            <a:tailEnd/>
          </a:ln>
        </p:spPr>
      </p:cxnSp>
      <p:cxnSp>
        <p:nvCxnSpPr>
          <p:cNvPr id="48169" name="Straight Connector 28"/>
          <p:cNvCxnSpPr>
            <a:cxnSpLocks noChangeShapeType="1"/>
          </p:cNvCxnSpPr>
          <p:nvPr/>
        </p:nvCxnSpPr>
        <p:spPr bwMode="auto">
          <a:xfrm>
            <a:off x="5610225" y="3340100"/>
            <a:ext cx="65088" cy="0"/>
          </a:xfrm>
          <a:prstGeom prst="line">
            <a:avLst/>
          </a:prstGeom>
          <a:noFill/>
          <a:ln w="28575" algn="ctr">
            <a:solidFill>
              <a:schemeClr val="tx1"/>
            </a:solidFill>
            <a:round/>
            <a:headEnd/>
            <a:tailEnd/>
          </a:ln>
        </p:spPr>
      </p:cxnSp>
      <p:cxnSp>
        <p:nvCxnSpPr>
          <p:cNvPr id="48170" name="Straight Connector 29"/>
          <p:cNvCxnSpPr>
            <a:cxnSpLocks noChangeShapeType="1"/>
          </p:cNvCxnSpPr>
          <p:nvPr/>
        </p:nvCxnSpPr>
        <p:spPr bwMode="auto">
          <a:xfrm>
            <a:off x="5610225" y="2459038"/>
            <a:ext cx="65088" cy="0"/>
          </a:xfrm>
          <a:prstGeom prst="line">
            <a:avLst/>
          </a:prstGeom>
          <a:noFill/>
          <a:ln w="28575" algn="ctr">
            <a:solidFill>
              <a:schemeClr val="tx1"/>
            </a:solidFill>
            <a:round/>
            <a:headEnd/>
            <a:tailEnd/>
          </a:ln>
        </p:spPr>
      </p:cxnSp>
      <p:cxnSp>
        <p:nvCxnSpPr>
          <p:cNvPr id="48171" name="Straight Connector 30"/>
          <p:cNvCxnSpPr>
            <a:cxnSpLocks noChangeShapeType="1"/>
          </p:cNvCxnSpPr>
          <p:nvPr/>
        </p:nvCxnSpPr>
        <p:spPr bwMode="auto">
          <a:xfrm>
            <a:off x="5610225" y="2170113"/>
            <a:ext cx="65088" cy="0"/>
          </a:xfrm>
          <a:prstGeom prst="line">
            <a:avLst/>
          </a:prstGeom>
          <a:noFill/>
          <a:ln w="28575" algn="ctr">
            <a:solidFill>
              <a:schemeClr val="tx1"/>
            </a:solidFill>
            <a:round/>
            <a:headEnd/>
            <a:tailEnd/>
          </a:ln>
        </p:spPr>
      </p:cxnSp>
      <p:sp>
        <p:nvSpPr>
          <p:cNvPr id="48172" name="TextBox 31"/>
          <p:cNvSpPr txBox="1">
            <a:spLocks noChangeArrowheads="1"/>
          </p:cNvSpPr>
          <p:nvPr/>
        </p:nvSpPr>
        <p:spPr bwMode="auto">
          <a:xfrm>
            <a:off x="5565775" y="3683000"/>
            <a:ext cx="227013" cy="246063"/>
          </a:xfrm>
          <a:prstGeom prst="rect">
            <a:avLst/>
          </a:prstGeom>
          <a:noFill/>
          <a:ln w="9525">
            <a:noFill/>
            <a:miter lim="800000"/>
            <a:headEnd/>
            <a:tailEnd/>
          </a:ln>
        </p:spPr>
        <p:txBody>
          <a:bodyPr>
            <a:spAutoFit/>
          </a:bodyPr>
          <a:lstStyle/>
          <a:p>
            <a:pPr algn="ctr"/>
            <a:r>
              <a:rPr lang="en-US">
                <a:solidFill>
                  <a:schemeClr val="tx1"/>
                </a:solidFill>
              </a:rPr>
              <a:t>0</a:t>
            </a:r>
          </a:p>
        </p:txBody>
      </p:sp>
      <p:sp>
        <p:nvSpPr>
          <p:cNvPr id="48173" name="TextBox 32"/>
          <p:cNvSpPr txBox="1">
            <a:spLocks noChangeArrowheads="1"/>
          </p:cNvSpPr>
          <p:nvPr/>
        </p:nvSpPr>
        <p:spPr bwMode="auto">
          <a:xfrm>
            <a:off x="6292850" y="3683000"/>
            <a:ext cx="269875" cy="246063"/>
          </a:xfrm>
          <a:prstGeom prst="rect">
            <a:avLst/>
          </a:prstGeom>
          <a:noFill/>
          <a:ln w="9525">
            <a:noFill/>
            <a:miter lim="800000"/>
            <a:headEnd/>
            <a:tailEnd/>
          </a:ln>
        </p:spPr>
        <p:txBody>
          <a:bodyPr>
            <a:spAutoFit/>
          </a:bodyPr>
          <a:lstStyle/>
          <a:p>
            <a:pPr algn="ctr"/>
            <a:r>
              <a:rPr lang="en-US">
                <a:solidFill>
                  <a:schemeClr val="tx1"/>
                </a:solidFill>
              </a:rPr>
              <a:t>5</a:t>
            </a:r>
          </a:p>
        </p:txBody>
      </p:sp>
      <p:sp>
        <p:nvSpPr>
          <p:cNvPr id="48174" name="TextBox 35"/>
          <p:cNvSpPr txBox="1">
            <a:spLocks noChangeArrowheads="1"/>
          </p:cNvSpPr>
          <p:nvPr/>
        </p:nvSpPr>
        <p:spPr bwMode="auto">
          <a:xfrm rot="-5400000">
            <a:off x="4217988" y="2763838"/>
            <a:ext cx="1846262" cy="277812"/>
          </a:xfrm>
          <a:prstGeom prst="rect">
            <a:avLst/>
          </a:prstGeom>
          <a:noFill/>
          <a:ln w="9525">
            <a:noFill/>
            <a:miter lim="800000"/>
            <a:headEnd/>
            <a:tailEnd/>
          </a:ln>
        </p:spPr>
        <p:txBody>
          <a:bodyPr>
            <a:spAutoFit/>
          </a:bodyPr>
          <a:lstStyle/>
          <a:p>
            <a:pPr algn="ctr"/>
            <a:r>
              <a:rPr lang="en-US" sz="1200" b="1">
                <a:solidFill>
                  <a:schemeClr val="tx1"/>
                </a:solidFill>
              </a:rPr>
              <a:t>Relapse-Free Survival</a:t>
            </a:r>
          </a:p>
        </p:txBody>
      </p:sp>
      <p:sp>
        <p:nvSpPr>
          <p:cNvPr id="48175" name="TextBox 36"/>
          <p:cNvSpPr txBox="1">
            <a:spLocks noChangeArrowheads="1"/>
          </p:cNvSpPr>
          <p:nvPr/>
        </p:nvSpPr>
        <p:spPr bwMode="auto">
          <a:xfrm>
            <a:off x="5072063" y="3498850"/>
            <a:ext cx="585787" cy="277813"/>
          </a:xfrm>
          <a:prstGeom prst="rect">
            <a:avLst/>
          </a:prstGeom>
          <a:noFill/>
          <a:ln w="9525">
            <a:noFill/>
            <a:miter lim="800000"/>
            <a:headEnd/>
            <a:tailEnd/>
          </a:ln>
        </p:spPr>
        <p:txBody>
          <a:bodyPr>
            <a:spAutoFit/>
          </a:bodyPr>
          <a:lstStyle/>
          <a:p>
            <a:pPr algn="r"/>
            <a:r>
              <a:rPr lang="en-US" sz="1200">
                <a:solidFill>
                  <a:schemeClr val="tx1"/>
                </a:solidFill>
              </a:rPr>
              <a:t>0</a:t>
            </a:r>
          </a:p>
        </p:txBody>
      </p:sp>
      <p:sp>
        <p:nvSpPr>
          <p:cNvPr id="48176" name="TextBox 37"/>
          <p:cNvSpPr txBox="1">
            <a:spLocks noChangeArrowheads="1"/>
          </p:cNvSpPr>
          <p:nvPr/>
        </p:nvSpPr>
        <p:spPr bwMode="auto">
          <a:xfrm>
            <a:off x="5072063" y="2319338"/>
            <a:ext cx="585787" cy="276225"/>
          </a:xfrm>
          <a:prstGeom prst="rect">
            <a:avLst/>
          </a:prstGeom>
          <a:noFill/>
          <a:ln w="9525">
            <a:noFill/>
            <a:miter lim="800000"/>
            <a:headEnd/>
            <a:tailEnd/>
          </a:ln>
        </p:spPr>
        <p:txBody>
          <a:bodyPr>
            <a:spAutoFit/>
          </a:bodyPr>
          <a:lstStyle/>
          <a:p>
            <a:pPr algn="r"/>
            <a:r>
              <a:rPr lang="en-US" sz="1200">
                <a:solidFill>
                  <a:schemeClr val="tx1"/>
                </a:solidFill>
              </a:rPr>
              <a:t>0.8</a:t>
            </a:r>
          </a:p>
        </p:txBody>
      </p:sp>
      <p:sp>
        <p:nvSpPr>
          <p:cNvPr id="48177" name="TextBox 38"/>
          <p:cNvSpPr txBox="1">
            <a:spLocks noChangeArrowheads="1"/>
          </p:cNvSpPr>
          <p:nvPr/>
        </p:nvSpPr>
        <p:spPr bwMode="auto">
          <a:xfrm>
            <a:off x="5072063" y="2035175"/>
            <a:ext cx="585787" cy="276225"/>
          </a:xfrm>
          <a:prstGeom prst="rect">
            <a:avLst/>
          </a:prstGeom>
          <a:noFill/>
          <a:ln w="9525">
            <a:noFill/>
            <a:miter lim="800000"/>
            <a:headEnd/>
            <a:tailEnd/>
          </a:ln>
        </p:spPr>
        <p:txBody>
          <a:bodyPr>
            <a:spAutoFit/>
          </a:bodyPr>
          <a:lstStyle/>
          <a:p>
            <a:pPr algn="r"/>
            <a:r>
              <a:rPr lang="en-US" sz="1200">
                <a:solidFill>
                  <a:schemeClr val="tx1"/>
                </a:solidFill>
              </a:rPr>
              <a:t>1.00</a:t>
            </a:r>
          </a:p>
        </p:txBody>
      </p:sp>
      <p:cxnSp>
        <p:nvCxnSpPr>
          <p:cNvPr id="48178" name="Straight Connector 41"/>
          <p:cNvCxnSpPr>
            <a:cxnSpLocks noChangeShapeType="1"/>
          </p:cNvCxnSpPr>
          <p:nvPr/>
        </p:nvCxnSpPr>
        <p:spPr bwMode="auto">
          <a:xfrm>
            <a:off x="7940675" y="3638550"/>
            <a:ext cx="0" cy="65088"/>
          </a:xfrm>
          <a:prstGeom prst="line">
            <a:avLst/>
          </a:prstGeom>
          <a:noFill/>
          <a:ln w="28575" algn="ctr">
            <a:solidFill>
              <a:schemeClr val="tx1"/>
            </a:solidFill>
            <a:round/>
            <a:headEnd/>
            <a:tailEnd/>
          </a:ln>
        </p:spPr>
      </p:cxnSp>
      <p:sp>
        <p:nvSpPr>
          <p:cNvPr id="48179" name="TextBox 42"/>
          <p:cNvSpPr txBox="1">
            <a:spLocks noChangeArrowheads="1"/>
          </p:cNvSpPr>
          <p:nvPr/>
        </p:nvSpPr>
        <p:spPr bwMode="auto">
          <a:xfrm>
            <a:off x="7721600" y="3683000"/>
            <a:ext cx="442913" cy="246063"/>
          </a:xfrm>
          <a:prstGeom prst="rect">
            <a:avLst/>
          </a:prstGeom>
          <a:noFill/>
          <a:ln w="9525">
            <a:noFill/>
            <a:miter lim="800000"/>
            <a:headEnd/>
            <a:tailEnd/>
          </a:ln>
        </p:spPr>
        <p:txBody>
          <a:bodyPr>
            <a:spAutoFit/>
          </a:bodyPr>
          <a:lstStyle/>
          <a:p>
            <a:pPr algn="ctr"/>
            <a:r>
              <a:rPr lang="en-US">
                <a:solidFill>
                  <a:schemeClr val="tx1"/>
                </a:solidFill>
              </a:rPr>
              <a:t>15</a:t>
            </a:r>
          </a:p>
        </p:txBody>
      </p:sp>
      <p:cxnSp>
        <p:nvCxnSpPr>
          <p:cNvPr id="48180" name="Straight Connector 43"/>
          <p:cNvCxnSpPr>
            <a:cxnSpLocks noChangeShapeType="1"/>
          </p:cNvCxnSpPr>
          <p:nvPr/>
        </p:nvCxnSpPr>
        <p:spPr bwMode="auto">
          <a:xfrm>
            <a:off x="5610225" y="3638550"/>
            <a:ext cx="65088" cy="0"/>
          </a:xfrm>
          <a:prstGeom prst="line">
            <a:avLst/>
          </a:prstGeom>
          <a:noFill/>
          <a:ln w="28575" algn="ctr">
            <a:solidFill>
              <a:schemeClr val="tx1"/>
            </a:solidFill>
            <a:round/>
            <a:headEnd/>
            <a:tailEnd/>
          </a:ln>
        </p:spPr>
      </p:cxnSp>
      <p:cxnSp>
        <p:nvCxnSpPr>
          <p:cNvPr id="48181" name="Straight Connector 44"/>
          <p:cNvCxnSpPr>
            <a:cxnSpLocks noChangeShapeType="1"/>
          </p:cNvCxnSpPr>
          <p:nvPr/>
        </p:nvCxnSpPr>
        <p:spPr bwMode="auto">
          <a:xfrm>
            <a:off x="5610225" y="2765425"/>
            <a:ext cx="65088" cy="0"/>
          </a:xfrm>
          <a:prstGeom prst="line">
            <a:avLst/>
          </a:prstGeom>
          <a:noFill/>
          <a:ln w="28575" algn="ctr">
            <a:solidFill>
              <a:schemeClr val="tx1"/>
            </a:solidFill>
            <a:round/>
            <a:headEnd/>
            <a:tailEnd/>
          </a:ln>
        </p:spPr>
      </p:cxnSp>
      <p:sp>
        <p:nvSpPr>
          <p:cNvPr id="48182" name="TextBox 45"/>
          <p:cNvSpPr txBox="1">
            <a:spLocks noChangeArrowheads="1"/>
          </p:cNvSpPr>
          <p:nvPr/>
        </p:nvSpPr>
        <p:spPr bwMode="auto">
          <a:xfrm>
            <a:off x="5072063" y="2625725"/>
            <a:ext cx="585787" cy="276225"/>
          </a:xfrm>
          <a:prstGeom prst="rect">
            <a:avLst/>
          </a:prstGeom>
          <a:noFill/>
          <a:ln w="9525">
            <a:noFill/>
            <a:miter lim="800000"/>
            <a:headEnd/>
            <a:tailEnd/>
          </a:ln>
        </p:spPr>
        <p:txBody>
          <a:bodyPr>
            <a:spAutoFit/>
          </a:bodyPr>
          <a:lstStyle/>
          <a:p>
            <a:pPr algn="r"/>
            <a:r>
              <a:rPr lang="en-US" sz="1200">
                <a:solidFill>
                  <a:schemeClr val="tx1"/>
                </a:solidFill>
              </a:rPr>
              <a:t>0.6</a:t>
            </a:r>
          </a:p>
        </p:txBody>
      </p:sp>
      <p:cxnSp>
        <p:nvCxnSpPr>
          <p:cNvPr id="48183" name="Straight Connector 46"/>
          <p:cNvCxnSpPr>
            <a:cxnSpLocks noChangeShapeType="1"/>
          </p:cNvCxnSpPr>
          <p:nvPr/>
        </p:nvCxnSpPr>
        <p:spPr bwMode="auto">
          <a:xfrm>
            <a:off x="8669338" y="3638550"/>
            <a:ext cx="0" cy="65088"/>
          </a:xfrm>
          <a:prstGeom prst="line">
            <a:avLst/>
          </a:prstGeom>
          <a:noFill/>
          <a:ln w="28575" algn="ctr">
            <a:solidFill>
              <a:schemeClr val="tx1"/>
            </a:solidFill>
            <a:round/>
            <a:headEnd/>
            <a:tailEnd/>
          </a:ln>
        </p:spPr>
      </p:cxnSp>
      <p:sp>
        <p:nvSpPr>
          <p:cNvPr id="48184" name="TextBox 47"/>
          <p:cNvSpPr txBox="1">
            <a:spLocks noChangeArrowheads="1"/>
          </p:cNvSpPr>
          <p:nvPr/>
        </p:nvSpPr>
        <p:spPr bwMode="auto">
          <a:xfrm>
            <a:off x="8450263" y="3684588"/>
            <a:ext cx="441325" cy="246062"/>
          </a:xfrm>
          <a:prstGeom prst="rect">
            <a:avLst/>
          </a:prstGeom>
          <a:noFill/>
          <a:ln w="9525">
            <a:noFill/>
            <a:miter lim="800000"/>
            <a:headEnd/>
            <a:tailEnd/>
          </a:ln>
        </p:spPr>
        <p:txBody>
          <a:bodyPr>
            <a:spAutoFit/>
          </a:bodyPr>
          <a:lstStyle/>
          <a:p>
            <a:pPr algn="ctr"/>
            <a:r>
              <a:rPr lang="en-US">
                <a:solidFill>
                  <a:schemeClr val="tx1"/>
                </a:solidFill>
              </a:rPr>
              <a:t>20</a:t>
            </a:r>
          </a:p>
        </p:txBody>
      </p:sp>
      <p:cxnSp>
        <p:nvCxnSpPr>
          <p:cNvPr id="48185" name="Straight Connector 48"/>
          <p:cNvCxnSpPr>
            <a:cxnSpLocks noChangeShapeType="1"/>
          </p:cNvCxnSpPr>
          <p:nvPr/>
        </p:nvCxnSpPr>
        <p:spPr bwMode="auto">
          <a:xfrm>
            <a:off x="7177088" y="3638550"/>
            <a:ext cx="0" cy="65088"/>
          </a:xfrm>
          <a:prstGeom prst="line">
            <a:avLst/>
          </a:prstGeom>
          <a:noFill/>
          <a:ln w="28575" algn="ctr">
            <a:solidFill>
              <a:schemeClr val="tx1"/>
            </a:solidFill>
            <a:round/>
            <a:headEnd/>
            <a:tailEnd/>
          </a:ln>
        </p:spPr>
      </p:cxnSp>
      <p:sp>
        <p:nvSpPr>
          <p:cNvPr id="48186" name="TextBox 49"/>
          <p:cNvSpPr txBox="1">
            <a:spLocks noChangeArrowheads="1"/>
          </p:cNvSpPr>
          <p:nvPr/>
        </p:nvSpPr>
        <p:spPr bwMode="auto">
          <a:xfrm>
            <a:off x="7008813" y="3683000"/>
            <a:ext cx="334962" cy="246063"/>
          </a:xfrm>
          <a:prstGeom prst="rect">
            <a:avLst/>
          </a:prstGeom>
          <a:noFill/>
          <a:ln w="9525">
            <a:noFill/>
            <a:miter lim="800000"/>
            <a:headEnd/>
            <a:tailEnd/>
          </a:ln>
        </p:spPr>
        <p:txBody>
          <a:bodyPr>
            <a:spAutoFit/>
          </a:bodyPr>
          <a:lstStyle/>
          <a:p>
            <a:pPr algn="ctr"/>
            <a:r>
              <a:rPr lang="en-US">
                <a:solidFill>
                  <a:schemeClr val="tx1"/>
                </a:solidFill>
              </a:rPr>
              <a:t>10</a:t>
            </a:r>
          </a:p>
        </p:txBody>
      </p:sp>
      <p:cxnSp>
        <p:nvCxnSpPr>
          <p:cNvPr id="48187" name="Straight Connector 53"/>
          <p:cNvCxnSpPr>
            <a:cxnSpLocks noChangeShapeType="1"/>
          </p:cNvCxnSpPr>
          <p:nvPr/>
        </p:nvCxnSpPr>
        <p:spPr bwMode="auto">
          <a:xfrm>
            <a:off x="5610225" y="3052763"/>
            <a:ext cx="65088" cy="0"/>
          </a:xfrm>
          <a:prstGeom prst="line">
            <a:avLst/>
          </a:prstGeom>
          <a:noFill/>
          <a:ln w="28575" algn="ctr">
            <a:solidFill>
              <a:schemeClr val="tx1"/>
            </a:solidFill>
            <a:round/>
            <a:headEnd/>
            <a:tailEnd/>
          </a:ln>
        </p:spPr>
      </p:cxnSp>
      <p:sp>
        <p:nvSpPr>
          <p:cNvPr id="48188" name="TextBox 54"/>
          <p:cNvSpPr txBox="1">
            <a:spLocks noChangeArrowheads="1"/>
          </p:cNvSpPr>
          <p:nvPr/>
        </p:nvSpPr>
        <p:spPr bwMode="auto">
          <a:xfrm>
            <a:off x="5072063" y="2913063"/>
            <a:ext cx="585787" cy="276225"/>
          </a:xfrm>
          <a:prstGeom prst="rect">
            <a:avLst/>
          </a:prstGeom>
          <a:noFill/>
          <a:ln w="9525">
            <a:noFill/>
            <a:miter lim="800000"/>
            <a:headEnd/>
            <a:tailEnd/>
          </a:ln>
        </p:spPr>
        <p:txBody>
          <a:bodyPr>
            <a:spAutoFit/>
          </a:bodyPr>
          <a:lstStyle/>
          <a:p>
            <a:pPr algn="r"/>
            <a:r>
              <a:rPr lang="en-US" sz="1200">
                <a:solidFill>
                  <a:schemeClr val="tx1"/>
                </a:solidFill>
              </a:rPr>
              <a:t>0.4</a:t>
            </a:r>
          </a:p>
        </p:txBody>
      </p:sp>
      <p:sp>
        <p:nvSpPr>
          <p:cNvPr id="48189" name="TextBox 56"/>
          <p:cNvSpPr txBox="1">
            <a:spLocks noChangeArrowheads="1"/>
          </p:cNvSpPr>
          <p:nvPr/>
        </p:nvSpPr>
        <p:spPr bwMode="auto">
          <a:xfrm>
            <a:off x="7058025" y="2197100"/>
            <a:ext cx="341313" cy="246063"/>
          </a:xfrm>
          <a:prstGeom prst="rect">
            <a:avLst/>
          </a:prstGeom>
          <a:noFill/>
          <a:ln w="9525">
            <a:noFill/>
            <a:miter lim="800000"/>
            <a:headEnd/>
            <a:tailEnd/>
          </a:ln>
        </p:spPr>
        <p:txBody>
          <a:bodyPr wrap="none">
            <a:spAutoFit/>
          </a:bodyPr>
          <a:lstStyle/>
          <a:p>
            <a:r>
              <a:rPr lang="en-US">
                <a:solidFill>
                  <a:schemeClr val="tx1"/>
                </a:solidFill>
              </a:rPr>
              <a:t>IIA</a:t>
            </a:r>
          </a:p>
        </p:txBody>
      </p:sp>
      <p:sp>
        <p:nvSpPr>
          <p:cNvPr id="48190" name="TextBox 57"/>
          <p:cNvSpPr txBox="1">
            <a:spLocks noChangeArrowheads="1"/>
          </p:cNvSpPr>
          <p:nvPr/>
        </p:nvSpPr>
        <p:spPr bwMode="auto">
          <a:xfrm>
            <a:off x="7054850" y="2527300"/>
            <a:ext cx="347663" cy="246063"/>
          </a:xfrm>
          <a:prstGeom prst="rect">
            <a:avLst/>
          </a:prstGeom>
          <a:noFill/>
          <a:ln w="9525">
            <a:noFill/>
            <a:miter lim="800000"/>
            <a:headEnd/>
            <a:tailEnd/>
          </a:ln>
        </p:spPr>
        <p:txBody>
          <a:bodyPr wrap="none">
            <a:spAutoFit/>
          </a:bodyPr>
          <a:lstStyle/>
          <a:p>
            <a:r>
              <a:rPr lang="en-US">
                <a:solidFill>
                  <a:schemeClr val="tx1"/>
                </a:solidFill>
              </a:rPr>
              <a:t>IIC</a:t>
            </a:r>
          </a:p>
        </p:txBody>
      </p:sp>
      <p:sp>
        <p:nvSpPr>
          <p:cNvPr id="48191" name="TextBox 58"/>
          <p:cNvSpPr txBox="1">
            <a:spLocks noChangeArrowheads="1"/>
          </p:cNvSpPr>
          <p:nvPr/>
        </p:nvSpPr>
        <p:spPr bwMode="auto">
          <a:xfrm>
            <a:off x="7048500" y="2900363"/>
            <a:ext cx="339725" cy="246062"/>
          </a:xfrm>
          <a:prstGeom prst="rect">
            <a:avLst/>
          </a:prstGeom>
          <a:noFill/>
          <a:ln w="9525">
            <a:noFill/>
            <a:miter lim="800000"/>
            <a:headEnd/>
            <a:tailEnd/>
          </a:ln>
        </p:spPr>
        <p:txBody>
          <a:bodyPr wrap="none">
            <a:spAutoFit/>
          </a:bodyPr>
          <a:lstStyle/>
          <a:p>
            <a:r>
              <a:rPr lang="en-US">
                <a:solidFill>
                  <a:schemeClr val="tx1"/>
                </a:solidFill>
              </a:rPr>
              <a:t>IIB</a:t>
            </a:r>
          </a:p>
        </p:txBody>
      </p:sp>
      <p:sp>
        <p:nvSpPr>
          <p:cNvPr id="48192" name="TextBox 59"/>
          <p:cNvSpPr txBox="1">
            <a:spLocks noChangeArrowheads="1"/>
          </p:cNvSpPr>
          <p:nvPr/>
        </p:nvSpPr>
        <p:spPr bwMode="auto">
          <a:xfrm>
            <a:off x="8066088" y="3367088"/>
            <a:ext cx="592137" cy="246062"/>
          </a:xfrm>
          <a:prstGeom prst="rect">
            <a:avLst/>
          </a:prstGeom>
          <a:noFill/>
          <a:ln w="9525">
            <a:noFill/>
            <a:miter lim="800000"/>
            <a:headEnd/>
            <a:tailEnd/>
          </a:ln>
        </p:spPr>
        <p:txBody>
          <a:bodyPr wrap="none">
            <a:spAutoFit/>
          </a:bodyPr>
          <a:lstStyle/>
          <a:p>
            <a:r>
              <a:rPr lang="en-US" i="1">
                <a:solidFill>
                  <a:schemeClr val="tx1"/>
                </a:solidFill>
              </a:rPr>
              <a:t>P </a:t>
            </a:r>
            <a:r>
              <a:rPr lang="en-US">
                <a:solidFill>
                  <a:schemeClr val="tx1"/>
                </a:solidFill>
              </a:rPr>
              <a:t>= .37</a:t>
            </a:r>
          </a:p>
        </p:txBody>
      </p:sp>
      <p:sp>
        <p:nvSpPr>
          <p:cNvPr id="48193" name="TextBox 60"/>
          <p:cNvSpPr txBox="1">
            <a:spLocks noChangeArrowheads="1"/>
          </p:cNvSpPr>
          <p:nvPr/>
        </p:nvSpPr>
        <p:spPr bwMode="auto">
          <a:xfrm>
            <a:off x="5072063" y="5497513"/>
            <a:ext cx="585787" cy="276225"/>
          </a:xfrm>
          <a:prstGeom prst="rect">
            <a:avLst/>
          </a:prstGeom>
          <a:noFill/>
          <a:ln w="9525">
            <a:noFill/>
            <a:miter lim="800000"/>
            <a:headEnd/>
            <a:tailEnd/>
          </a:ln>
        </p:spPr>
        <p:txBody>
          <a:bodyPr>
            <a:spAutoFit/>
          </a:bodyPr>
          <a:lstStyle/>
          <a:p>
            <a:pPr algn="r"/>
            <a:r>
              <a:rPr lang="en-US" sz="1200">
                <a:solidFill>
                  <a:schemeClr val="tx1"/>
                </a:solidFill>
              </a:rPr>
              <a:t>0.2</a:t>
            </a:r>
          </a:p>
        </p:txBody>
      </p:sp>
      <p:sp>
        <p:nvSpPr>
          <p:cNvPr id="48194" name="TextBox 61"/>
          <p:cNvSpPr txBox="1">
            <a:spLocks noChangeArrowheads="1"/>
          </p:cNvSpPr>
          <p:nvPr/>
        </p:nvSpPr>
        <p:spPr bwMode="auto">
          <a:xfrm>
            <a:off x="5686425" y="6157913"/>
            <a:ext cx="2981325" cy="276225"/>
          </a:xfrm>
          <a:prstGeom prst="rect">
            <a:avLst/>
          </a:prstGeom>
          <a:noFill/>
          <a:ln w="9525">
            <a:noFill/>
            <a:miter lim="800000"/>
            <a:headEnd/>
            <a:tailEnd/>
          </a:ln>
        </p:spPr>
        <p:txBody>
          <a:bodyPr>
            <a:spAutoFit/>
          </a:bodyPr>
          <a:lstStyle/>
          <a:p>
            <a:pPr algn="ctr"/>
            <a:r>
              <a:rPr lang="en-US" sz="1200" b="1">
                <a:solidFill>
                  <a:schemeClr val="tx1"/>
                </a:solidFill>
              </a:rPr>
              <a:t>Yr</a:t>
            </a:r>
          </a:p>
        </p:txBody>
      </p:sp>
      <p:cxnSp>
        <p:nvCxnSpPr>
          <p:cNvPr id="48195" name="Straight Connector 62"/>
          <p:cNvCxnSpPr>
            <a:cxnSpLocks noChangeShapeType="1"/>
          </p:cNvCxnSpPr>
          <p:nvPr/>
        </p:nvCxnSpPr>
        <p:spPr bwMode="auto">
          <a:xfrm flipH="1">
            <a:off x="5680075" y="4443413"/>
            <a:ext cx="0" cy="1509712"/>
          </a:xfrm>
          <a:prstGeom prst="line">
            <a:avLst/>
          </a:prstGeom>
          <a:noFill/>
          <a:ln w="28575" algn="ctr">
            <a:solidFill>
              <a:schemeClr val="tx1"/>
            </a:solidFill>
            <a:round/>
            <a:headEnd/>
            <a:tailEnd/>
          </a:ln>
        </p:spPr>
      </p:cxnSp>
      <p:cxnSp>
        <p:nvCxnSpPr>
          <p:cNvPr id="48196" name="Straight Connector 63"/>
          <p:cNvCxnSpPr>
            <a:cxnSpLocks noChangeShapeType="1"/>
          </p:cNvCxnSpPr>
          <p:nvPr/>
        </p:nvCxnSpPr>
        <p:spPr bwMode="auto">
          <a:xfrm flipV="1">
            <a:off x="5657850" y="5929313"/>
            <a:ext cx="3022600" cy="0"/>
          </a:xfrm>
          <a:prstGeom prst="line">
            <a:avLst/>
          </a:prstGeom>
          <a:noFill/>
          <a:ln w="28575" algn="ctr">
            <a:solidFill>
              <a:schemeClr val="tx1"/>
            </a:solidFill>
            <a:round/>
            <a:headEnd/>
            <a:tailEnd/>
          </a:ln>
        </p:spPr>
      </p:cxnSp>
      <p:cxnSp>
        <p:nvCxnSpPr>
          <p:cNvPr id="48197" name="Straight Connector 65"/>
          <p:cNvCxnSpPr>
            <a:cxnSpLocks noChangeShapeType="1"/>
          </p:cNvCxnSpPr>
          <p:nvPr/>
        </p:nvCxnSpPr>
        <p:spPr bwMode="auto">
          <a:xfrm>
            <a:off x="5680075" y="5927725"/>
            <a:ext cx="0" cy="65088"/>
          </a:xfrm>
          <a:prstGeom prst="line">
            <a:avLst/>
          </a:prstGeom>
          <a:noFill/>
          <a:ln w="28575" algn="ctr">
            <a:solidFill>
              <a:schemeClr val="tx1"/>
            </a:solidFill>
            <a:round/>
            <a:headEnd/>
            <a:tailEnd/>
          </a:ln>
        </p:spPr>
      </p:cxnSp>
      <p:cxnSp>
        <p:nvCxnSpPr>
          <p:cNvPr id="48198" name="Straight Connector 66"/>
          <p:cNvCxnSpPr>
            <a:cxnSpLocks noChangeShapeType="1"/>
          </p:cNvCxnSpPr>
          <p:nvPr/>
        </p:nvCxnSpPr>
        <p:spPr bwMode="auto">
          <a:xfrm>
            <a:off x="5610225" y="5630863"/>
            <a:ext cx="65088" cy="0"/>
          </a:xfrm>
          <a:prstGeom prst="line">
            <a:avLst/>
          </a:prstGeom>
          <a:noFill/>
          <a:ln w="28575" algn="ctr">
            <a:solidFill>
              <a:schemeClr val="tx1"/>
            </a:solidFill>
            <a:round/>
            <a:headEnd/>
            <a:tailEnd/>
          </a:ln>
        </p:spPr>
      </p:cxnSp>
      <p:cxnSp>
        <p:nvCxnSpPr>
          <p:cNvPr id="48199" name="Straight Connector 67"/>
          <p:cNvCxnSpPr>
            <a:cxnSpLocks noChangeShapeType="1"/>
          </p:cNvCxnSpPr>
          <p:nvPr/>
        </p:nvCxnSpPr>
        <p:spPr bwMode="auto">
          <a:xfrm>
            <a:off x="5610225" y="4749800"/>
            <a:ext cx="65088" cy="0"/>
          </a:xfrm>
          <a:prstGeom prst="line">
            <a:avLst/>
          </a:prstGeom>
          <a:noFill/>
          <a:ln w="28575" algn="ctr">
            <a:solidFill>
              <a:schemeClr val="tx1"/>
            </a:solidFill>
            <a:round/>
            <a:headEnd/>
            <a:tailEnd/>
          </a:ln>
        </p:spPr>
      </p:cxnSp>
      <p:cxnSp>
        <p:nvCxnSpPr>
          <p:cNvPr id="48200" name="Straight Connector 68"/>
          <p:cNvCxnSpPr>
            <a:cxnSpLocks noChangeShapeType="1"/>
          </p:cNvCxnSpPr>
          <p:nvPr/>
        </p:nvCxnSpPr>
        <p:spPr bwMode="auto">
          <a:xfrm>
            <a:off x="5610225" y="4460875"/>
            <a:ext cx="65088" cy="0"/>
          </a:xfrm>
          <a:prstGeom prst="line">
            <a:avLst/>
          </a:prstGeom>
          <a:noFill/>
          <a:ln w="28575" algn="ctr">
            <a:solidFill>
              <a:schemeClr val="tx1"/>
            </a:solidFill>
            <a:round/>
            <a:headEnd/>
            <a:tailEnd/>
          </a:ln>
        </p:spPr>
      </p:cxnSp>
      <p:sp>
        <p:nvSpPr>
          <p:cNvPr id="48201" name="TextBox 69"/>
          <p:cNvSpPr txBox="1">
            <a:spLocks noChangeArrowheads="1"/>
          </p:cNvSpPr>
          <p:nvPr/>
        </p:nvSpPr>
        <p:spPr bwMode="auto">
          <a:xfrm>
            <a:off x="5565775" y="5973763"/>
            <a:ext cx="227013" cy="246062"/>
          </a:xfrm>
          <a:prstGeom prst="rect">
            <a:avLst/>
          </a:prstGeom>
          <a:noFill/>
          <a:ln w="9525">
            <a:noFill/>
            <a:miter lim="800000"/>
            <a:headEnd/>
            <a:tailEnd/>
          </a:ln>
        </p:spPr>
        <p:txBody>
          <a:bodyPr>
            <a:spAutoFit/>
          </a:bodyPr>
          <a:lstStyle/>
          <a:p>
            <a:pPr algn="ctr"/>
            <a:r>
              <a:rPr lang="en-US">
                <a:solidFill>
                  <a:schemeClr val="tx1"/>
                </a:solidFill>
              </a:rPr>
              <a:t>0</a:t>
            </a:r>
          </a:p>
        </p:txBody>
      </p:sp>
      <p:sp>
        <p:nvSpPr>
          <p:cNvPr id="48202" name="TextBox 71"/>
          <p:cNvSpPr txBox="1">
            <a:spLocks noChangeArrowheads="1"/>
          </p:cNvSpPr>
          <p:nvPr/>
        </p:nvSpPr>
        <p:spPr bwMode="auto">
          <a:xfrm rot="-5400000">
            <a:off x="4397375" y="5053013"/>
            <a:ext cx="1487488" cy="277812"/>
          </a:xfrm>
          <a:prstGeom prst="rect">
            <a:avLst/>
          </a:prstGeom>
          <a:noFill/>
          <a:ln w="9525">
            <a:noFill/>
            <a:miter lim="800000"/>
            <a:headEnd/>
            <a:tailEnd/>
          </a:ln>
        </p:spPr>
        <p:txBody>
          <a:bodyPr>
            <a:spAutoFit/>
          </a:bodyPr>
          <a:lstStyle/>
          <a:p>
            <a:pPr algn="ctr"/>
            <a:r>
              <a:rPr lang="en-US" sz="1200" b="1">
                <a:solidFill>
                  <a:schemeClr val="tx1"/>
                </a:solidFill>
              </a:rPr>
              <a:t>Relapse</a:t>
            </a:r>
          </a:p>
        </p:txBody>
      </p:sp>
      <p:sp>
        <p:nvSpPr>
          <p:cNvPr id="48203" name="TextBox 72"/>
          <p:cNvSpPr txBox="1">
            <a:spLocks noChangeArrowheads="1"/>
          </p:cNvSpPr>
          <p:nvPr/>
        </p:nvSpPr>
        <p:spPr bwMode="auto">
          <a:xfrm>
            <a:off x="5072063" y="5789613"/>
            <a:ext cx="585787" cy="277812"/>
          </a:xfrm>
          <a:prstGeom prst="rect">
            <a:avLst/>
          </a:prstGeom>
          <a:noFill/>
          <a:ln w="9525">
            <a:noFill/>
            <a:miter lim="800000"/>
            <a:headEnd/>
            <a:tailEnd/>
          </a:ln>
        </p:spPr>
        <p:txBody>
          <a:bodyPr>
            <a:spAutoFit/>
          </a:bodyPr>
          <a:lstStyle/>
          <a:p>
            <a:pPr algn="r"/>
            <a:r>
              <a:rPr lang="en-US" sz="1200">
                <a:solidFill>
                  <a:schemeClr val="tx1"/>
                </a:solidFill>
              </a:rPr>
              <a:t>0</a:t>
            </a:r>
          </a:p>
        </p:txBody>
      </p:sp>
      <p:sp>
        <p:nvSpPr>
          <p:cNvPr id="48204" name="TextBox 73"/>
          <p:cNvSpPr txBox="1">
            <a:spLocks noChangeArrowheads="1"/>
          </p:cNvSpPr>
          <p:nvPr/>
        </p:nvSpPr>
        <p:spPr bwMode="auto">
          <a:xfrm>
            <a:off x="5072063" y="4610100"/>
            <a:ext cx="585787" cy="276225"/>
          </a:xfrm>
          <a:prstGeom prst="rect">
            <a:avLst/>
          </a:prstGeom>
          <a:noFill/>
          <a:ln w="9525">
            <a:noFill/>
            <a:miter lim="800000"/>
            <a:headEnd/>
            <a:tailEnd/>
          </a:ln>
        </p:spPr>
        <p:txBody>
          <a:bodyPr>
            <a:spAutoFit/>
          </a:bodyPr>
          <a:lstStyle/>
          <a:p>
            <a:pPr algn="r"/>
            <a:r>
              <a:rPr lang="en-US" sz="1200">
                <a:solidFill>
                  <a:schemeClr val="tx1"/>
                </a:solidFill>
              </a:rPr>
              <a:t>0.8</a:t>
            </a:r>
          </a:p>
        </p:txBody>
      </p:sp>
      <p:sp>
        <p:nvSpPr>
          <p:cNvPr id="48205" name="TextBox 74"/>
          <p:cNvSpPr txBox="1">
            <a:spLocks noChangeArrowheads="1"/>
          </p:cNvSpPr>
          <p:nvPr/>
        </p:nvSpPr>
        <p:spPr bwMode="auto">
          <a:xfrm>
            <a:off x="5072063" y="4325938"/>
            <a:ext cx="585787" cy="276225"/>
          </a:xfrm>
          <a:prstGeom prst="rect">
            <a:avLst/>
          </a:prstGeom>
          <a:noFill/>
          <a:ln w="9525">
            <a:noFill/>
            <a:miter lim="800000"/>
            <a:headEnd/>
            <a:tailEnd/>
          </a:ln>
        </p:spPr>
        <p:txBody>
          <a:bodyPr>
            <a:spAutoFit/>
          </a:bodyPr>
          <a:lstStyle/>
          <a:p>
            <a:pPr algn="r"/>
            <a:r>
              <a:rPr lang="en-US" sz="1200">
                <a:solidFill>
                  <a:schemeClr val="tx1"/>
                </a:solidFill>
              </a:rPr>
              <a:t>1.00</a:t>
            </a:r>
          </a:p>
        </p:txBody>
      </p:sp>
      <p:cxnSp>
        <p:nvCxnSpPr>
          <p:cNvPr id="48206" name="Straight Connector 77"/>
          <p:cNvCxnSpPr>
            <a:cxnSpLocks noChangeShapeType="1"/>
          </p:cNvCxnSpPr>
          <p:nvPr/>
        </p:nvCxnSpPr>
        <p:spPr bwMode="auto">
          <a:xfrm>
            <a:off x="5610225" y="5929313"/>
            <a:ext cx="65088" cy="0"/>
          </a:xfrm>
          <a:prstGeom prst="line">
            <a:avLst/>
          </a:prstGeom>
          <a:noFill/>
          <a:ln w="28575" algn="ctr">
            <a:solidFill>
              <a:schemeClr val="tx1"/>
            </a:solidFill>
            <a:round/>
            <a:headEnd/>
            <a:tailEnd/>
          </a:ln>
        </p:spPr>
      </p:cxnSp>
      <p:cxnSp>
        <p:nvCxnSpPr>
          <p:cNvPr id="48207" name="Straight Connector 78"/>
          <p:cNvCxnSpPr>
            <a:cxnSpLocks noChangeShapeType="1"/>
          </p:cNvCxnSpPr>
          <p:nvPr/>
        </p:nvCxnSpPr>
        <p:spPr bwMode="auto">
          <a:xfrm>
            <a:off x="5610225" y="5056188"/>
            <a:ext cx="65088" cy="0"/>
          </a:xfrm>
          <a:prstGeom prst="line">
            <a:avLst/>
          </a:prstGeom>
          <a:noFill/>
          <a:ln w="28575" algn="ctr">
            <a:solidFill>
              <a:schemeClr val="tx1"/>
            </a:solidFill>
            <a:round/>
            <a:headEnd/>
            <a:tailEnd/>
          </a:ln>
        </p:spPr>
      </p:cxnSp>
      <p:sp>
        <p:nvSpPr>
          <p:cNvPr id="48208" name="TextBox 79"/>
          <p:cNvSpPr txBox="1">
            <a:spLocks noChangeArrowheads="1"/>
          </p:cNvSpPr>
          <p:nvPr/>
        </p:nvSpPr>
        <p:spPr bwMode="auto">
          <a:xfrm>
            <a:off x="5072063" y="4916488"/>
            <a:ext cx="585787" cy="276225"/>
          </a:xfrm>
          <a:prstGeom prst="rect">
            <a:avLst/>
          </a:prstGeom>
          <a:noFill/>
          <a:ln w="9525">
            <a:noFill/>
            <a:miter lim="800000"/>
            <a:headEnd/>
            <a:tailEnd/>
          </a:ln>
        </p:spPr>
        <p:txBody>
          <a:bodyPr>
            <a:spAutoFit/>
          </a:bodyPr>
          <a:lstStyle/>
          <a:p>
            <a:pPr algn="r"/>
            <a:r>
              <a:rPr lang="en-US" sz="1200">
                <a:solidFill>
                  <a:schemeClr val="tx1"/>
                </a:solidFill>
              </a:rPr>
              <a:t>0.6</a:t>
            </a:r>
          </a:p>
        </p:txBody>
      </p:sp>
      <p:cxnSp>
        <p:nvCxnSpPr>
          <p:cNvPr id="48209" name="Straight Connector 80"/>
          <p:cNvCxnSpPr>
            <a:cxnSpLocks noChangeShapeType="1"/>
          </p:cNvCxnSpPr>
          <p:nvPr/>
        </p:nvCxnSpPr>
        <p:spPr bwMode="auto">
          <a:xfrm>
            <a:off x="8669338" y="5929313"/>
            <a:ext cx="0" cy="65087"/>
          </a:xfrm>
          <a:prstGeom prst="line">
            <a:avLst/>
          </a:prstGeom>
          <a:noFill/>
          <a:ln w="28575" algn="ctr">
            <a:solidFill>
              <a:schemeClr val="tx1"/>
            </a:solidFill>
            <a:round/>
            <a:headEnd/>
            <a:tailEnd/>
          </a:ln>
        </p:spPr>
      </p:cxnSp>
      <p:sp>
        <p:nvSpPr>
          <p:cNvPr id="48210" name="TextBox 81"/>
          <p:cNvSpPr txBox="1">
            <a:spLocks noChangeArrowheads="1"/>
          </p:cNvSpPr>
          <p:nvPr/>
        </p:nvSpPr>
        <p:spPr bwMode="auto">
          <a:xfrm>
            <a:off x="8450263" y="5975350"/>
            <a:ext cx="441325" cy="246063"/>
          </a:xfrm>
          <a:prstGeom prst="rect">
            <a:avLst/>
          </a:prstGeom>
          <a:noFill/>
          <a:ln w="9525">
            <a:noFill/>
            <a:miter lim="800000"/>
            <a:headEnd/>
            <a:tailEnd/>
          </a:ln>
        </p:spPr>
        <p:txBody>
          <a:bodyPr>
            <a:spAutoFit/>
          </a:bodyPr>
          <a:lstStyle/>
          <a:p>
            <a:pPr algn="ctr"/>
            <a:r>
              <a:rPr lang="en-US">
                <a:solidFill>
                  <a:schemeClr val="tx1"/>
                </a:solidFill>
              </a:rPr>
              <a:t>10</a:t>
            </a:r>
          </a:p>
        </p:txBody>
      </p:sp>
      <p:cxnSp>
        <p:nvCxnSpPr>
          <p:cNvPr id="48211" name="Straight Connector 82"/>
          <p:cNvCxnSpPr>
            <a:cxnSpLocks noChangeShapeType="1"/>
          </p:cNvCxnSpPr>
          <p:nvPr/>
        </p:nvCxnSpPr>
        <p:spPr bwMode="auto">
          <a:xfrm>
            <a:off x="7177088" y="5929313"/>
            <a:ext cx="0" cy="65087"/>
          </a:xfrm>
          <a:prstGeom prst="line">
            <a:avLst/>
          </a:prstGeom>
          <a:noFill/>
          <a:ln w="28575" algn="ctr">
            <a:solidFill>
              <a:schemeClr val="tx1"/>
            </a:solidFill>
            <a:round/>
            <a:headEnd/>
            <a:tailEnd/>
          </a:ln>
        </p:spPr>
      </p:cxnSp>
      <p:sp>
        <p:nvSpPr>
          <p:cNvPr id="48212" name="TextBox 83"/>
          <p:cNvSpPr txBox="1">
            <a:spLocks noChangeArrowheads="1"/>
          </p:cNvSpPr>
          <p:nvPr/>
        </p:nvSpPr>
        <p:spPr bwMode="auto">
          <a:xfrm>
            <a:off x="7008813" y="5973763"/>
            <a:ext cx="334962" cy="246062"/>
          </a:xfrm>
          <a:prstGeom prst="rect">
            <a:avLst/>
          </a:prstGeom>
          <a:noFill/>
          <a:ln w="9525">
            <a:noFill/>
            <a:miter lim="800000"/>
            <a:headEnd/>
            <a:tailEnd/>
          </a:ln>
        </p:spPr>
        <p:txBody>
          <a:bodyPr>
            <a:spAutoFit/>
          </a:bodyPr>
          <a:lstStyle/>
          <a:p>
            <a:pPr algn="ctr"/>
            <a:r>
              <a:rPr lang="en-US">
                <a:solidFill>
                  <a:schemeClr val="tx1"/>
                </a:solidFill>
              </a:rPr>
              <a:t>5</a:t>
            </a:r>
          </a:p>
        </p:txBody>
      </p:sp>
      <p:cxnSp>
        <p:nvCxnSpPr>
          <p:cNvPr id="48213" name="Straight Connector 84"/>
          <p:cNvCxnSpPr>
            <a:cxnSpLocks noChangeShapeType="1"/>
          </p:cNvCxnSpPr>
          <p:nvPr/>
        </p:nvCxnSpPr>
        <p:spPr bwMode="auto">
          <a:xfrm>
            <a:off x="5610225" y="5343525"/>
            <a:ext cx="65088" cy="0"/>
          </a:xfrm>
          <a:prstGeom prst="line">
            <a:avLst/>
          </a:prstGeom>
          <a:noFill/>
          <a:ln w="28575" algn="ctr">
            <a:solidFill>
              <a:schemeClr val="tx1"/>
            </a:solidFill>
            <a:round/>
            <a:headEnd/>
            <a:tailEnd/>
          </a:ln>
        </p:spPr>
      </p:cxnSp>
      <p:sp>
        <p:nvSpPr>
          <p:cNvPr id="48214" name="TextBox 85"/>
          <p:cNvSpPr txBox="1">
            <a:spLocks noChangeArrowheads="1"/>
          </p:cNvSpPr>
          <p:nvPr/>
        </p:nvSpPr>
        <p:spPr bwMode="auto">
          <a:xfrm>
            <a:off x="5072063" y="5203825"/>
            <a:ext cx="585787" cy="277813"/>
          </a:xfrm>
          <a:prstGeom prst="rect">
            <a:avLst/>
          </a:prstGeom>
          <a:noFill/>
          <a:ln w="9525">
            <a:noFill/>
            <a:miter lim="800000"/>
            <a:headEnd/>
            <a:tailEnd/>
          </a:ln>
        </p:spPr>
        <p:txBody>
          <a:bodyPr>
            <a:spAutoFit/>
          </a:bodyPr>
          <a:lstStyle/>
          <a:p>
            <a:pPr algn="r"/>
            <a:r>
              <a:rPr lang="en-US" sz="1200">
                <a:solidFill>
                  <a:schemeClr val="tx1"/>
                </a:solidFill>
              </a:rPr>
              <a:t>0.4</a:t>
            </a:r>
          </a:p>
        </p:txBody>
      </p:sp>
      <p:sp>
        <p:nvSpPr>
          <p:cNvPr id="48215" name="TextBox 86"/>
          <p:cNvSpPr txBox="1">
            <a:spLocks noChangeArrowheads="1"/>
          </p:cNvSpPr>
          <p:nvPr/>
        </p:nvSpPr>
        <p:spPr bwMode="auto">
          <a:xfrm>
            <a:off x="6772275" y="4895850"/>
            <a:ext cx="1163638" cy="246063"/>
          </a:xfrm>
          <a:prstGeom prst="rect">
            <a:avLst/>
          </a:prstGeom>
          <a:noFill/>
          <a:ln w="9525">
            <a:noFill/>
            <a:miter lim="800000"/>
            <a:headEnd/>
            <a:tailEnd/>
          </a:ln>
        </p:spPr>
        <p:txBody>
          <a:bodyPr wrap="none">
            <a:spAutoFit/>
          </a:bodyPr>
          <a:lstStyle/>
          <a:p>
            <a:r>
              <a:rPr lang="en-US">
                <a:solidFill>
                  <a:schemeClr val="tx1"/>
                </a:solidFill>
              </a:rPr>
              <a:t>IIB, no MSCV RT</a:t>
            </a:r>
          </a:p>
        </p:txBody>
      </p:sp>
      <p:sp>
        <p:nvSpPr>
          <p:cNvPr id="48216" name="TextBox 87"/>
          <p:cNvSpPr txBox="1">
            <a:spLocks noChangeArrowheads="1"/>
          </p:cNvSpPr>
          <p:nvPr/>
        </p:nvSpPr>
        <p:spPr bwMode="auto">
          <a:xfrm>
            <a:off x="6827838" y="5462588"/>
            <a:ext cx="1165225" cy="246062"/>
          </a:xfrm>
          <a:prstGeom prst="rect">
            <a:avLst/>
          </a:prstGeom>
          <a:noFill/>
          <a:ln w="9525">
            <a:noFill/>
            <a:miter lim="800000"/>
            <a:headEnd/>
            <a:tailEnd/>
          </a:ln>
        </p:spPr>
        <p:txBody>
          <a:bodyPr wrap="none">
            <a:spAutoFit/>
          </a:bodyPr>
          <a:lstStyle/>
          <a:p>
            <a:r>
              <a:rPr lang="en-US">
                <a:solidFill>
                  <a:schemeClr val="tx1"/>
                </a:solidFill>
              </a:rPr>
              <a:t>IIA, no MSCV RT</a:t>
            </a:r>
          </a:p>
        </p:txBody>
      </p:sp>
      <p:sp>
        <p:nvSpPr>
          <p:cNvPr id="48217" name="TextBox 88"/>
          <p:cNvSpPr txBox="1">
            <a:spLocks noChangeArrowheads="1"/>
          </p:cNvSpPr>
          <p:nvPr/>
        </p:nvSpPr>
        <p:spPr bwMode="auto">
          <a:xfrm>
            <a:off x="6829425" y="5732463"/>
            <a:ext cx="1073150" cy="246062"/>
          </a:xfrm>
          <a:prstGeom prst="rect">
            <a:avLst/>
          </a:prstGeom>
          <a:noFill/>
          <a:ln w="9525">
            <a:noFill/>
            <a:miter lim="800000"/>
            <a:headEnd/>
            <a:tailEnd/>
          </a:ln>
        </p:spPr>
        <p:txBody>
          <a:bodyPr wrap="none">
            <a:spAutoFit/>
          </a:bodyPr>
          <a:lstStyle/>
          <a:p>
            <a:r>
              <a:rPr lang="en-US">
                <a:solidFill>
                  <a:schemeClr val="tx1"/>
                </a:solidFill>
              </a:rPr>
              <a:t>IIA/B MSCV RT</a:t>
            </a:r>
          </a:p>
        </p:txBody>
      </p:sp>
      <p:sp>
        <p:nvSpPr>
          <p:cNvPr id="48218" name="TextBox 89"/>
          <p:cNvSpPr txBox="1">
            <a:spLocks noChangeArrowheads="1"/>
          </p:cNvSpPr>
          <p:nvPr/>
        </p:nvSpPr>
        <p:spPr bwMode="auto">
          <a:xfrm>
            <a:off x="7939088" y="4503738"/>
            <a:ext cx="590550" cy="247650"/>
          </a:xfrm>
          <a:prstGeom prst="rect">
            <a:avLst/>
          </a:prstGeom>
          <a:noFill/>
          <a:ln w="9525">
            <a:noFill/>
            <a:miter lim="800000"/>
            <a:headEnd/>
            <a:tailEnd/>
          </a:ln>
        </p:spPr>
        <p:txBody>
          <a:bodyPr wrap="none">
            <a:spAutoFit/>
          </a:bodyPr>
          <a:lstStyle/>
          <a:p>
            <a:r>
              <a:rPr lang="en-US" i="1">
                <a:solidFill>
                  <a:schemeClr val="tx1"/>
                </a:solidFill>
              </a:rPr>
              <a:t>P </a:t>
            </a:r>
            <a:r>
              <a:rPr lang="en-US">
                <a:solidFill>
                  <a:schemeClr val="tx1"/>
                </a:solidFill>
              </a:rPr>
              <a:t>= .04</a:t>
            </a:r>
          </a:p>
        </p:txBody>
      </p:sp>
      <p:sp>
        <p:nvSpPr>
          <p:cNvPr id="48219" name="Freeform 90"/>
          <p:cNvSpPr>
            <a:spLocks/>
          </p:cNvSpPr>
          <p:nvPr/>
        </p:nvSpPr>
        <p:spPr bwMode="auto">
          <a:xfrm>
            <a:off x="5680075" y="2184400"/>
            <a:ext cx="3001963" cy="247650"/>
          </a:xfrm>
          <a:custGeom>
            <a:avLst/>
            <a:gdLst>
              <a:gd name="T0" fmla="*/ 0 w 3002756"/>
              <a:gd name="T1" fmla="*/ 0 h 247650"/>
              <a:gd name="T2" fmla="*/ 52093 w 3002756"/>
              <a:gd name="T3" fmla="*/ 2381 h 247650"/>
              <a:gd name="T4" fmla="*/ 44991 w 3002756"/>
              <a:gd name="T5" fmla="*/ 92869 h 247650"/>
              <a:gd name="T6" fmla="*/ 73419 w 3002756"/>
              <a:gd name="T7" fmla="*/ 111919 h 247650"/>
              <a:gd name="T8" fmla="*/ 132615 w 3002756"/>
              <a:gd name="T9" fmla="*/ 123825 h 247650"/>
              <a:gd name="T10" fmla="*/ 130243 w 3002756"/>
              <a:gd name="T11" fmla="*/ 185738 h 247650"/>
              <a:gd name="T12" fmla="*/ 307850 w 3002756"/>
              <a:gd name="T13" fmla="*/ 185738 h 247650"/>
              <a:gd name="T14" fmla="*/ 307850 w 3002756"/>
              <a:gd name="T15" fmla="*/ 247650 h 247650"/>
              <a:gd name="T16" fmla="*/ 2986137 w 3002756"/>
              <a:gd name="T17" fmla="*/ 245269 h 2476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02756"/>
              <a:gd name="T28" fmla="*/ 0 h 247650"/>
              <a:gd name="T29" fmla="*/ 3002756 w 3002756"/>
              <a:gd name="T30" fmla="*/ 247650 h 2476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02756" h="247650">
                <a:moveTo>
                  <a:pt x="0" y="0"/>
                </a:moveTo>
                <a:lnTo>
                  <a:pt x="52387" y="2381"/>
                </a:lnTo>
                <a:lnTo>
                  <a:pt x="45243" y="92869"/>
                </a:lnTo>
                <a:lnTo>
                  <a:pt x="73818" y="111919"/>
                </a:lnTo>
                <a:lnTo>
                  <a:pt x="133350" y="123825"/>
                </a:lnTo>
                <a:lnTo>
                  <a:pt x="130968" y="185738"/>
                </a:lnTo>
                <a:lnTo>
                  <a:pt x="309562" y="185738"/>
                </a:lnTo>
                <a:lnTo>
                  <a:pt x="309562" y="247650"/>
                </a:lnTo>
                <a:lnTo>
                  <a:pt x="3002756" y="245269"/>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
        <p:nvSpPr>
          <p:cNvPr id="48220" name="Freeform 91"/>
          <p:cNvSpPr>
            <a:spLocks/>
          </p:cNvSpPr>
          <p:nvPr/>
        </p:nvSpPr>
        <p:spPr bwMode="auto">
          <a:xfrm>
            <a:off x="5686425" y="2185988"/>
            <a:ext cx="2994025" cy="750887"/>
          </a:xfrm>
          <a:custGeom>
            <a:avLst/>
            <a:gdLst>
              <a:gd name="T0" fmla="*/ 0 w 2993232"/>
              <a:gd name="T1" fmla="*/ 0 h 750094"/>
              <a:gd name="T2" fmla="*/ 47898 w 2993232"/>
              <a:gd name="T3" fmla="*/ 53563 h 750094"/>
              <a:gd name="T4" fmla="*/ 69435 w 2993232"/>
              <a:gd name="T5" fmla="*/ 87648 h 750094"/>
              <a:gd name="T6" fmla="*/ 90992 w 2993232"/>
              <a:gd name="T7" fmla="*/ 109561 h 750094"/>
              <a:gd name="T8" fmla="*/ 124518 w 2993232"/>
              <a:gd name="T9" fmla="*/ 129039 h 750094"/>
              <a:gd name="T10" fmla="*/ 124518 w 2993232"/>
              <a:gd name="T11" fmla="*/ 192340 h 750094"/>
              <a:gd name="T12" fmla="*/ 1101488 w 2993232"/>
              <a:gd name="T13" fmla="*/ 197210 h 750094"/>
              <a:gd name="T14" fmla="*/ 1101488 w 2993232"/>
              <a:gd name="T15" fmla="*/ 323814 h 750094"/>
              <a:gd name="T16" fmla="*/ 2167050 w 2993232"/>
              <a:gd name="T17" fmla="*/ 321377 h 750094"/>
              <a:gd name="T18" fmla="*/ 2162261 w 2993232"/>
              <a:gd name="T19" fmla="*/ 467457 h 750094"/>
              <a:gd name="T20" fmla="*/ 2487917 w 2993232"/>
              <a:gd name="T21" fmla="*/ 467457 h 750094"/>
              <a:gd name="T22" fmla="*/ 2487917 w 2993232"/>
              <a:gd name="T23" fmla="*/ 611106 h 750094"/>
              <a:gd name="T24" fmla="*/ 2562147 w 2993232"/>
              <a:gd name="T25" fmla="*/ 611106 h 750094"/>
              <a:gd name="T26" fmla="*/ 2564539 w 2993232"/>
              <a:gd name="T27" fmla="*/ 764490 h 750094"/>
              <a:gd name="T28" fmla="*/ 3009919 w 2993232"/>
              <a:gd name="T29" fmla="*/ 766925 h 75009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993232"/>
              <a:gd name="T46" fmla="*/ 0 h 750094"/>
              <a:gd name="T47" fmla="*/ 2993232 w 2993232"/>
              <a:gd name="T48" fmla="*/ 750094 h 75009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993232" h="750094">
                <a:moveTo>
                  <a:pt x="0" y="0"/>
                </a:moveTo>
                <a:lnTo>
                  <a:pt x="47625" y="52388"/>
                </a:lnTo>
                <a:lnTo>
                  <a:pt x="69057" y="85725"/>
                </a:lnTo>
                <a:lnTo>
                  <a:pt x="90488" y="107157"/>
                </a:lnTo>
                <a:lnTo>
                  <a:pt x="123825" y="126207"/>
                </a:lnTo>
                <a:lnTo>
                  <a:pt x="123825" y="188119"/>
                </a:lnTo>
                <a:lnTo>
                  <a:pt x="1095375" y="192882"/>
                </a:lnTo>
                <a:lnTo>
                  <a:pt x="1095375" y="316707"/>
                </a:lnTo>
                <a:lnTo>
                  <a:pt x="2155032" y="314325"/>
                </a:lnTo>
                <a:lnTo>
                  <a:pt x="2150269" y="457200"/>
                </a:lnTo>
                <a:lnTo>
                  <a:pt x="2474119" y="457200"/>
                </a:lnTo>
                <a:lnTo>
                  <a:pt x="2474119" y="597694"/>
                </a:lnTo>
                <a:lnTo>
                  <a:pt x="2547938" y="597694"/>
                </a:lnTo>
                <a:cubicBezTo>
                  <a:pt x="2548732" y="647700"/>
                  <a:pt x="2549525" y="697707"/>
                  <a:pt x="2550319" y="747713"/>
                </a:cubicBezTo>
                <a:lnTo>
                  <a:pt x="2993232" y="750094"/>
                </a:lnTo>
              </a:path>
            </a:pathLst>
          </a:custGeom>
          <a:noFill/>
          <a:ln w="28575" cap="flat" cmpd="sng" algn="ctr">
            <a:solidFill>
              <a:schemeClr val="accent2"/>
            </a:solidFill>
            <a:prstDash val="sysDot"/>
            <a:round/>
            <a:headEnd type="none" w="med" len="med"/>
            <a:tailEnd type="none" w="med" len="med"/>
          </a:ln>
        </p:spPr>
        <p:txBody>
          <a:bodyPr anchor="ctr"/>
          <a:lstStyle/>
          <a:p>
            <a:endParaRPr lang="en-US"/>
          </a:p>
        </p:txBody>
      </p:sp>
      <p:sp>
        <p:nvSpPr>
          <p:cNvPr id="48221" name="Freeform 92"/>
          <p:cNvSpPr>
            <a:spLocks/>
          </p:cNvSpPr>
          <p:nvPr/>
        </p:nvSpPr>
        <p:spPr bwMode="auto">
          <a:xfrm>
            <a:off x="5680075" y="2179638"/>
            <a:ext cx="2909888" cy="685800"/>
          </a:xfrm>
          <a:custGeom>
            <a:avLst/>
            <a:gdLst>
              <a:gd name="T0" fmla="*/ 0 w 2909887"/>
              <a:gd name="T1" fmla="*/ 0 h 685800"/>
              <a:gd name="T2" fmla="*/ 52387 w 2909887"/>
              <a:gd name="T3" fmla="*/ 126206 h 685800"/>
              <a:gd name="T4" fmla="*/ 88106 w 2909887"/>
              <a:gd name="T5" fmla="*/ 223837 h 685800"/>
              <a:gd name="T6" fmla="*/ 95250 w 2909887"/>
              <a:gd name="T7" fmla="*/ 409575 h 685800"/>
              <a:gd name="T8" fmla="*/ 111918 w 2909887"/>
              <a:gd name="T9" fmla="*/ 685800 h 685800"/>
              <a:gd name="T10" fmla="*/ 2909926 w 2909887"/>
              <a:gd name="T11" fmla="*/ 683418 h 685800"/>
              <a:gd name="T12" fmla="*/ 0 60000 65536"/>
              <a:gd name="T13" fmla="*/ 0 60000 65536"/>
              <a:gd name="T14" fmla="*/ 0 60000 65536"/>
              <a:gd name="T15" fmla="*/ 0 60000 65536"/>
              <a:gd name="T16" fmla="*/ 0 60000 65536"/>
              <a:gd name="T17" fmla="*/ 0 60000 65536"/>
              <a:gd name="T18" fmla="*/ 0 w 2909887"/>
              <a:gd name="T19" fmla="*/ 0 h 685800"/>
              <a:gd name="T20" fmla="*/ 2909887 w 2909887"/>
              <a:gd name="T21" fmla="*/ 685800 h 685800"/>
            </a:gdLst>
            <a:ahLst/>
            <a:cxnLst>
              <a:cxn ang="T12">
                <a:pos x="T0" y="T1"/>
              </a:cxn>
              <a:cxn ang="T13">
                <a:pos x="T2" y="T3"/>
              </a:cxn>
              <a:cxn ang="T14">
                <a:pos x="T4" y="T5"/>
              </a:cxn>
              <a:cxn ang="T15">
                <a:pos x="T6" y="T7"/>
              </a:cxn>
              <a:cxn ang="T16">
                <a:pos x="T8" y="T9"/>
              </a:cxn>
              <a:cxn ang="T17">
                <a:pos x="T10" y="T11"/>
              </a:cxn>
            </a:cxnLst>
            <a:rect l="T18" t="T19" r="T20" b="T21"/>
            <a:pathLst>
              <a:path w="2909887" h="685800">
                <a:moveTo>
                  <a:pt x="0" y="0"/>
                </a:moveTo>
                <a:lnTo>
                  <a:pt x="52387" y="126206"/>
                </a:lnTo>
                <a:lnTo>
                  <a:pt x="88106" y="223837"/>
                </a:lnTo>
                <a:lnTo>
                  <a:pt x="95250" y="409575"/>
                </a:lnTo>
                <a:lnTo>
                  <a:pt x="111918" y="685800"/>
                </a:lnTo>
                <a:lnTo>
                  <a:pt x="2909887" y="683418"/>
                </a:lnTo>
              </a:path>
            </a:pathLst>
          </a:custGeom>
          <a:noFill/>
          <a:ln w="28575" cap="flat" cmpd="sng" algn="ctr">
            <a:solidFill>
              <a:schemeClr val="accent2"/>
            </a:solidFill>
            <a:prstDash val="dash"/>
            <a:round/>
            <a:headEnd type="none" w="med" len="med"/>
            <a:tailEnd type="none" w="med" len="med"/>
          </a:ln>
        </p:spPr>
        <p:txBody>
          <a:bodyPr anchor="ctr"/>
          <a:lstStyle/>
          <a:p>
            <a:endParaRPr lang="en-US"/>
          </a:p>
        </p:txBody>
      </p:sp>
      <p:sp>
        <p:nvSpPr>
          <p:cNvPr id="48222" name="Freeform 93"/>
          <p:cNvSpPr>
            <a:spLocks/>
          </p:cNvSpPr>
          <p:nvPr/>
        </p:nvSpPr>
        <p:spPr bwMode="auto">
          <a:xfrm>
            <a:off x="5767388" y="5116513"/>
            <a:ext cx="2889250" cy="812800"/>
          </a:xfrm>
          <a:custGeom>
            <a:avLst/>
            <a:gdLst>
              <a:gd name="T0" fmla="*/ 2402 w 2888456"/>
              <a:gd name="T1" fmla="*/ 828845 h 812006"/>
              <a:gd name="T2" fmla="*/ 0 w 2888456"/>
              <a:gd name="T3" fmla="*/ 585783 h 812006"/>
              <a:gd name="T4" fmla="*/ 83827 w 2888456"/>
              <a:gd name="T5" fmla="*/ 585783 h 812006"/>
              <a:gd name="T6" fmla="*/ 79043 w 2888456"/>
              <a:gd name="T7" fmla="*/ 337857 h 812006"/>
              <a:gd name="T8" fmla="*/ 126941 w 2888456"/>
              <a:gd name="T9" fmla="*/ 335427 h 812006"/>
              <a:gd name="T10" fmla="*/ 129325 w 2888456"/>
              <a:gd name="T11" fmla="*/ 2423 h 812006"/>
              <a:gd name="T12" fmla="*/ 2905166 w 2888456"/>
              <a:gd name="T13" fmla="*/ 0 h 812006"/>
              <a:gd name="T14" fmla="*/ 0 60000 65536"/>
              <a:gd name="T15" fmla="*/ 0 60000 65536"/>
              <a:gd name="T16" fmla="*/ 0 60000 65536"/>
              <a:gd name="T17" fmla="*/ 0 60000 65536"/>
              <a:gd name="T18" fmla="*/ 0 60000 65536"/>
              <a:gd name="T19" fmla="*/ 0 60000 65536"/>
              <a:gd name="T20" fmla="*/ 0 60000 65536"/>
              <a:gd name="T21" fmla="*/ 0 w 2888456"/>
              <a:gd name="T22" fmla="*/ 0 h 812006"/>
              <a:gd name="T23" fmla="*/ 2888456 w 2888456"/>
              <a:gd name="T24" fmla="*/ 812006 h 8120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88456" h="812006">
                <a:moveTo>
                  <a:pt x="2381" y="812006"/>
                </a:moveTo>
                <a:cubicBezTo>
                  <a:pt x="1587" y="732631"/>
                  <a:pt x="794" y="653256"/>
                  <a:pt x="0" y="573881"/>
                </a:cubicBezTo>
                <a:lnTo>
                  <a:pt x="83344" y="573881"/>
                </a:lnTo>
                <a:cubicBezTo>
                  <a:pt x="81756" y="492918"/>
                  <a:pt x="80169" y="411956"/>
                  <a:pt x="78581" y="330993"/>
                </a:cubicBezTo>
                <a:lnTo>
                  <a:pt x="126206" y="328612"/>
                </a:lnTo>
                <a:cubicBezTo>
                  <a:pt x="127000" y="219868"/>
                  <a:pt x="127793" y="111125"/>
                  <a:pt x="128587" y="2381"/>
                </a:cubicBezTo>
                <a:lnTo>
                  <a:pt x="2888456" y="0"/>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
        <p:nvSpPr>
          <p:cNvPr id="48223" name="Freeform 94"/>
          <p:cNvSpPr>
            <a:spLocks/>
          </p:cNvSpPr>
          <p:nvPr/>
        </p:nvSpPr>
        <p:spPr bwMode="auto">
          <a:xfrm>
            <a:off x="5767388" y="5695950"/>
            <a:ext cx="2890837" cy="234950"/>
          </a:xfrm>
          <a:custGeom>
            <a:avLst/>
            <a:gdLst>
              <a:gd name="T0" fmla="*/ 0 w 2890837"/>
              <a:gd name="T1" fmla="*/ 219621 h 235744"/>
              <a:gd name="T2" fmla="*/ 4762 w 2890837"/>
              <a:gd name="T3" fmla="*/ 115356 h 235744"/>
              <a:gd name="T4" fmla="*/ 523875 w 2890837"/>
              <a:gd name="T5" fmla="*/ 115356 h 235744"/>
              <a:gd name="T6" fmla="*/ 523875 w 2890837"/>
              <a:gd name="T7" fmla="*/ 0 h 235744"/>
              <a:gd name="T8" fmla="*/ 2890837 w 2890837"/>
              <a:gd name="T9" fmla="*/ 4437 h 235744"/>
              <a:gd name="T10" fmla="*/ 0 60000 65536"/>
              <a:gd name="T11" fmla="*/ 0 60000 65536"/>
              <a:gd name="T12" fmla="*/ 0 60000 65536"/>
              <a:gd name="T13" fmla="*/ 0 60000 65536"/>
              <a:gd name="T14" fmla="*/ 0 60000 65536"/>
              <a:gd name="T15" fmla="*/ 0 w 2890837"/>
              <a:gd name="T16" fmla="*/ 0 h 235744"/>
              <a:gd name="T17" fmla="*/ 2890837 w 2890837"/>
              <a:gd name="T18" fmla="*/ 235744 h 235744"/>
            </a:gdLst>
            <a:ahLst/>
            <a:cxnLst>
              <a:cxn ang="T10">
                <a:pos x="T0" y="T1"/>
              </a:cxn>
              <a:cxn ang="T11">
                <a:pos x="T2" y="T3"/>
              </a:cxn>
              <a:cxn ang="T12">
                <a:pos x="T4" y="T5"/>
              </a:cxn>
              <a:cxn ang="T13">
                <a:pos x="T6" y="T7"/>
              </a:cxn>
              <a:cxn ang="T14">
                <a:pos x="T8" y="T9"/>
              </a:cxn>
            </a:cxnLst>
            <a:rect l="T15" t="T16" r="T17" b="T18"/>
            <a:pathLst>
              <a:path w="2890837" h="235744">
                <a:moveTo>
                  <a:pt x="0" y="235744"/>
                </a:moveTo>
                <a:lnTo>
                  <a:pt x="4762" y="123825"/>
                </a:lnTo>
                <a:lnTo>
                  <a:pt x="523875" y="123825"/>
                </a:lnTo>
                <a:lnTo>
                  <a:pt x="523875" y="0"/>
                </a:lnTo>
                <a:lnTo>
                  <a:pt x="2890837" y="4763"/>
                </a:lnTo>
              </a:path>
            </a:pathLst>
          </a:custGeom>
          <a:noFill/>
          <a:ln w="28575" cap="flat" cmpd="sng" algn="ctr">
            <a:solidFill>
              <a:schemeClr val="accent2"/>
            </a:solidFill>
            <a:prstDash val="dash"/>
            <a:round/>
            <a:headEnd type="none" w="med" len="med"/>
            <a:tailEnd type="none" w="med" len="med"/>
          </a:ln>
        </p:spPr>
        <p:txBody>
          <a:bodyPr anchor="ctr"/>
          <a:lstStyle/>
          <a:p>
            <a:endParaRPr lang="en-US"/>
          </a:p>
        </p:txBody>
      </p:sp>
      <p:sp>
        <p:nvSpPr>
          <p:cNvPr id="48224" name="Freeform 95"/>
          <p:cNvSpPr>
            <a:spLocks/>
          </p:cNvSpPr>
          <p:nvPr/>
        </p:nvSpPr>
        <p:spPr bwMode="auto">
          <a:xfrm>
            <a:off x="5943600" y="5795963"/>
            <a:ext cx="2713038" cy="130175"/>
          </a:xfrm>
          <a:custGeom>
            <a:avLst/>
            <a:gdLst>
              <a:gd name="T0" fmla="*/ 2403 w 2712244"/>
              <a:gd name="T1" fmla="*/ 115268 h 130969"/>
              <a:gd name="T2" fmla="*/ 0 w 2712244"/>
              <a:gd name="T3" fmla="*/ 0 h 130969"/>
              <a:gd name="T4" fmla="*/ 2728957 w 2712244"/>
              <a:gd name="T5" fmla="*/ 4190 h 130969"/>
              <a:gd name="T6" fmla="*/ 0 60000 65536"/>
              <a:gd name="T7" fmla="*/ 0 60000 65536"/>
              <a:gd name="T8" fmla="*/ 0 60000 65536"/>
              <a:gd name="T9" fmla="*/ 0 w 2712244"/>
              <a:gd name="T10" fmla="*/ 0 h 130969"/>
              <a:gd name="T11" fmla="*/ 2712244 w 2712244"/>
              <a:gd name="T12" fmla="*/ 130969 h 130969"/>
            </a:gdLst>
            <a:ahLst/>
            <a:cxnLst>
              <a:cxn ang="T6">
                <a:pos x="T0" y="T1"/>
              </a:cxn>
              <a:cxn ang="T7">
                <a:pos x="T2" y="T3"/>
              </a:cxn>
              <a:cxn ang="T8">
                <a:pos x="T4" y="T5"/>
              </a:cxn>
            </a:cxnLst>
            <a:rect l="T9" t="T10" r="T11" b="T12"/>
            <a:pathLst>
              <a:path w="2712244" h="130969">
                <a:moveTo>
                  <a:pt x="2382" y="130969"/>
                </a:moveTo>
                <a:lnTo>
                  <a:pt x="0" y="0"/>
                </a:lnTo>
                <a:lnTo>
                  <a:pt x="2712244" y="4762"/>
                </a:lnTo>
              </a:path>
            </a:pathLst>
          </a:custGeom>
          <a:noFill/>
          <a:ln w="28575" cap="flat" cmpd="sng" algn="ctr">
            <a:solidFill>
              <a:schemeClr val="accent2"/>
            </a:solidFill>
            <a:prstDash val="sysDot"/>
            <a:round/>
            <a:headEnd type="none" w="med" len="med"/>
            <a:tailEnd type="none" w="med" len="med"/>
          </a:ln>
        </p:spPr>
        <p:txBody>
          <a:bodyPr anchor="ctr"/>
          <a:lstStyle/>
          <a:p>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p:cNvSpPr>
            <a:spLocks noGrp="1"/>
          </p:cNvSpPr>
          <p:nvPr>
            <p:ph type="title"/>
          </p:nvPr>
        </p:nvSpPr>
        <p:spPr>
          <a:xfrm>
            <a:off x="385763" y="2349500"/>
            <a:ext cx="8462962" cy="3232150"/>
          </a:xfrm>
        </p:spPr>
        <p:txBody>
          <a:bodyPr/>
          <a:lstStyle/>
          <a:p>
            <a:pPr eaLnBrk="1" hangingPunct="1"/>
            <a:r>
              <a:rPr lang="en-US" smtClean="0"/>
              <a:t>Urothelial Cancer</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382588" y="676275"/>
            <a:ext cx="8464550" cy="1103313"/>
          </a:xfrm>
        </p:spPr>
        <p:txBody>
          <a:bodyPr/>
          <a:lstStyle/>
          <a:p>
            <a:pPr eaLnBrk="1" hangingPunct="1"/>
            <a:r>
              <a:rPr lang="en-US" i="1" smtClean="0"/>
              <a:t>BCL2L1</a:t>
            </a:r>
            <a:r>
              <a:rPr lang="en-US" smtClean="0"/>
              <a:t> and </a:t>
            </a:r>
            <a:r>
              <a:rPr lang="en-US" i="1" smtClean="0"/>
              <a:t>TACC3</a:t>
            </a:r>
            <a:r>
              <a:rPr lang="en-US" smtClean="0"/>
              <a:t> SNPs Associated With BCG Response in Nonmuscle-Invasive BC</a:t>
            </a:r>
            <a:endParaRPr lang="en-US" baseline="30000" smtClean="0"/>
          </a:p>
        </p:txBody>
      </p:sp>
      <p:sp>
        <p:nvSpPr>
          <p:cNvPr id="50179"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Alanee S, et al. ASCO GU 2012. Abstract 260.</a:t>
            </a:r>
          </a:p>
        </p:txBody>
      </p:sp>
      <p:sp>
        <p:nvSpPr>
          <p:cNvPr id="2" name="Content Placeholder 1"/>
          <p:cNvSpPr>
            <a:spLocks noGrp="1"/>
          </p:cNvSpPr>
          <p:nvPr>
            <p:ph idx="1"/>
          </p:nvPr>
        </p:nvSpPr>
        <p:spPr>
          <a:xfrm>
            <a:off x="285750" y="1828800"/>
            <a:ext cx="8656638" cy="2552700"/>
          </a:xfrm>
        </p:spPr>
        <p:txBody>
          <a:bodyPr/>
          <a:lstStyle/>
          <a:p>
            <a:pPr>
              <a:spcBef>
                <a:spcPts val="600"/>
              </a:spcBef>
              <a:spcAft>
                <a:spcPts val="800"/>
              </a:spcAft>
              <a:defRPr/>
            </a:pPr>
            <a:endParaRPr lang="en-US" sz="1600" dirty="0" smtClean="0"/>
          </a:p>
          <a:p>
            <a:pPr marL="0" indent="0">
              <a:spcBef>
                <a:spcPts val="600"/>
              </a:spcBef>
              <a:spcAft>
                <a:spcPts val="800"/>
              </a:spcAft>
              <a:buFont typeface="Wingdings" pitchFamily="2" charset="2"/>
              <a:buNone/>
              <a:defRPr/>
            </a:pPr>
            <a:endParaRPr lang="en-US" sz="2000" dirty="0" smtClean="0"/>
          </a:p>
          <a:p>
            <a:pPr>
              <a:spcBef>
                <a:spcPts val="600"/>
              </a:spcBef>
              <a:spcAft>
                <a:spcPts val="800"/>
              </a:spcAft>
              <a:defRPr/>
            </a:pPr>
            <a:endParaRPr lang="en-US" sz="2000" dirty="0"/>
          </a:p>
          <a:p>
            <a:pPr lvl="2">
              <a:spcBef>
                <a:spcPts val="1200"/>
              </a:spcBef>
              <a:spcAft>
                <a:spcPts val="1200"/>
              </a:spcAft>
              <a:buFont typeface="Arial" pitchFamily="34" charset="0"/>
              <a:buChar char="–"/>
              <a:defRPr/>
            </a:pPr>
            <a:endParaRPr lang="en-US" sz="1600" dirty="0" smtClean="0"/>
          </a:p>
          <a:p>
            <a:pPr lvl="1">
              <a:spcBef>
                <a:spcPts val="1200"/>
              </a:spcBef>
              <a:spcAft>
                <a:spcPts val="1200"/>
              </a:spcAft>
              <a:buFont typeface="Arial" pitchFamily="34" charset="0"/>
              <a:buChar char="–"/>
              <a:defRPr/>
            </a:pPr>
            <a:endParaRPr lang="en-US" sz="1800" dirty="0" smtClean="0"/>
          </a:p>
        </p:txBody>
      </p:sp>
      <p:sp>
        <p:nvSpPr>
          <p:cNvPr id="50181" name="Content Placeholder 1"/>
          <p:cNvSpPr txBox="1">
            <a:spLocks/>
          </p:cNvSpPr>
          <p:nvPr/>
        </p:nvSpPr>
        <p:spPr bwMode="auto">
          <a:xfrm>
            <a:off x="384175" y="1828800"/>
            <a:ext cx="8343900" cy="4730750"/>
          </a:xfrm>
          <a:prstGeom prst="rect">
            <a:avLst/>
          </a:prstGeom>
          <a:noFill/>
          <a:ln w="9525">
            <a:noFill/>
            <a:miter lim="800000"/>
            <a:headEnd/>
            <a:tailEnd/>
          </a:ln>
        </p:spPr>
        <p:txBody>
          <a:bodyPr/>
          <a:lstStyle/>
          <a:p>
            <a:pPr marL="342900" indent="-342900" eaLnBrk="0" hangingPunct="0">
              <a:lnSpc>
                <a:spcPct val="90000"/>
              </a:lnSpc>
              <a:spcBef>
                <a:spcPts val="1000"/>
              </a:spcBef>
              <a:spcAft>
                <a:spcPts val="600"/>
              </a:spcAft>
              <a:buClr>
                <a:srgbClr val="8B3D9A"/>
              </a:buClr>
              <a:buFont typeface="Wingdings" pitchFamily="2" charset="2"/>
              <a:buChar char="§"/>
            </a:pPr>
            <a:r>
              <a:rPr lang="en-US" sz="1800">
                <a:solidFill>
                  <a:srgbClr val="FEFDDE"/>
                </a:solidFill>
              </a:rPr>
              <a:t>Genotyping study: can SNPs predict response to BCG intravesical therapy in nonmuscle-invasive bladder cancer?</a:t>
            </a:r>
          </a:p>
          <a:p>
            <a:pPr marL="342900" indent="-342900" eaLnBrk="0" hangingPunct="0">
              <a:lnSpc>
                <a:spcPct val="90000"/>
              </a:lnSpc>
              <a:spcBef>
                <a:spcPts val="1000"/>
              </a:spcBef>
              <a:spcAft>
                <a:spcPts val="600"/>
              </a:spcAft>
              <a:buClr>
                <a:srgbClr val="8B3D9A"/>
              </a:buClr>
              <a:buFont typeface="Wingdings" pitchFamily="2" charset="2"/>
              <a:buChar char="§"/>
            </a:pPr>
            <a:r>
              <a:rPr lang="en-US" sz="1800">
                <a:solidFill>
                  <a:srgbClr val="FEFDDE"/>
                </a:solidFill>
              </a:rPr>
              <a:t>Patients with NMIBC who received 6 doses of BCG (± maintenance) as </a:t>
            </a:r>
            <a:br>
              <a:rPr lang="en-US" sz="1800">
                <a:solidFill>
                  <a:srgbClr val="FEFDDE"/>
                </a:solidFill>
              </a:rPr>
            </a:br>
            <a:r>
              <a:rPr lang="en-US" sz="1800">
                <a:solidFill>
                  <a:srgbClr val="FEFDDE"/>
                </a:solidFill>
              </a:rPr>
              <a:t>first-line therapy postresection (N = 158)</a:t>
            </a:r>
          </a:p>
          <a:p>
            <a:pPr marL="742950" lvl="1" indent="-285750" eaLnBrk="0" hangingPunct="0">
              <a:lnSpc>
                <a:spcPct val="90000"/>
              </a:lnSpc>
              <a:spcBef>
                <a:spcPts val="1000"/>
              </a:spcBef>
              <a:spcAft>
                <a:spcPts val="600"/>
              </a:spcAft>
              <a:buClr>
                <a:srgbClr val="8B3D9A"/>
              </a:buClr>
              <a:buFont typeface="Arial" charset="0"/>
              <a:buChar char="–"/>
            </a:pPr>
            <a:r>
              <a:rPr lang="en-US" sz="1600">
                <a:solidFill>
                  <a:srgbClr val="FEFDDE"/>
                </a:solidFill>
              </a:rPr>
              <a:t>Genotyping with 80 SNPs selected from published studies</a:t>
            </a:r>
          </a:p>
          <a:p>
            <a:pPr marL="1143000" lvl="2" indent="-228600" eaLnBrk="0" hangingPunct="0">
              <a:lnSpc>
                <a:spcPct val="90000"/>
              </a:lnSpc>
              <a:spcBef>
                <a:spcPts val="1000"/>
              </a:spcBef>
              <a:spcAft>
                <a:spcPts val="600"/>
              </a:spcAft>
              <a:buClr>
                <a:srgbClr val="8B3D9A"/>
              </a:buClr>
              <a:buFont typeface="Arial" charset="0"/>
              <a:buChar char="–"/>
            </a:pPr>
            <a:r>
              <a:rPr lang="en-US" sz="1400">
                <a:solidFill>
                  <a:srgbClr val="FEFDDE"/>
                </a:solidFill>
              </a:rPr>
              <a:t>Urothelial cancer risk</a:t>
            </a:r>
          </a:p>
          <a:p>
            <a:pPr marL="1143000" lvl="2" indent="-228600" eaLnBrk="0" hangingPunct="0">
              <a:lnSpc>
                <a:spcPct val="90000"/>
              </a:lnSpc>
              <a:spcBef>
                <a:spcPts val="1000"/>
              </a:spcBef>
              <a:spcAft>
                <a:spcPts val="600"/>
              </a:spcAft>
              <a:buClr>
                <a:srgbClr val="8B3D9A"/>
              </a:buClr>
              <a:buFont typeface="Arial" charset="0"/>
              <a:buChar char="–"/>
            </a:pPr>
            <a:r>
              <a:rPr lang="en-US" sz="1400">
                <a:solidFill>
                  <a:srgbClr val="FEFDDE"/>
                </a:solidFill>
              </a:rPr>
              <a:t>DNA damage repair</a:t>
            </a:r>
          </a:p>
          <a:p>
            <a:pPr marL="1143000" lvl="2" indent="-228600" eaLnBrk="0" hangingPunct="0">
              <a:lnSpc>
                <a:spcPct val="90000"/>
              </a:lnSpc>
              <a:spcBef>
                <a:spcPts val="1000"/>
              </a:spcBef>
              <a:spcAft>
                <a:spcPts val="600"/>
              </a:spcAft>
              <a:buClr>
                <a:srgbClr val="8B3D9A"/>
              </a:buClr>
              <a:buFont typeface="Arial" charset="0"/>
              <a:buChar char="–"/>
            </a:pPr>
            <a:r>
              <a:rPr lang="en-US" sz="1400">
                <a:solidFill>
                  <a:srgbClr val="FEFDDE"/>
                </a:solidFill>
              </a:rPr>
              <a:t>Inflammation</a:t>
            </a:r>
          </a:p>
          <a:p>
            <a:pPr marL="1143000" lvl="2" indent="-228600" eaLnBrk="0" hangingPunct="0">
              <a:lnSpc>
                <a:spcPct val="90000"/>
              </a:lnSpc>
              <a:spcBef>
                <a:spcPts val="1000"/>
              </a:spcBef>
              <a:spcAft>
                <a:spcPts val="600"/>
              </a:spcAft>
              <a:buClr>
                <a:srgbClr val="8B3D9A"/>
              </a:buClr>
              <a:buFont typeface="Arial" charset="0"/>
              <a:buChar char="–"/>
            </a:pPr>
            <a:r>
              <a:rPr lang="en-US" sz="1400">
                <a:solidFill>
                  <a:srgbClr val="FEFDDE"/>
                </a:solidFill>
              </a:rPr>
              <a:t>Immune reactions</a:t>
            </a:r>
          </a:p>
          <a:p>
            <a:pPr marL="742950" lvl="1" indent="-285750" eaLnBrk="0" hangingPunct="0">
              <a:lnSpc>
                <a:spcPct val="90000"/>
              </a:lnSpc>
              <a:spcBef>
                <a:spcPts val="1000"/>
              </a:spcBef>
              <a:spcAft>
                <a:spcPts val="600"/>
              </a:spcAft>
              <a:buClr>
                <a:srgbClr val="8B3D9A"/>
              </a:buClr>
              <a:buFont typeface="Arial" charset="0"/>
              <a:buChar char="–"/>
            </a:pPr>
            <a:r>
              <a:rPr lang="en-US" sz="1600">
                <a:solidFill>
                  <a:srgbClr val="FEFDDE"/>
                </a:solidFill>
              </a:rPr>
              <a:t>Anonymous linking of genotype and response data</a:t>
            </a:r>
          </a:p>
          <a:p>
            <a:pPr marL="742950" lvl="1" indent="-285750" eaLnBrk="0" hangingPunct="0">
              <a:lnSpc>
                <a:spcPct val="90000"/>
              </a:lnSpc>
              <a:spcBef>
                <a:spcPts val="1000"/>
              </a:spcBef>
              <a:spcAft>
                <a:spcPts val="600"/>
              </a:spcAft>
              <a:buClr>
                <a:srgbClr val="8B3D9A"/>
              </a:buClr>
              <a:buFont typeface="Arial" charset="0"/>
              <a:buChar char="–"/>
            </a:pPr>
            <a:r>
              <a:rPr lang="en-US" sz="1600">
                <a:solidFill>
                  <a:srgbClr val="FEFDDE"/>
                </a:solidFill>
              </a:rPr>
              <a:t>Determination of association between each SNP and BCG response</a:t>
            </a:r>
          </a:p>
          <a:p>
            <a:pPr marL="342900" indent="-342900" eaLnBrk="0" hangingPunct="0">
              <a:lnSpc>
                <a:spcPct val="90000"/>
              </a:lnSpc>
              <a:spcBef>
                <a:spcPts val="1000"/>
              </a:spcBef>
              <a:spcAft>
                <a:spcPts val="600"/>
              </a:spcAft>
              <a:buClr>
                <a:srgbClr val="8B3D9A"/>
              </a:buClr>
              <a:buFont typeface="Wingdings" pitchFamily="2" charset="2"/>
              <a:buChar char="§"/>
            </a:pPr>
            <a:r>
              <a:rPr lang="en-US" sz="1800">
                <a:solidFill>
                  <a:srgbClr val="FEFDDE"/>
                </a:solidFill>
              </a:rPr>
              <a:t>Results tested in an independent patient cohort (N = 168)</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382588" y="676275"/>
            <a:ext cx="8464550" cy="1103313"/>
          </a:xfrm>
        </p:spPr>
        <p:txBody>
          <a:bodyPr/>
          <a:lstStyle/>
          <a:p>
            <a:pPr eaLnBrk="1" hangingPunct="1"/>
            <a:r>
              <a:rPr lang="en-US" i="1" smtClean="0"/>
              <a:t>BCL2L1</a:t>
            </a:r>
            <a:r>
              <a:rPr lang="en-US" smtClean="0"/>
              <a:t> and </a:t>
            </a:r>
            <a:r>
              <a:rPr lang="en-US" i="1" smtClean="0"/>
              <a:t>TACC3</a:t>
            </a:r>
            <a:r>
              <a:rPr lang="en-US" smtClean="0"/>
              <a:t> SNPs Associated With BCG Response in NMIBC: Results</a:t>
            </a:r>
            <a:r>
              <a:rPr lang="en-US" baseline="30000" smtClean="0"/>
              <a:t>[1]</a:t>
            </a:r>
          </a:p>
        </p:txBody>
      </p:sp>
      <p:sp>
        <p:nvSpPr>
          <p:cNvPr id="51203" name="Text Box 11"/>
          <p:cNvSpPr txBox="1">
            <a:spLocks noChangeArrowheads="1"/>
          </p:cNvSpPr>
          <p:nvPr/>
        </p:nvSpPr>
        <p:spPr bwMode="auto">
          <a:xfrm>
            <a:off x="284163" y="6135688"/>
            <a:ext cx="8561387" cy="5238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1. Alanee S, et al. ASCO GU 2012. Abstract 260. 2. Smith S, et al. J Clin Oncol. 2007;25:5172-5179. </a:t>
            </a:r>
          </a:p>
          <a:p>
            <a:r>
              <a:rPr lang="en-US" sz="1400">
                <a:solidFill>
                  <a:srgbClr val="CDCDCF"/>
                </a:solidFill>
                <a:ea typeface="ＭＳ Ｐゴシック" pitchFamily="34" charset="-128"/>
              </a:rPr>
              <a:t>3. Gangawar R, et al. Med Oncol. 2010;27:159-166. </a:t>
            </a:r>
          </a:p>
        </p:txBody>
      </p:sp>
      <p:sp>
        <p:nvSpPr>
          <p:cNvPr id="2" name="Content Placeholder 1"/>
          <p:cNvSpPr>
            <a:spLocks noGrp="1"/>
          </p:cNvSpPr>
          <p:nvPr>
            <p:ph idx="1"/>
          </p:nvPr>
        </p:nvSpPr>
        <p:spPr>
          <a:xfrm>
            <a:off x="285750" y="1828800"/>
            <a:ext cx="8656638" cy="2552700"/>
          </a:xfrm>
        </p:spPr>
        <p:txBody>
          <a:bodyPr/>
          <a:lstStyle/>
          <a:p>
            <a:pPr>
              <a:spcBef>
                <a:spcPts val="600"/>
              </a:spcBef>
              <a:spcAft>
                <a:spcPts val="800"/>
              </a:spcAft>
              <a:defRPr/>
            </a:pPr>
            <a:endParaRPr lang="en-US" sz="1600" dirty="0" smtClean="0"/>
          </a:p>
          <a:p>
            <a:pPr marL="0" indent="0">
              <a:spcBef>
                <a:spcPts val="600"/>
              </a:spcBef>
              <a:spcAft>
                <a:spcPts val="800"/>
              </a:spcAft>
              <a:buFont typeface="Wingdings" pitchFamily="2" charset="2"/>
              <a:buNone/>
              <a:defRPr/>
            </a:pPr>
            <a:endParaRPr lang="en-US" sz="2000" dirty="0" smtClean="0"/>
          </a:p>
          <a:p>
            <a:pPr>
              <a:spcBef>
                <a:spcPts val="600"/>
              </a:spcBef>
              <a:spcAft>
                <a:spcPts val="800"/>
              </a:spcAft>
              <a:defRPr/>
            </a:pPr>
            <a:endParaRPr lang="en-US" sz="2000" dirty="0"/>
          </a:p>
          <a:p>
            <a:pPr lvl="2">
              <a:spcBef>
                <a:spcPts val="1200"/>
              </a:spcBef>
              <a:spcAft>
                <a:spcPts val="1200"/>
              </a:spcAft>
              <a:buFont typeface="Arial" pitchFamily="34" charset="0"/>
              <a:buChar char="–"/>
              <a:defRPr/>
            </a:pPr>
            <a:endParaRPr lang="en-US" sz="1600" dirty="0" smtClean="0"/>
          </a:p>
          <a:p>
            <a:pPr lvl="1">
              <a:spcBef>
                <a:spcPts val="1200"/>
              </a:spcBef>
              <a:spcAft>
                <a:spcPts val="1200"/>
              </a:spcAft>
              <a:buFont typeface="Arial" pitchFamily="34" charset="0"/>
              <a:buChar char="–"/>
              <a:defRPr/>
            </a:pPr>
            <a:endParaRPr lang="en-US" sz="1800" dirty="0" smtClean="0"/>
          </a:p>
        </p:txBody>
      </p:sp>
      <p:sp>
        <p:nvSpPr>
          <p:cNvPr id="51205" name="Content Placeholder 1"/>
          <p:cNvSpPr txBox="1">
            <a:spLocks/>
          </p:cNvSpPr>
          <p:nvPr/>
        </p:nvSpPr>
        <p:spPr bwMode="auto">
          <a:xfrm>
            <a:off x="384175" y="1828800"/>
            <a:ext cx="8496300" cy="4370388"/>
          </a:xfrm>
          <a:prstGeom prst="rect">
            <a:avLst/>
          </a:prstGeom>
          <a:noFill/>
          <a:ln w="9525">
            <a:noFill/>
            <a:miter lim="800000"/>
            <a:headEnd/>
            <a:tailEnd/>
          </a:ln>
        </p:spPr>
        <p:txBody>
          <a:bodyPr/>
          <a:lstStyle/>
          <a:p>
            <a:pPr marL="342900" indent="-342900" eaLnBrk="0" hangingPunct="0">
              <a:lnSpc>
                <a:spcPct val="90000"/>
              </a:lnSpc>
              <a:spcBef>
                <a:spcPts val="500"/>
              </a:spcBef>
              <a:spcAft>
                <a:spcPts val="600"/>
              </a:spcAft>
              <a:buClr>
                <a:srgbClr val="8B3D9A"/>
              </a:buClr>
              <a:buFont typeface="Wingdings" pitchFamily="2" charset="2"/>
              <a:buChar char="§"/>
            </a:pPr>
            <a:r>
              <a:rPr lang="en-US" sz="1800">
                <a:solidFill>
                  <a:srgbClr val="FEFDDE"/>
                </a:solidFill>
              </a:rPr>
              <a:t>2 SNPs significantly associated with BCG response by multivariate analysis </a:t>
            </a:r>
            <a:br>
              <a:rPr lang="en-US" sz="1800">
                <a:solidFill>
                  <a:srgbClr val="FEFDDE"/>
                </a:solidFill>
              </a:rPr>
            </a:br>
            <a:r>
              <a:rPr lang="en-US" sz="1800">
                <a:solidFill>
                  <a:srgbClr val="FEFDDE"/>
                </a:solidFill>
              </a:rPr>
              <a:t>(n = 158)</a:t>
            </a:r>
          </a:p>
          <a:p>
            <a:pPr marL="742950" lvl="1" indent="-285750" eaLnBrk="0" hangingPunct="0">
              <a:lnSpc>
                <a:spcPct val="90000"/>
              </a:lnSpc>
              <a:spcBef>
                <a:spcPts val="500"/>
              </a:spcBef>
              <a:spcAft>
                <a:spcPts val="600"/>
              </a:spcAft>
              <a:buClr>
                <a:srgbClr val="8B3D9A"/>
              </a:buClr>
              <a:buFont typeface="Arial" charset="0"/>
              <a:buChar char="–"/>
            </a:pPr>
            <a:r>
              <a:rPr lang="en-US" sz="1600">
                <a:solidFill>
                  <a:srgbClr val="FEFDDE"/>
                </a:solidFill>
              </a:rPr>
              <a:t>rs798766 in</a:t>
            </a:r>
            <a:r>
              <a:rPr lang="en-US" sz="1600" i="1">
                <a:solidFill>
                  <a:srgbClr val="FEFDDE"/>
                </a:solidFill>
              </a:rPr>
              <a:t>TACC3 </a:t>
            </a:r>
            <a:r>
              <a:rPr lang="en-US" sz="1600">
                <a:solidFill>
                  <a:srgbClr val="FEFDDE"/>
                </a:solidFill>
              </a:rPr>
              <a:t>(OR: 3.4; </a:t>
            </a:r>
            <a:r>
              <a:rPr lang="en-US" sz="1600" i="1">
                <a:solidFill>
                  <a:srgbClr val="FEFDDE"/>
                </a:solidFill>
              </a:rPr>
              <a:t>P</a:t>
            </a:r>
            <a:r>
              <a:rPr lang="en-US" sz="1600">
                <a:solidFill>
                  <a:srgbClr val="FEFDDE"/>
                </a:solidFill>
              </a:rPr>
              <a:t> = .01)</a:t>
            </a:r>
          </a:p>
          <a:p>
            <a:pPr marL="742950" lvl="1" indent="-285750" eaLnBrk="0" hangingPunct="0">
              <a:lnSpc>
                <a:spcPct val="90000"/>
              </a:lnSpc>
              <a:spcBef>
                <a:spcPts val="500"/>
              </a:spcBef>
              <a:spcAft>
                <a:spcPts val="600"/>
              </a:spcAft>
              <a:buClr>
                <a:srgbClr val="8B3D9A"/>
              </a:buClr>
              <a:buFont typeface="Arial" charset="0"/>
              <a:buChar char="–"/>
            </a:pPr>
            <a:r>
              <a:rPr lang="en-US" sz="1600">
                <a:solidFill>
                  <a:srgbClr val="FEFDDE"/>
                </a:solidFill>
              </a:rPr>
              <a:t>rs1994251 in </a:t>
            </a:r>
            <a:r>
              <a:rPr lang="en-US" sz="1600" i="1">
                <a:solidFill>
                  <a:srgbClr val="FEFDDE"/>
                </a:solidFill>
              </a:rPr>
              <a:t>BCL2L1 </a:t>
            </a:r>
            <a:r>
              <a:rPr lang="en-US" sz="1600">
                <a:solidFill>
                  <a:srgbClr val="FEFDDE"/>
                </a:solidFill>
              </a:rPr>
              <a:t>(OR: 3.2; </a:t>
            </a:r>
            <a:r>
              <a:rPr lang="en-US" sz="1600" i="1">
                <a:solidFill>
                  <a:srgbClr val="FEFDDE"/>
                </a:solidFill>
              </a:rPr>
              <a:t>P</a:t>
            </a:r>
            <a:r>
              <a:rPr lang="en-US" sz="1600">
                <a:solidFill>
                  <a:srgbClr val="FEFDDE"/>
                </a:solidFill>
              </a:rPr>
              <a:t> = .02)</a:t>
            </a:r>
          </a:p>
          <a:p>
            <a:pPr marL="742950" lvl="1" indent="-285750" eaLnBrk="0" hangingPunct="0">
              <a:lnSpc>
                <a:spcPct val="90000"/>
              </a:lnSpc>
              <a:spcBef>
                <a:spcPts val="500"/>
              </a:spcBef>
              <a:spcAft>
                <a:spcPts val="600"/>
              </a:spcAft>
              <a:buClr>
                <a:srgbClr val="8B3D9A"/>
              </a:buClr>
              <a:buFont typeface="Arial" charset="0"/>
              <a:buChar char="–"/>
            </a:pPr>
            <a:r>
              <a:rPr lang="en-US" sz="1600">
                <a:solidFill>
                  <a:srgbClr val="FEFDDE"/>
                </a:solidFill>
              </a:rPr>
              <a:t>Validation confounded by institutional variation in treatment outcome </a:t>
            </a:r>
          </a:p>
          <a:p>
            <a:pPr marL="342900" indent="-342900" eaLnBrk="0" hangingPunct="0">
              <a:lnSpc>
                <a:spcPct val="90000"/>
              </a:lnSpc>
              <a:spcBef>
                <a:spcPts val="500"/>
              </a:spcBef>
              <a:spcAft>
                <a:spcPts val="600"/>
              </a:spcAft>
              <a:buClr>
                <a:srgbClr val="8B3D9A"/>
              </a:buClr>
              <a:buFont typeface="Wingdings" pitchFamily="2" charset="2"/>
              <a:buChar char="§"/>
            </a:pPr>
            <a:r>
              <a:rPr lang="en-US" sz="1800">
                <a:solidFill>
                  <a:srgbClr val="FEFDDE"/>
                </a:solidFill>
              </a:rPr>
              <a:t>12 SNPs previously reported as predictive of BCG response not validated </a:t>
            </a:r>
          </a:p>
          <a:p>
            <a:pPr marL="342900" indent="-342900" eaLnBrk="0" hangingPunct="0">
              <a:lnSpc>
                <a:spcPct val="90000"/>
              </a:lnSpc>
              <a:spcBef>
                <a:spcPts val="500"/>
              </a:spcBef>
              <a:spcAft>
                <a:spcPts val="600"/>
              </a:spcAft>
              <a:buClr>
                <a:srgbClr val="8B3D9A"/>
              </a:buClr>
              <a:buFont typeface="Wingdings" pitchFamily="2" charset="2"/>
              <a:buChar char="§"/>
            </a:pPr>
            <a:r>
              <a:rPr lang="en-US" sz="1800">
                <a:solidFill>
                  <a:srgbClr val="FEFDDE"/>
                </a:solidFill>
              </a:rPr>
              <a:t>Analysis of a cohort controlled for confounders (N = 276) revealed 1 SNP predictive of refractory disease, not previously associated with BCG</a:t>
            </a:r>
          </a:p>
          <a:p>
            <a:pPr marL="742950" lvl="1" indent="-285750" eaLnBrk="0" hangingPunct="0">
              <a:lnSpc>
                <a:spcPct val="90000"/>
              </a:lnSpc>
              <a:spcBef>
                <a:spcPts val="500"/>
              </a:spcBef>
              <a:spcAft>
                <a:spcPts val="600"/>
              </a:spcAft>
              <a:buClr>
                <a:srgbClr val="8B3D9A"/>
              </a:buClr>
              <a:buFont typeface="Arial" charset="0"/>
              <a:buChar char="–"/>
            </a:pPr>
            <a:r>
              <a:rPr lang="en-US" sz="1600">
                <a:solidFill>
                  <a:srgbClr val="FEFDDE"/>
                </a:solidFill>
              </a:rPr>
              <a:t>rs11615 in </a:t>
            </a:r>
            <a:r>
              <a:rPr lang="en-US" sz="1600" i="1">
                <a:solidFill>
                  <a:srgbClr val="FEFDDE"/>
                </a:solidFill>
              </a:rPr>
              <a:t>ERCC</a:t>
            </a:r>
            <a:endParaRPr lang="en-US" sz="1600" i="1" baseline="30000">
              <a:solidFill>
                <a:srgbClr val="FEFDDE"/>
              </a:solidFill>
            </a:endParaRPr>
          </a:p>
          <a:p>
            <a:pPr marL="1143000" lvl="2" indent="-228600" eaLnBrk="0" hangingPunct="0">
              <a:lnSpc>
                <a:spcPct val="90000"/>
              </a:lnSpc>
              <a:spcBef>
                <a:spcPts val="500"/>
              </a:spcBef>
              <a:spcAft>
                <a:spcPts val="600"/>
              </a:spcAft>
              <a:buClr>
                <a:srgbClr val="8B3D9A"/>
              </a:buClr>
              <a:buFont typeface="Arial" charset="0"/>
              <a:buChar char="–"/>
            </a:pPr>
            <a:r>
              <a:rPr lang="en-US" sz="1400">
                <a:solidFill>
                  <a:srgbClr val="FEFDDE"/>
                </a:solidFill>
              </a:rPr>
              <a:t>Nucleotide excision repair pathway</a:t>
            </a:r>
          </a:p>
          <a:p>
            <a:pPr marL="1143000" lvl="2" indent="-228600" eaLnBrk="0" hangingPunct="0">
              <a:lnSpc>
                <a:spcPct val="90000"/>
              </a:lnSpc>
              <a:spcBef>
                <a:spcPts val="500"/>
              </a:spcBef>
              <a:spcAft>
                <a:spcPts val="600"/>
              </a:spcAft>
              <a:buClr>
                <a:srgbClr val="8B3D9A"/>
              </a:buClr>
              <a:buFont typeface="Arial" charset="0"/>
              <a:buChar char="–"/>
            </a:pPr>
            <a:r>
              <a:rPr lang="en-US" sz="1400">
                <a:solidFill>
                  <a:srgbClr val="FEFDDE"/>
                </a:solidFill>
              </a:rPr>
              <a:t>Associated with cisplatin cytotoxicity in gastric, ovarian, colorectal cancers</a:t>
            </a:r>
            <a:r>
              <a:rPr lang="en-US" sz="1400" baseline="30000">
                <a:solidFill>
                  <a:srgbClr val="FEFDDE"/>
                </a:solidFill>
              </a:rPr>
              <a:t>[2,3]</a:t>
            </a:r>
            <a:endParaRPr lang="en-US" sz="1400">
              <a:solidFill>
                <a:srgbClr val="FEFDDE"/>
              </a:solidFill>
            </a:endParaRPr>
          </a:p>
          <a:p>
            <a:pPr marL="742950" lvl="1" indent="-285750" eaLnBrk="0" hangingPunct="0">
              <a:lnSpc>
                <a:spcPct val="90000"/>
              </a:lnSpc>
              <a:spcBef>
                <a:spcPts val="500"/>
              </a:spcBef>
              <a:spcAft>
                <a:spcPts val="600"/>
              </a:spcAft>
              <a:buClr>
                <a:srgbClr val="8B3D9A"/>
              </a:buClr>
              <a:buFont typeface="Arial" charset="0"/>
              <a:buChar char="–"/>
            </a:pPr>
            <a:r>
              <a:rPr lang="en-US" sz="1600">
                <a:solidFill>
                  <a:srgbClr val="FEFDDE"/>
                </a:solidFill>
              </a:rPr>
              <a:t>33% of patients with CC genotype of rs11615 were BCG refractory vs 11% with TT genotype (OR: 1.8; 95% CI: 1.14-3; </a:t>
            </a:r>
            <a:r>
              <a:rPr lang="en-US" sz="1600" i="1">
                <a:solidFill>
                  <a:srgbClr val="FEFDDE"/>
                </a:solidFill>
              </a:rPr>
              <a:t>P</a:t>
            </a:r>
            <a:r>
              <a:rPr lang="en-US" sz="1600">
                <a:solidFill>
                  <a:srgbClr val="FEFDDE"/>
                </a:solidFill>
              </a:rPr>
              <a:t> =.01)</a:t>
            </a:r>
            <a:endParaRPr lang="en-US" sz="1400" baseline="30000">
              <a:solidFill>
                <a:srgbClr val="FEFDDE"/>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smtClean="0"/>
              <a:t>Pooled Analysis of Long-term Outcomes in MIBC After Bladder-Preserving CMT</a:t>
            </a:r>
          </a:p>
        </p:txBody>
      </p:sp>
      <p:sp>
        <p:nvSpPr>
          <p:cNvPr id="52227" name="Content Placeholder 5"/>
          <p:cNvSpPr>
            <a:spLocks noGrp="1"/>
          </p:cNvSpPr>
          <p:nvPr>
            <p:ph idx="1"/>
          </p:nvPr>
        </p:nvSpPr>
        <p:spPr/>
        <p:txBody>
          <a:bodyPr/>
          <a:lstStyle/>
          <a:p>
            <a:r>
              <a:rPr lang="en-US" smtClean="0"/>
              <a:t>Pooled analysis (N = 468) of long-term outcomes from RTOG studies of combined-modality therapy for muscle-invasive bladder cancer</a:t>
            </a:r>
          </a:p>
          <a:p>
            <a:pPr lvl="1"/>
            <a:r>
              <a:rPr lang="en-US" smtClean="0"/>
              <a:t>Phase II: RTOG 8802, 9506, 9706, 9906, and 0233</a:t>
            </a:r>
          </a:p>
          <a:p>
            <a:pPr lvl="1"/>
            <a:r>
              <a:rPr lang="en-US" smtClean="0"/>
              <a:t>Phase III: RTOG 8903</a:t>
            </a:r>
          </a:p>
          <a:p>
            <a:r>
              <a:rPr lang="en-US" smtClean="0"/>
              <a:t>OS estimated by Kaplan-Meier method</a:t>
            </a:r>
          </a:p>
          <a:p>
            <a:r>
              <a:rPr lang="en-US" smtClean="0"/>
              <a:t>DSS, local failure, and distant metastases estimated by cumulative incidence method</a:t>
            </a:r>
          </a:p>
          <a:p>
            <a:r>
              <a:rPr lang="en-US" smtClean="0"/>
              <a:t>Clinical variables associated with DSS identified by Fine and Gray’s proportional hazard regression model</a:t>
            </a:r>
          </a:p>
        </p:txBody>
      </p:sp>
      <p:sp>
        <p:nvSpPr>
          <p:cNvPr id="52228"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Mak RH, et al. ASCO GU 2012. Abstract 264.</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Box 10"/>
          <p:cNvSpPr txBox="1">
            <a:spLocks noChangeArrowheads="1"/>
          </p:cNvSpPr>
          <p:nvPr/>
        </p:nvSpPr>
        <p:spPr bwMode="auto">
          <a:xfrm>
            <a:off x="6410325" y="5683250"/>
            <a:ext cx="2384425" cy="277813"/>
          </a:xfrm>
          <a:prstGeom prst="rect">
            <a:avLst/>
          </a:prstGeom>
          <a:noFill/>
          <a:ln w="9525">
            <a:noFill/>
            <a:miter lim="800000"/>
            <a:headEnd/>
            <a:tailEnd/>
          </a:ln>
        </p:spPr>
        <p:txBody>
          <a:bodyPr>
            <a:spAutoFit/>
          </a:bodyPr>
          <a:lstStyle/>
          <a:p>
            <a:pPr algn="ctr"/>
            <a:r>
              <a:rPr lang="en-US" sz="1200" b="1">
                <a:solidFill>
                  <a:schemeClr val="tx1"/>
                </a:solidFill>
              </a:rPr>
              <a:t>Yrs After Randomization</a:t>
            </a:r>
          </a:p>
        </p:txBody>
      </p:sp>
      <p:sp>
        <p:nvSpPr>
          <p:cNvPr id="53251" name="Rectangle 2"/>
          <p:cNvSpPr>
            <a:spLocks noGrp="1" noChangeArrowheads="1"/>
          </p:cNvSpPr>
          <p:nvPr>
            <p:ph type="title"/>
          </p:nvPr>
        </p:nvSpPr>
        <p:spPr>
          <a:xfrm>
            <a:off x="382588" y="676275"/>
            <a:ext cx="8464550" cy="1103313"/>
          </a:xfrm>
        </p:spPr>
        <p:txBody>
          <a:bodyPr/>
          <a:lstStyle/>
          <a:p>
            <a:pPr eaLnBrk="1" hangingPunct="1"/>
            <a:r>
              <a:rPr lang="en-US" smtClean="0"/>
              <a:t>Pooled Analysis of Long-term Outcomes in MIBC After Bladder-Preserving CMT</a:t>
            </a:r>
            <a:endParaRPr lang="en-US" baseline="30000" smtClean="0"/>
          </a:p>
        </p:txBody>
      </p:sp>
      <p:sp>
        <p:nvSpPr>
          <p:cNvPr id="53252"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Mak RH, et al. ASCO GU 2012. Abstract 264.</a:t>
            </a:r>
          </a:p>
        </p:txBody>
      </p:sp>
      <p:sp>
        <p:nvSpPr>
          <p:cNvPr id="2" name="Content Placeholder 1"/>
          <p:cNvSpPr>
            <a:spLocks noGrp="1"/>
          </p:cNvSpPr>
          <p:nvPr>
            <p:ph idx="1"/>
          </p:nvPr>
        </p:nvSpPr>
        <p:spPr>
          <a:xfrm>
            <a:off x="285750" y="1828800"/>
            <a:ext cx="8656638" cy="2552700"/>
          </a:xfrm>
        </p:spPr>
        <p:txBody>
          <a:bodyPr/>
          <a:lstStyle/>
          <a:p>
            <a:pPr>
              <a:spcBef>
                <a:spcPts val="600"/>
              </a:spcBef>
              <a:spcAft>
                <a:spcPts val="800"/>
              </a:spcAft>
              <a:defRPr/>
            </a:pPr>
            <a:endParaRPr lang="en-US" sz="1600" dirty="0" smtClean="0"/>
          </a:p>
          <a:p>
            <a:pPr marL="0" indent="0">
              <a:spcBef>
                <a:spcPts val="600"/>
              </a:spcBef>
              <a:spcAft>
                <a:spcPts val="800"/>
              </a:spcAft>
              <a:buFont typeface="Wingdings" pitchFamily="2" charset="2"/>
              <a:buNone/>
              <a:defRPr/>
            </a:pPr>
            <a:endParaRPr lang="en-US" sz="2000" dirty="0" smtClean="0"/>
          </a:p>
          <a:p>
            <a:pPr>
              <a:spcBef>
                <a:spcPts val="600"/>
              </a:spcBef>
              <a:spcAft>
                <a:spcPts val="800"/>
              </a:spcAft>
              <a:defRPr/>
            </a:pPr>
            <a:endParaRPr lang="en-US" sz="2000" dirty="0"/>
          </a:p>
          <a:p>
            <a:pPr lvl="2">
              <a:spcBef>
                <a:spcPts val="1200"/>
              </a:spcBef>
              <a:spcAft>
                <a:spcPts val="1200"/>
              </a:spcAft>
              <a:buFont typeface="Arial" pitchFamily="34" charset="0"/>
              <a:buChar char="–"/>
              <a:defRPr/>
            </a:pPr>
            <a:endParaRPr lang="en-US" sz="1600" dirty="0" smtClean="0"/>
          </a:p>
          <a:p>
            <a:pPr lvl="1">
              <a:spcBef>
                <a:spcPts val="1200"/>
              </a:spcBef>
              <a:spcAft>
                <a:spcPts val="1200"/>
              </a:spcAft>
              <a:buFont typeface="Arial" pitchFamily="34" charset="0"/>
              <a:buChar char="–"/>
              <a:defRPr/>
            </a:pPr>
            <a:endParaRPr lang="en-US" sz="1800" dirty="0" smtClean="0"/>
          </a:p>
        </p:txBody>
      </p:sp>
      <p:sp>
        <p:nvSpPr>
          <p:cNvPr id="5" name="Content Placeholder 1"/>
          <p:cNvSpPr txBox="1">
            <a:spLocks/>
          </p:cNvSpPr>
          <p:nvPr/>
        </p:nvSpPr>
        <p:spPr bwMode="auto">
          <a:xfrm>
            <a:off x="384175" y="2936875"/>
            <a:ext cx="4176713" cy="654050"/>
          </a:xfrm>
          <a:prstGeom prst="rect">
            <a:avLst/>
          </a:prstGeom>
          <a:noFill/>
          <a:ln>
            <a:noFill/>
          </a:ln>
          <a:extLst/>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600"/>
              </a:spcBef>
              <a:spcAft>
                <a:spcPts val="800"/>
              </a:spcAft>
              <a:defRPr/>
            </a:pPr>
            <a:r>
              <a:rPr lang="en-US" sz="2000" dirty="0" smtClean="0">
                <a:solidFill>
                  <a:schemeClr val="tx2">
                    <a:lumMod val="20000"/>
                    <a:lumOff val="80000"/>
                  </a:schemeClr>
                </a:solidFill>
              </a:rPr>
              <a:t>Decreased OS, DSS associated with higher clinical stage</a:t>
            </a:r>
            <a:endParaRPr lang="en-US" sz="2000" dirty="0">
              <a:solidFill>
                <a:schemeClr val="tx2">
                  <a:lumMod val="20000"/>
                  <a:lumOff val="80000"/>
                </a:schemeClr>
              </a:solidFill>
            </a:endParaRPr>
          </a:p>
        </p:txBody>
      </p:sp>
      <p:sp>
        <p:nvSpPr>
          <p:cNvPr id="53255" name="Content Placeholder 1"/>
          <p:cNvSpPr txBox="1">
            <a:spLocks/>
          </p:cNvSpPr>
          <p:nvPr/>
        </p:nvSpPr>
        <p:spPr bwMode="auto">
          <a:xfrm>
            <a:off x="4699000" y="2925763"/>
            <a:ext cx="4500563" cy="655637"/>
          </a:xfrm>
          <a:prstGeom prst="rect">
            <a:avLst/>
          </a:prstGeom>
          <a:noFill/>
          <a:ln w="9525">
            <a:noFill/>
            <a:miter lim="800000"/>
            <a:headEnd/>
            <a:tailEnd/>
          </a:ln>
        </p:spPr>
        <p:txBody>
          <a:bodyPr/>
          <a:lstStyle/>
          <a:p>
            <a:pPr marL="342900" indent="-342900" eaLnBrk="0" hangingPunct="0">
              <a:lnSpc>
                <a:spcPct val="90000"/>
              </a:lnSpc>
              <a:spcBef>
                <a:spcPts val="600"/>
              </a:spcBef>
              <a:spcAft>
                <a:spcPts val="800"/>
              </a:spcAft>
              <a:buClr>
                <a:srgbClr val="8B3D9A"/>
              </a:buClr>
              <a:buFont typeface="Wingdings" pitchFamily="2" charset="2"/>
              <a:buChar char="§"/>
            </a:pPr>
            <a:r>
              <a:rPr lang="en-US" sz="2000">
                <a:solidFill>
                  <a:srgbClr val="FEFDDE"/>
                </a:solidFill>
              </a:rPr>
              <a:t>Improved DSS associated with complete response to CMT</a:t>
            </a:r>
          </a:p>
        </p:txBody>
      </p:sp>
      <p:graphicFrame>
        <p:nvGraphicFramePr>
          <p:cNvPr id="3" name="Table 2"/>
          <p:cNvGraphicFramePr>
            <a:graphicFrameLocks noGrp="1"/>
          </p:cNvGraphicFramePr>
          <p:nvPr/>
        </p:nvGraphicFramePr>
        <p:xfrm>
          <a:off x="382588" y="3875088"/>
          <a:ext cx="4189411" cy="1432400"/>
        </p:xfrm>
        <a:graphic>
          <a:graphicData uri="http://schemas.openxmlformats.org/drawingml/2006/table">
            <a:tbl>
              <a:tblPr firstRow="1" bandRow="1">
                <a:tableStyleId>{93296810-A885-4BE3-A3E7-6D5BEEA58F35}</a:tableStyleId>
              </a:tblPr>
              <a:tblGrid>
                <a:gridCol w="1072760"/>
                <a:gridCol w="811613"/>
                <a:gridCol w="805254"/>
                <a:gridCol w="661902"/>
                <a:gridCol w="837882"/>
              </a:tblGrid>
              <a:tr h="517930">
                <a:tc rowSpan="2">
                  <a:txBody>
                    <a:bodyPr/>
                    <a:lstStyle/>
                    <a:p>
                      <a:r>
                        <a:rPr lang="en-US" sz="1400" dirty="0" smtClean="0"/>
                        <a:t>Clinical Stage, %</a:t>
                      </a:r>
                      <a:endParaRPr lang="en-US" sz="1400" dirty="0"/>
                    </a:p>
                  </a:txBody>
                  <a:tcPr marT="45700" marB="45700">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400" dirty="0" smtClean="0"/>
                        <a:t>OS</a:t>
                      </a:r>
                    </a:p>
                    <a:p>
                      <a:pPr algn="ctr"/>
                      <a:r>
                        <a:rPr lang="en-US" sz="1400" i="0" dirty="0" smtClean="0"/>
                        <a:t>(</a:t>
                      </a:r>
                      <a:r>
                        <a:rPr lang="en-US" sz="1400" i="1" dirty="0" smtClean="0"/>
                        <a:t>P</a:t>
                      </a:r>
                      <a:r>
                        <a:rPr lang="en-US" sz="1400" dirty="0" smtClean="0"/>
                        <a:t> = .002)</a:t>
                      </a:r>
                      <a:endParaRPr lang="en-US" sz="1400" dirty="0"/>
                    </a:p>
                  </a:txBody>
                  <a:tcPr marT="45700" marB="45700">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DSS</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i="0" dirty="0" smtClean="0"/>
                        <a:t>(</a:t>
                      </a:r>
                      <a:r>
                        <a:rPr lang="en-US" sz="1400" i="1" dirty="0" smtClean="0"/>
                        <a:t>P</a:t>
                      </a:r>
                      <a:r>
                        <a:rPr lang="en-US" sz="1400" dirty="0" smtClean="0"/>
                        <a:t> = .05)</a:t>
                      </a:r>
                    </a:p>
                  </a:txBody>
                  <a:tcPr marT="45700" marB="45700">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304665">
                <a:tc vMerge="1">
                  <a:txBody>
                    <a:bodyPr/>
                    <a:lstStyle/>
                    <a:p>
                      <a:endParaRPr lang="en-US"/>
                    </a:p>
                  </a:txBody>
                  <a:tcPr/>
                </a:tc>
                <a:tc>
                  <a:txBody>
                    <a:bodyPr/>
                    <a:lstStyle/>
                    <a:p>
                      <a:pPr algn="ctr"/>
                      <a:r>
                        <a:rPr lang="en-US" sz="1400" b="1" dirty="0" smtClean="0">
                          <a:solidFill>
                            <a:schemeClr val="tx1"/>
                          </a:solidFill>
                        </a:rPr>
                        <a:t>5</a:t>
                      </a:r>
                      <a:r>
                        <a:rPr lang="en-US" sz="1400" b="1" baseline="0" dirty="0" smtClean="0">
                          <a:solidFill>
                            <a:schemeClr val="tx1"/>
                          </a:solidFill>
                        </a:rPr>
                        <a:t> Yr</a:t>
                      </a:r>
                      <a:endParaRPr lang="en-US" sz="1400" b="1" dirty="0">
                        <a:solidFill>
                          <a:schemeClr val="tx1"/>
                        </a:solidFill>
                      </a:endParaRPr>
                    </a:p>
                  </a:txBody>
                  <a:tcPr marT="45700" marB="45700">
                    <a:lnL w="381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dirty="0" smtClean="0">
                          <a:solidFill>
                            <a:schemeClr val="tx1"/>
                          </a:solidFill>
                        </a:rPr>
                        <a:t>10</a:t>
                      </a:r>
                      <a:r>
                        <a:rPr lang="en-US" sz="1400" b="1" baseline="0" dirty="0" smtClean="0">
                          <a:solidFill>
                            <a:schemeClr val="tx1"/>
                          </a:solidFill>
                        </a:rPr>
                        <a:t> Yr</a:t>
                      </a:r>
                      <a:endParaRPr lang="en-US" sz="1400" b="1" dirty="0">
                        <a:solidFill>
                          <a:schemeClr val="tx1"/>
                        </a:solidFill>
                      </a:endParaRPr>
                    </a:p>
                  </a:txBody>
                  <a:tcPr marT="45700" marB="4570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dirty="0" smtClean="0">
                          <a:solidFill>
                            <a:schemeClr val="tx1"/>
                          </a:solidFill>
                        </a:rPr>
                        <a:t>5</a:t>
                      </a:r>
                      <a:r>
                        <a:rPr lang="en-US" sz="1400" b="1" baseline="0" dirty="0" smtClean="0">
                          <a:solidFill>
                            <a:schemeClr val="tx1"/>
                          </a:solidFill>
                        </a:rPr>
                        <a:t> Yr</a:t>
                      </a:r>
                      <a:endParaRPr lang="en-US" sz="1400" b="1" dirty="0">
                        <a:solidFill>
                          <a:schemeClr val="tx1"/>
                        </a:solidFill>
                      </a:endParaRPr>
                    </a:p>
                  </a:txBody>
                  <a:tcPr marT="45700" marB="4570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dirty="0" smtClean="0">
                          <a:solidFill>
                            <a:schemeClr val="tx1"/>
                          </a:solidFill>
                        </a:rPr>
                        <a:t>10</a:t>
                      </a:r>
                      <a:r>
                        <a:rPr lang="en-US" sz="1400" b="1" baseline="0" dirty="0" smtClean="0">
                          <a:solidFill>
                            <a:schemeClr val="tx1"/>
                          </a:solidFill>
                        </a:rPr>
                        <a:t> Yr</a:t>
                      </a:r>
                      <a:endParaRPr lang="en-US" sz="1400" b="1" dirty="0">
                        <a:solidFill>
                          <a:schemeClr val="tx1"/>
                        </a:solidFill>
                      </a:endParaRPr>
                    </a:p>
                  </a:txBody>
                  <a:tcPr marT="45700" marB="4570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r>
              <a:tr h="304665">
                <a:tc>
                  <a:txBody>
                    <a:bodyPr/>
                    <a:lstStyle/>
                    <a:p>
                      <a:r>
                        <a:rPr lang="en-US" sz="1400" dirty="0" smtClean="0">
                          <a:solidFill>
                            <a:schemeClr val="bg2">
                              <a:lumMod val="10000"/>
                            </a:schemeClr>
                          </a:solidFill>
                        </a:rPr>
                        <a:t>T2</a:t>
                      </a:r>
                      <a:endParaRPr lang="en-US" sz="1400" dirty="0">
                        <a:solidFill>
                          <a:schemeClr val="bg2">
                            <a:lumMod val="10000"/>
                          </a:schemeClr>
                        </a:solidFill>
                      </a:endParaRPr>
                    </a:p>
                  </a:txBody>
                  <a:tcPr marT="45700" marB="4570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62</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41</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74</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69</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304665">
                <a:tc>
                  <a:txBody>
                    <a:bodyPr/>
                    <a:lstStyle/>
                    <a:p>
                      <a:r>
                        <a:rPr lang="en-US" sz="1400" dirty="0" smtClean="0">
                          <a:solidFill>
                            <a:schemeClr val="bg2">
                              <a:lumMod val="10000"/>
                            </a:schemeClr>
                          </a:solidFill>
                        </a:rPr>
                        <a:t>T3/T4</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49</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30</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66</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60</a:t>
                      </a:r>
                      <a:endParaRPr lang="en-US" sz="1400" dirty="0">
                        <a:solidFill>
                          <a:schemeClr val="bg2">
                            <a:lumMod val="10000"/>
                          </a:schemeClr>
                        </a:solidFill>
                      </a:endParaRPr>
                    </a:p>
                  </a:txBody>
                  <a:tcPr marT="45700" marB="4570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bl>
          </a:graphicData>
        </a:graphic>
      </p:graphicFrame>
      <p:sp>
        <p:nvSpPr>
          <p:cNvPr id="9" name="Content Placeholder 1"/>
          <p:cNvSpPr txBox="1">
            <a:spLocks/>
          </p:cNvSpPr>
          <p:nvPr/>
        </p:nvSpPr>
        <p:spPr bwMode="auto">
          <a:xfrm>
            <a:off x="384175" y="1828800"/>
            <a:ext cx="8353425" cy="906463"/>
          </a:xfrm>
          <a:prstGeom prst="rect">
            <a:avLst/>
          </a:prstGeom>
          <a:noFill/>
          <a:ln>
            <a:noFill/>
          </a:ln>
          <a:extLst/>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600"/>
              </a:spcBef>
              <a:spcAft>
                <a:spcPts val="800"/>
              </a:spcAft>
              <a:defRPr/>
            </a:pPr>
            <a:r>
              <a:rPr lang="en-US" sz="2000" dirty="0" smtClean="0">
                <a:solidFill>
                  <a:schemeClr val="tx2">
                    <a:lumMod val="20000"/>
                    <a:lumOff val="80000"/>
                  </a:schemeClr>
                </a:solidFill>
              </a:rPr>
              <a:t>Long-term outcomes with bladder-preserving CMT comparable to outcomes reported for previous single-institution series</a:t>
            </a:r>
            <a:endParaRPr lang="en-US" sz="2000" dirty="0">
              <a:solidFill>
                <a:schemeClr val="tx2">
                  <a:lumMod val="20000"/>
                  <a:lumOff val="80000"/>
                </a:schemeClr>
              </a:solidFill>
            </a:endParaRPr>
          </a:p>
        </p:txBody>
      </p:sp>
      <p:cxnSp>
        <p:nvCxnSpPr>
          <p:cNvPr id="53275" name="Straight Connector 11"/>
          <p:cNvCxnSpPr>
            <a:cxnSpLocks noChangeShapeType="1"/>
          </p:cNvCxnSpPr>
          <p:nvPr/>
        </p:nvCxnSpPr>
        <p:spPr bwMode="auto">
          <a:xfrm flipH="1">
            <a:off x="6415088" y="3921125"/>
            <a:ext cx="0" cy="1536700"/>
          </a:xfrm>
          <a:prstGeom prst="line">
            <a:avLst/>
          </a:prstGeom>
          <a:noFill/>
          <a:ln w="28575" algn="ctr">
            <a:solidFill>
              <a:schemeClr val="tx1"/>
            </a:solidFill>
            <a:round/>
            <a:headEnd/>
            <a:tailEnd/>
          </a:ln>
        </p:spPr>
      </p:cxnSp>
      <p:cxnSp>
        <p:nvCxnSpPr>
          <p:cNvPr id="53276" name="Straight Connector 12"/>
          <p:cNvCxnSpPr>
            <a:cxnSpLocks noChangeShapeType="1"/>
          </p:cNvCxnSpPr>
          <p:nvPr/>
        </p:nvCxnSpPr>
        <p:spPr bwMode="auto">
          <a:xfrm flipV="1">
            <a:off x="6391275" y="5454650"/>
            <a:ext cx="2405063" cy="0"/>
          </a:xfrm>
          <a:prstGeom prst="line">
            <a:avLst/>
          </a:prstGeom>
          <a:noFill/>
          <a:ln w="28575" algn="ctr">
            <a:solidFill>
              <a:schemeClr val="tx1"/>
            </a:solidFill>
            <a:round/>
            <a:headEnd/>
            <a:tailEnd/>
          </a:ln>
        </p:spPr>
      </p:cxnSp>
      <p:cxnSp>
        <p:nvCxnSpPr>
          <p:cNvPr id="53277" name="Straight Connector 13"/>
          <p:cNvCxnSpPr>
            <a:cxnSpLocks noChangeShapeType="1"/>
          </p:cNvCxnSpPr>
          <p:nvPr/>
        </p:nvCxnSpPr>
        <p:spPr bwMode="auto">
          <a:xfrm>
            <a:off x="7342188" y="5456238"/>
            <a:ext cx="0" cy="63500"/>
          </a:xfrm>
          <a:prstGeom prst="line">
            <a:avLst/>
          </a:prstGeom>
          <a:noFill/>
          <a:ln w="28575" algn="ctr">
            <a:solidFill>
              <a:schemeClr val="tx1"/>
            </a:solidFill>
            <a:round/>
            <a:headEnd/>
            <a:tailEnd/>
          </a:ln>
        </p:spPr>
      </p:cxnSp>
      <p:cxnSp>
        <p:nvCxnSpPr>
          <p:cNvPr id="53278" name="Straight Connector 14"/>
          <p:cNvCxnSpPr>
            <a:cxnSpLocks noChangeShapeType="1"/>
          </p:cNvCxnSpPr>
          <p:nvPr/>
        </p:nvCxnSpPr>
        <p:spPr bwMode="auto">
          <a:xfrm>
            <a:off x="6413500" y="5454650"/>
            <a:ext cx="0" cy="63500"/>
          </a:xfrm>
          <a:prstGeom prst="line">
            <a:avLst/>
          </a:prstGeom>
          <a:noFill/>
          <a:ln w="28575" algn="ctr">
            <a:solidFill>
              <a:schemeClr val="tx1"/>
            </a:solidFill>
            <a:round/>
            <a:headEnd/>
            <a:tailEnd/>
          </a:ln>
        </p:spPr>
      </p:cxnSp>
      <p:cxnSp>
        <p:nvCxnSpPr>
          <p:cNvPr id="53279" name="Straight Connector 17"/>
          <p:cNvCxnSpPr>
            <a:cxnSpLocks noChangeShapeType="1"/>
          </p:cNvCxnSpPr>
          <p:nvPr/>
        </p:nvCxnSpPr>
        <p:spPr bwMode="auto">
          <a:xfrm>
            <a:off x="6343650" y="3935413"/>
            <a:ext cx="65088" cy="0"/>
          </a:xfrm>
          <a:prstGeom prst="line">
            <a:avLst/>
          </a:prstGeom>
          <a:noFill/>
          <a:ln w="28575" algn="ctr">
            <a:solidFill>
              <a:schemeClr val="tx1"/>
            </a:solidFill>
            <a:round/>
            <a:headEnd/>
            <a:tailEnd/>
          </a:ln>
        </p:spPr>
      </p:cxnSp>
      <p:sp>
        <p:nvSpPr>
          <p:cNvPr id="53280" name="TextBox 18"/>
          <p:cNvSpPr txBox="1">
            <a:spLocks noChangeArrowheads="1"/>
          </p:cNvSpPr>
          <p:nvPr/>
        </p:nvSpPr>
        <p:spPr bwMode="auto">
          <a:xfrm>
            <a:off x="6299200" y="5499100"/>
            <a:ext cx="227013" cy="277813"/>
          </a:xfrm>
          <a:prstGeom prst="rect">
            <a:avLst/>
          </a:prstGeom>
          <a:noFill/>
          <a:ln w="9525">
            <a:noFill/>
            <a:miter lim="800000"/>
            <a:headEnd/>
            <a:tailEnd/>
          </a:ln>
        </p:spPr>
        <p:txBody>
          <a:bodyPr>
            <a:spAutoFit/>
          </a:bodyPr>
          <a:lstStyle/>
          <a:p>
            <a:pPr algn="ctr"/>
            <a:r>
              <a:rPr lang="en-US" sz="1200">
                <a:solidFill>
                  <a:schemeClr val="tx1"/>
                </a:solidFill>
              </a:rPr>
              <a:t>0</a:t>
            </a:r>
          </a:p>
        </p:txBody>
      </p:sp>
      <p:sp>
        <p:nvSpPr>
          <p:cNvPr id="53281" name="TextBox 19"/>
          <p:cNvSpPr txBox="1">
            <a:spLocks noChangeArrowheads="1"/>
          </p:cNvSpPr>
          <p:nvPr/>
        </p:nvSpPr>
        <p:spPr bwMode="auto">
          <a:xfrm>
            <a:off x="7142163" y="5499100"/>
            <a:ext cx="401637" cy="277813"/>
          </a:xfrm>
          <a:prstGeom prst="rect">
            <a:avLst/>
          </a:prstGeom>
          <a:noFill/>
          <a:ln w="9525">
            <a:noFill/>
            <a:miter lim="800000"/>
            <a:headEnd/>
            <a:tailEnd/>
          </a:ln>
        </p:spPr>
        <p:txBody>
          <a:bodyPr>
            <a:spAutoFit/>
          </a:bodyPr>
          <a:lstStyle/>
          <a:p>
            <a:pPr algn="ctr"/>
            <a:r>
              <a:rPr lang="en-US" sz="1200">
                <a:solidFill>
                  <a:schemeClr val="tx1"/>
                </a:solidFill>
              </a:rPr>
              <a:t>2</a:t>
            </a:r>
          </a:p>
        </p:txBody>
      </p:sp>
      <p:sp>
        <p:nvSpPr>
          <p:cNvPr id="53282" name="TextBox 20"/>
          <p:cNvSpPr txBox="1">
            <a:spLocks noChangeArrowheads="1"/>
          </p:cNvSpPr>
          <p:nvPr/>
        </p:nvSpPr>
        <p:spPr bwMode="auto">
          <a:xfrm rot="-5400000">
            <a:off x="4933157" y="4496593"/>
            <a:ext cx="1847850" cy="461963"/>
          </a:xfrm>
          <a:prstGeom prst="rect">
            <a:avLst/>
          </a:prstGeom>
          <a:noFill/>
          <a:ln w="9525">
            <a:noFill/>
            <a:miter lim="800000"/>
            <a:headEnd/>
            <a:tailEnd/>
          </a:ln>
        </p:spPr>
        <p:txBody>
          <a:bodyPr>
            <a:spAutoFit/>
          </a:bodyPr>
          <a:lstStyle/>
          <a:p>
            <a:pPr algn="ctr"/>
            <a:r>
              <a:rPr lang="en-US" sz="1200" b="1">
                <a:solidFill>
                  <a:schemeClr val="tx1"/>
                </a:solidFill>
              </a:rPr>
              <a:t>Disease-specific Survival (%)</a:t>
            </a:r>
          </a:p>
        </p:txBody>
      </p:sp>
      <p:sp>
        <p:nvSpPr>
          <p:cNvPr id="53283" name="TextBox 21"/>
          <p:cNvSpPr txBox="1">
            <a:spLocks noChangeArrowheads="1"/>
          </p:cNvSpPr>
          <p:nvPr/>
        </p:nvSpPr>
        <p:spPr bwMode="auto">
          <a:xfrm>
            <a:off x="5805488" y="5316538"/>
            <a:ext cx="585787" cy="276225"/>
          </a:xfrm>
          <a:prstGeom prst="rect">
            <a:avLst/>
          </a:prstGeom>
          <a:noFill/>
          <a:ln w="9525">
            <a:noFill/>
            <a:miter lim="800000"/>
            <a:headEnd/>
            <a:tailEnd/>
          </a:ln>
        </p:spPr>
        <p:txBody>
          <a:bodyPr>
            <a:spAutoFit/>
          </a:bodyPr>
          <a:lstStyle/>
          <a:p>
            <a:pPr algn="r"/>
            <a:r>
              <a:rPr lang="en-US" sz="1200">
                <a:solidFill>
                  <a:schemeClr val="tx1"/>
                </a:solidFill>
              </a:rPr>
              <a:t>0</a:t>
            </a:r>
          </a:p>
        </p:txBody>
      </p:sp>
      <p:sp>
        <p:nvSpPr>
          <p:cNvPr id="53284" name="TextBox 23"/>
          <p:cNvSpPr txBox="1">
            <a:spLocks noChangeArrowheads="1"/>
          </p:cNvSpPr>
          <p:nvPr/>
        </p:nvSpPr>
        <p:spPr bwMode="auto">
          <a:xfrm>
            <a:off x="5805488" y="3803650"/>
            <a:ext cx="585787" cy="276225"/>
          </a:xfrm>
          <a:prstGeom prst="rect">
            <a:avLst/>
          </a:prstGeom>
          <a:noFill/>
          <a:ln w="9525">
            <a:noFill/>
            <a:miter lim="800000"/>
            <a:headEnd/>
            <a:tailEnd/>
          </a:ln>
        </p:spPr>
        <p:txBody>
          <a:bodyPr>
            <a:spAutoFit/>
          </a:bodyPr>
          <a:lstStyle/>
          <a:p>
            <a:pPr algn="r"/>
            <a:r>
              <a:rPr lang="en-US" sz="1200">
                <a:solidFill>
                  <a:schemeClr val="tx1"/>
                </a:solidFill>
              </a:rPr>
              <a:t>100</a:t>
            </a:r>
          </a:p>
        </p:txBody>
      </p:sp>
      <p:cxnSp>
        <p:nvCxnSpPr>
          <p:cNvPr id="53285" name="Straight Connector 26"/>
          <p:cNvCxnSpPr>
            <a:cxnSpLocks noChangeShapeType="1"/>
          </p:cNvCxnSpPr>
          <p:nvPr/>
        </p:nvCxnSpPr>
        <p:spPr bwMode="auto">
          <a:xfrm>
            <a:off x="6343650" y="5454650"/>
            <a:ext cx="65088" cy="0"/>
          </a:xfrm>
          <a:prstGeom prst="line">
            <a:avLst/>
          </a:prstGeom>
          <a:noFill/>
          <a:ln w="28575" algn="ctr">
            <a:solidFill>
              <a:schemeClr val="tx1"/>
            </a:solidFill>
            <a:round/>
            <a:headEnd/>
            <a:tailEnd/>
          </a:ln>
        </p:spPr>
      </p:cxnSp>
      <p:cxnSp>
        <p:nvCxnSpPr>
          <p:cNvPr id="53286" name="Straight Connector 31"/>
          <p:cNvCxnSpPr>
            <a:cxnSpLocks noChangeShapeType="1"/>
          </p:cNvCxnSpPr>
          <p:nvPr/>
        </p:nvCxnSpPr>
        <p:spPr bwMode="auto">
          <a:xfrm>
            <a:off x="8278813" y="5456238"/>
            <a:ext cx="0" cy="63500"/>
          </a:xfrm>
          <a:prstGeom prst="line">
            <a:avLst/>
          </a:prstGeom>
          <a:noFill/>
          <a:ln w="28575" algn="ctr">
            <a:solidFill>
              <a:schemeClr val="tx1"/>
            </a:solidFill>
            <a:round/>
            <a:headEnd/>
            <a:tailEnd/>
          </a:ln>
        </p:spPr>
      </p:cxnSp>
      <p:sp>
        <p:nvSpPr>
          <p:cNvPr id="53287" name="TextBox 32"/>
          <p:cNvSpPr txBox="1">
            <a:spLocks noChangeArrowheads="1"/>
          </p:cNvSpPr>
          <p:nvPr/>
        </p:nvSpPr>
        <p:spPr bwMode="auto">
          <a:xfrm>
            <a:off x="8053388" y="5499100"/>
            <a:ext cx="463550" cy="277813"/>
          </a:xfrm>
          <a:prstGeom prst="rect">
            <a:avLst/>
          </a:prstGeom>
          <a:noFill/>
          <a:ln w="9525">
            <a:noFill/>
            <a:miter lim="800000"/>
            <a:headEnd/>
            <a:tailEnd/>
          </a:ln>
        </p:spPr>
        <p:txBody>
          <a:bodyPr>
            <a:spAutoFit/>
          </a:bodyPr>
          <a:lstStyle/>
          <a:p>
            <a:pPr algn="ctr"/>
            <a:r>
              <a:rPr lang="en-US" sz="1200">
                <a:solidFill>
                  <a:schemeClr val="tx1"/>
                </a:solidFill>
              </a:rPr>
              <a:t>4</a:t>
            </a:r>
          </a:p>
        </p:txBody>
      </p:sp>
      <p:cxnSp>
        <p:nvCxnSpPr>
          <p:cNvPr id="53288" name="Straight Connector 37"/>
          <p:cNvCxnSpPr>
            <a:cxnSpLocks noChangeShapeType="1"/>
          </p:cNvCxnSpPr>
          <p:nvPr/>
        </p:nvCxnSpPr>
        <p:spPr bwMode="auto">
          <a:xfrm>
            <a:off x="6343650" y="4308475"/>
            <a:ext cx="65088" cy="0"/>
          </a:xfrm>
          <a:prstGeom prst="line">
            <a:avLst/>
          </a:prstGeom>
          <a:noFill/>
          <a:ln w="28575" algn="ctr">
            <a:solidFill>
              <a:schemeClr val="tx1"/>
            </a:solidFill>
            <a:round/>
            <a:headEnd/>
            <a:tailEnd/>
          </a:ln>
        </p:spPr>
      </p:cxnSp>
      <p:sp>
        <p:nvSpPr>
          <p:cNvPr id="53289" name="TextBox 38"/>
          <p:cNvSpPr txBox="1">
            <a:spLocks noChangeArrowheads="1"/>
          </p:cNvSpPr>
          <p:nvPr/>
        </p:nvSpPr>
        <p:spPr bwMode="auto">
          <a:xfrm>
            <a:off x="5805488" y="4168775"/>
            <a:ext cx="585787" cy="276225"/>
          </a:xfrm>
          <a:prstGeom prst="rect">
            <a:avLst/>
          </a:prstGeom>
          <a:noFill/>
          <a:ln w="9525">
            <a:noFill/>
            <a:miter lim="800000"/>
            <a:headEnd/>
            <a:tailEnd/>
          </a:ln>
        </p:spPr>
        <p:txBody>
          <a:bodyPr>
            <a:spAutoFit/>
          </a:bodyPr>
          <a:lstStyle/>
          <a:p>
            <a:pPr algn="r"/>
            <a:r>
              <a:rPr lang="en-US" sz="1200">
                <a:solidFill>
                  <a:schemeClr val="tx1"/>
                </a:solidFill>
              </a:rPr>
              <a:t>75</a:t>
            </a:r>
          </a:p>
        </p:txBody>
      </p:sp>
      <p:cxnSp>
        <p:nvCxnSpPr>
          <p:cNvPr id="53290" name="Straight Connector 41"/>
          <p:cNvCxnSpPr>
            <a:cxnSpLocks noChangeShapeType="1"/>
          </p:cNvCxnSpPr>
          <p:nvPr/>
        </p:nvCxnSpPr>
        <p:spPr bwMode="auto">
          <a:xfrm>
            <a:off x="6343650" y="5053013"/>
            <a:ext cx="65088" cy="0"/>
          </a:xfrm>
          <a:prstGeom prst="line">
            <a:avLst/>
          </a:prstGeom>
          <a:noFill/>
          <a:ln w="28575" algn="ctr">
            <a:solidFill>
              <a:schemeClr val="tx1"/>
            </a:solidFill>
            <a:round/>
            <a:headEnd/>
            <a:tailEnd/>
          </a:ln>
        </p:spPr>
      </p:cxnSp>
      <p:sp>
        <p:nvSpPr>
          <p:cNvPr id="53291" name="TextBox 42"/>
          <p:cNvSpPr txBox="1">
            <a:spLocks noChangeArrowheads="1"/>
          </p:cNvSpPr>
          <p:nvPr/>
        </p:nvSpPr>
        <p:spPr bwMode="auto">
          <a:xfrm>
            <a:off x="5805488" y="4911725"/>
            <a:ext cx="585787" cy="277813"/>
          </a:xfrm>
          <a:prstGeom prst="rect">
            <a:avLst/>
          </a:prstGeom>
          <a:noFill/>
          <a:ln w="9525">
            <a:noFill/>
            <a:miter lim="800000"/>
            <a:headEnd/>
            <a:tailEnd/>
          </a:ln>
        </p:spPr>
        <p:txBody>
          <a:bodyPr>
            <a:spAutoFit/>
          </a:bodyPr>
          <a:lstStyle/>
          <a:p>
            <a:pPr algn="r"/>
            <a:r>
              <a:rPr lang="en-US" sz="1200">
                <a:solidFill>
                  <a:schemeClr val="tx1"/>
                </a:solidFill>
              </a:rPr>
              <a:t>25</a:t>
            </a:r>
          </a:p>
        </p:txBody>
      </p:sp>
      <p:cxnSp>
        <p:nvCxnSpPr>
          <p:cNvPr id="53292" name="Straight Connector 43"/>
          <p:cNvCxnSpPr>
            <a:cxnSpLocks noChangeShapeType="1"/>
          </p:cNvCxnSpPr>
          <p:nvPr/>
        </p:nvCxnSpPr>
        <p:spPr bwMode="auto">
          <a:xfrm>
            <a:off x="6343650" y="4676775"/>
            <a:ext cx="65088" cy="0"/>
          </a:xfrm>
          <a:prstGeom prst="line">
            <a:avLst/>
          </a:prstGeom>
          <a:noFill/>
          <a:ln w="28575" algn="ctr">
            <a:solidFill>
              <a:schemeClr val="tx1"/>
            </a:solidFill>
            <a:round/>
            <a:headEnd/>
            <a:tailEnd/>
          </a:ln>
        </p:spPr>
      </p:cxnSp>
      <p:sp>
        <p:nvSpPr>
          <p:cNvPr id="53293" name="TextBox 44"/>
          <p:cNvSpPr txBox="1">
            <a:spLocks noChangeArrowheads="1"/>
          </p:cNvSpPr>
          <p:nvPr/>
        </p:nvSpPr>
        <p:spPr bwMode="auto">
          <a:xfrm>
            <a:off x="5805488" y="4537075"/>
            <a:ext cx="585787" cy="276225"/>
          </a:xfrm>
          <a:prstGeom prst="rect">
            <a:avLst/>
          </a:prstGeom>
          <a:noFill/>
          <a:ln w="9525">
            <a:noFill/>
            <a:miter lim="800000"/>
            <a:headEnd/>
            <a:tailEnd/>
          </a:ln>
        </p:spPr>
        <p:txBody>
          <a:bodyPr>
            <a:spAutoFit/>
          </a:bodyPr>
          <a:lstStyle/>
          <a:p>
            <a:pPr algn="r"/>
            <a:r>
              <a:rPr lang="en-US" sz="1200">
                <a:solidFill>
                  <a:schemeClr val="tx1"/>
                </a:solidFill>
              </a:rPr>
              <a:t>50</a:t>
            </a:r>
          </a:p>
        </p:txBody>
      </p:sp>
      <p:cxnSp>
        <p:nvCxnSpPr>
          <p:cNvPr id="53294" name="Straight Connector 45"/>
          <p:cNvCxnSpPr>
            <a:cxnSpLocks noChangeShapeType="1"/>
          </p:cNvCxnSpPr>
          <p:nvPr/>
        </p:nvCxnSpPr>
        <p:spPr bwMode="auto">
          <a:xfrm>
            <a:off x="8782050" y="5456238"/>
            <a:ext cx="0" cy="63500"/>
          </a:xfrm>
          <a:prstGeom prst="line">
            <a:avLst/>
          </a:prstGeom>
          <a:noFill/>
          <a:ln w="28575" algn="ctr">
            <a:solidFill>
              <a:schemeClr val="tx1"/>
            </a:solidFill>
            <a:round/>
            <a:headEnd/>
            <a:tailEnd/>
          </a:ln>
        </p:spPr>
      </p:cxnSp>
      <p:sp>
        <p:nvSpPr>
          <p:cNvPr id="53295" name="TextBox 46"/>
          <p:cNvSpPr txBox="1">
            <a:spLocks noChangeArrowheads="1"/>
          </p:cNvSpPr>
          <p:nvPr/>
        </p:nvSpPr>
        <p:spPr bwMode="auto">
          <a:xfrm>
            <a:off x="8562975" y="5499100"/>
            <a:ext cx="441325" cy="277813"/>
          </a:xfrm>
          <a:prstGeom prst="rect">
            <a:avLst/>
          </a:prstGeom>
          <a:noFill/>
          <a:ln w="9525">
            <a:noFill/>
            <a:miter lim="800000"/>
            <a:headEnd/>
            <a:tailEnd/>
          </a:ln>
        </p:spPr>
        <p:txBody>
          <a:bodyPr>
            <a:spAutoFit/>
          </a:bodyPr>
          <a:lstStyle/>
          <a:p>
            <a:pPr algn="ctr"/>
            <a:r>
              <a:rPr lang="en-US" sz="1200">
                <a:solidFill>
                  <a:schemeClr val="tx1"/>
                </a:solidFill>
              </a:rPr>
              <a:t>5</a:t>
            </a:r>
          </a:p>
        </p:txBody>
      </p:sp>
      <p:sp>
        <p:nvSpPr>
          <p:cNvPr id="53296" name="TextBox 48"/>
          <p:cNvSpPr txBox="1">
            <a:spLocks noChangeArrowheads="1"/>
          </p:cNvSpPr>
          <p:nvPr/>
        </p:nvSpPr>
        <p:spPr bwMode="auto">
          <a:xfrm>
            <a:off x="6648450" y="4918075"/>
            <a:ext cx="1403350" cy="369888"/>
          </a:xfrm>
          <a:prstGeom prst="rect">
            <a:avLst/>
          </a:prstGeom>
          <a:noFill/>
          <a:ln w="9525">
            <a:noFill/>
            <a:miter lim="800000"/>
            <a:headEnd/>
            <a:tailEnd/>
          </a:ln>
        </p:spPr>
        <p:txBody>
          <a:bodyPr wrap="none">
            <a:spAutoFit/>
          </a:bodyPr>
          <a:lstStyle/>
          <a:p>
            <a:pPr>
              <a:lnSpc>
                <a:spcPct val="90000"/>
              </a:lnSpc>
            </a:pPr>
            <a:r>
              <a:rPr lang="en-US">
                <a:solidFill>
                  <a:schemeClr val="tx1"/>
                </a:solidFill>
              </a:rPr>
              <a:t>Complete responders</a:t>
            </a:r>
            <a:br>
              <a:rPr lang="en-US">
                <a:solidFill>
                  <a:schemeClr val="tx1"/>
                </a:solidFill>
              </a:rPr>
            </a:br>
            <a:r>
              <a:rPr lang="en-US">
                <a:solidFill>
                  <a:schemeClr val="tx1"/>
                </a:solidFill>
              </a:rPr>
              <a:t>Nonresponders</a:t>
            </a:r>
          </a:p>
        </p:txBody>
      </p:sp>
      <p:cxnSp>
        <p:nvCxnSpPr>
          <p:cNvPr id="52" name="Straight Connector 51"/>
          <p:cNvCxnSpPr/>
          <p:nvPr/>
        </p:nvCxnSpPr>
        <p:spPr bwMode="auto">
          <a:xfrm>
            <a:off x="6473825" y="5035550"/>
            <a:ext cx="207963" cy="0"/>
          </a:xfrm>
          <a:prstGeom prst="line">
            <a:avLst/>
          </a:prstGeom>
          <a:noFill/>
          <a:ln w="28575" cap="flat" cmpd="sng" algn="ctr">
            <a:solidFill>
              <a:schemeClr val="accent3"/>
            </a:solidFill>
            <a:prstDash val="solid"/>
            <a:round/>
            <a:headEnd type="none" w="med" len="med"/>
            <a:tailEnd type="none" w="med" len="med"/>
          </a:ln>
          <a:effectLst/>
        </p:spPr>
      </p:cxnSp>
      <p:cxnSp>
        <p:nvCxnSpPr>
          <p:cNvPr id="53298" name="Straight Connector 52"/>
          <p:cNvCxnSpPr>
            <a:cxnSpLocks noChangeShapeType="1"/>
          </p:cNvCxnSpPr>
          <p:nvPr/>
        </p:nvCxnSpPr>
        <p:spPr bwMode="auto">
          <a:xfrm>
            <a:off x="6473825" y="5181600"/>
            <a:ext cx="207963" cy="0"/>
          </a:xfrm>
          <a:prstGeom prst="line">
            <a:avLst/>
          </a:prstGeom>
          <a:noFill/>
          <a:ln w="28575" algn="ctr">
            <a:solidFill>
              <a:schemeClr val="accent2"/>
            </a:solidFill>
            <a:round/>
            <a:headEnd/>
            <a:tailEnd/>
          </a:ln>
        </p:spPr>
      </p:cxnSp>
      <p:sp>
        <p:nvSpPr>
          <p:cNvPr id="53299" name="TextBox 56"/>
          <p:cNvSpPr txBox="1">
            <a:spLocks noChangeArrowheads="1"/>
          </p:cNvSpPr>
          <p:nvPr/>
        </p:nvSpPr>
        <p:spPr bwMode="auto">
          <a:xfrm>
            <a:off x="7969250" y="4779963"/>
            <a:ext cx="552450" cy="508000"/>
          </a:xfrm>
          <a:prstGeom prst="rect">
            <a:avLst/>
          </a:prstGeom>
          <a:noFill/>
          <a:ln w="9525">
            <a:noFill/>
            <a:miter lim="800000"/>
            <a:headEnd/>
            <a:tailEnd/>
          </a:ln>
        </p:spPr>
        <p:txBody>
          <a:bodyPr wrap="none">
            <a:spAutoFit/>
          </a:bodyPr>
          <a:lstStyle/>
          <a:p>
            <a:pPr algn="ctr">
              <a:lnSpc>
                <a:spcPct val="90000"/>
              </a:lnSpc>
            </a:pPr>
            <a:r>
              <a:rPr lang="en-US" b="1">
                <a:solidFill>
                  <a:schemeClr val="tx1"/>
                </a:solidFill>
              </a:rPr>
              <a:t>Failed</a:t>
            </a:r>
            <a:r>
              <a:rPr lang="en-US">
                <a:solidFill>
                  <a:schemeClr val="tx1"/>
                </a:solidFill>
              </a:rPr>
              <a:t/>
            </a:r>
            <a:br>
              <a:rPr lang="en-US">
                <a:solidFill>
                  <a:schemeClr val="tx1"/>
                </a:solidFill>
              </a:rPr>
            </a:br>
            <a:r>
              <a:rPr lang="en-US">
                <a:solidFill>
                  <a:schemeClr val="tx1"/>
                </a:solidFill>
              </a:rPr>
              <a:t>78</a:t>
            </a:r>
            <a:br>
              <a:rPr lang="en-US">
                <a:solidFill>
                  <a:schemeClr val="tx1"/>
                </a:solidFill>
              </a:rPr>
            </a:br>
            <a:r>
              <a:rPr lang="en-US">
                <a:solidFill>
                  <a:schemeClr val="tx1"/>
                </a:solidFill>
              </a:rPr>
              <a:t>59</a:t>
            </a:r>
          </a:p>
        </p:txBody>
      </p:sp>
      <p:sp>
        <p:nvSpPr>
          <p:cNvPr id="53300" name="TextBox 57"/>
          <p:cNvSpPr txBox="1">
            <a:spLocks noChangeArrowheads="1"/>
          </p:cNvSpPr>
          <p:nvPr/>
        </p:nvSpPr>
        <p:spPr bwMode="auto">
          <a:xfrm>
            <a:off x="8397875" y="4779963"/>
            <a:ext cx="490538" cy="508000"/>
          </a:xfrm>
          <a:prstGeom prst="rect">
            <a:avLst/>
          </a:prstGeom>
          <a:noFill/>
          <a:ln w="9525">
            <a:noFill/>
            <a:miter lim="800000"/>
            <a:headEnd/>
            <a:tailEnd/>
          </a:ln>
        </p:spPr>
        <p:txBody>
          <a:bodyPr wrap="none">
            <a:spAutoFit/>
          </a:bodyPr>
          <a:lstStyle/>
          <a:p>
            <a:pPr algn="ctr">
              <a:lnSpc>
                <a:spcPct val="90000"/>
              </a:lnSpc>
            </a:pPr>
            <a:r>
              <a:rPr lang="en-US" b="1">
                <a:solidFill>
                  <a:schemeClr val="tx1"/>
                </a:solidFill>
              </a:rPr>
              <a:t>Total</a:t>
            </a:r>
            <a:r>
              <a:rPr lang="en-US">
                <a:solidFill>
                  <a:schemeClr val="tx1"/>
                </a:solidFill>
              </a:rPr>
              <a:t/>
            </a:r>
            <a:br>
              <a:rPr lang="en-US">
                <a:solidFill>
                  <a:schemeClr val="tx1"/>
                </a:solidFill>
              </a:rPr>
            </a:br>
            <a:r>
              <a:rPr lang="en-US">
                <a:solidFill>
                  <a:schemeClr val="tx1"/>
                </a:solidFill>
              </a:rPr>
              <a:t>321</a:t>
            </a:r>
            <a:br>
              <a:rPr lang="en-US">
                <a:solidFill>
                  <a:schemeClr val="tx1"/>
                </a:solidFill>
              </a:rPr>
            </a:br>
            <a:r>
              <a:rPr lang="en-US">
                <a:solidFill>
                  <a:schemeClr val="tx1"/>
                </a:solidFill>
              </a:rPr>
              <a:t>125</a:t>
            </a:r>
          </a:p>
        </p:txBody>
      </p:sp>
      <p:sp>
        <p:nvSpPr>
          <p:cNvPr id="53301" name="TextBox 58"/>
          <p:cNvSpPr txBox="1">
            <a:spLocks noChangeArrowheads="1"/>
          </p:cNvSpPr>
          <p:nvPr/>
        </p:nvSpPr>
        <p:spPr bwMode="auto">
          <a:xfrm>
            <a:off x="8139113" y="5227638"/>
            <a:ext cx="733425" cy="230187"/>
          </a:xfrm>
          <a:prstGeom prst="rect">
            <a:avLst/>
          </a:prstGeom>
          <a:noFill/>
          <a:ln w="9525">
            <a:noFill/>
            <a:miter lim="800000"/>
            <a:headEnd/>
            <a:tailEnd/>
          </a:ln>
        </p:spPr>
        <p:txBody>
          <a:bodyPr wrap="none">
            <a:spAutoFit/>
          </a:bodyPr>
          <a:lstStyle/>
          <a:p>
            <a:pPr>
              <a:lnSpc>
                <a:spcPct val="90000"/>
              </a:lnSpc>
            </a:pPr>
            <a:r>
              <a:rPr lang="en-US" i="1">
                <a:solidFill>
                  <a:schemeClr val="tx1"/>
                </a:solidFill>
              </a:rPr>
              <a:t>P </a:t>
            </a:r>
            <a:r>
              <a:rPr lang="en-US">
                <a:solidFill>
                  <a:schemeClr val="tx1"/>
                </a:solidFill>
              </a:rPr>
              <a:t>&lt; .0001</a:t>
            </a:r>
          </a:p>
        </p:txBody>
      </p:sp>
      <p:cxnSp>
        <p:nvCxnSpPr>
          <p:cNvPr id="53302" name="Straight Connector 61"/>
          <p:cNvCxnSpPr>
            <a:cxnSpLocks noChangeShapeType="1"/>
          </p:cNvCxnSpPr>
          <p:nvPr/>
        </p:nvCxnSpPr>
        <p:spPr bwMode="auto">
          <a:xfrm>
            <a:off x="7813675" y="5456238"/>
            <a:ext cx="0" cy="63500"/>
          </a:xfrm>
          <a:prstGeom prst="line">
            <a:avLst/>
          </a:prstGeom>
          <a:noFill/>
          <a:ln w="28575" algn="ctr">
            <a:solidFill>
              <a:schemeClr val="tx1"/>
            </a:solidFill>
            <a:round/>
            <a:headEnd/>
            <a:tailEnd/>
          </a:ln>
        </p:spPr>
      </p:cxnSp>
      <p:sp>
        <p:nvSpPr>
          <p:cNvPr id="53303" name="TextBox 62"/>
          <p:cNvSpPr txBox="1">
            <a:spLocks noChangeArrowheads="1"/>
          </p:cNvSpPr>
          <p:nvPr/>
        </p:nvSpPr>
        <p:spPr bwMode="auto">
          <a:xfrm>
            <a:off x="7588250" y="5499100"/>
            <a:ext cx="465138" cy="277813"/>
          </a:xfrm>
          <a:prstGeom prst="rect">
            <a:avLst/>
          </a:prstGeom>
          <a:noFill/>
          <a:ln w="9525">
            <a:noFill/>
            <a:miter lim="800000"/>
            <a:headEnd/>
            <a:tailEnd/>
          </a:ln>
        </p:spPr>
        <p:txBody>
          <a:bodyPr>
            <a:spAutoFit/>
          </a:bodyPr>
          <a:lstStyle/>
          <a:p>
            <a:pPr algn="ctr"/>
            <a:r>
              <a:rPr lang="en-US" sz="1200">
                <a:solidFill>
                  <a:schemeClr val="tx1"/>
                </a:solidFill>
              </a:rPr>
              <a:t>3</a:t>
            </a:r>
          </a:p>
        </p:txBody>
      </p:sp>
      <p:cxnSp>
        <p:nvCxnSpPr>
          <p:cNvPr id="53304" name="Straight Connector 63"/>
          <p:cNvCxnSpPr>
            <a:cxnSpLocks noChangeShapeType="1"/>
          </p:cNvCxnSpPr>
          <p:nvPr/>
        </p:nvCxnSpPr>
        <p:spPr bwMode="auto">
          <a:xfrm>
            <a:off x="6888163" y="5456238"/>
            <a:ext cx="0" cy="63500"/>
          </a:xfrm>
          <a:prstGeom prst="line">
            <a:avLst/>
          </a:prstGeom>
          <a:noFill/>
          <a:ln w="28575" algn="ctr">
            <a:solidFill>
              <a:schemeClr val="tx1"/>
            </a:solidFill>
            <a:round/>
            <a:headEnd/>
            <a:tailEnd/>
          </a:ln>
        </p:spPr>
      </p:cxnSp>
      <p:sp>
        <p:nvSpPr>
          <p:cNvPr id="53305" name="TextBox 64"/>
          <p:cNvSpPr txBox="1">
            <a:spLocks noChangeArrowheads="1"/>
          </p:cNvSpPr>
          <p:nvPr/>
        </p:nvSpPr>
        <p:spPr bwMode="auto">
          <a:xfrm>
            <a:off x="6688138" y="5499100"/>
            <a:ext cx="400050" cy="277813"/>
          </a:xfrm>
          <a:prstGeom prst="rect">
            <a:avLst/>
          </a:prstGeom>
          <a:noFill/>
          <a:ln w="9525">
            <a:noFill/>
            <a:miter lim="800000"/>
            <a:headEnd/>
            <a:tailEnd/>
          </a:ln>
        </p:spPr>
        <p:txBody>
          <a:bodyPr>
            <a:spAutoFit/>
          </a:bodyPr>
          <a:lstStyle/>
          <a:p>
            <a:pPr algn="ctr"/>
            <a:r>
              <a:rPr lang="en-US" sz="1200">
                <a:solidFill>
                  <a:schemeClr val="tx1"/>
                </a:solidFill>
              </a:rPr>
              <a:t>1</a:t>
            </a:r>
          </a:p>
        </p:txBody>
      </p:sp>
      <p:sp>
        <p:nvSpPr>
          <p:cNvPr id="53306" name="TextBox 65"/>
          <p:cNvSpPr txBox="1">
            <a:spLocks noChangeArrowheads="1"/>
          </p:cNvSpPr>
          <p:nvPr/>
        </p:nvSpPr>
        <p:spPr bwMode="auto">
          <a:xfrm>
            <a:off x="8137525" y="4275138"/>
            <a:ext cx="715963" cy="277812"/>
          </a:xfrm>
          <a:prstGeom prst="rect">
            <a:avLst/>
          </a:prstGeom>
          <a:noFill/>
          <a:ln w="9525">
            <a:noFill/>
            <a:miter lim="800000"/>
            <a:headEnd/>
            <a:tailEnd/>
          </a:ln>
        </p:spPr>
        <p:txBody>
          <a:bodyPr>
            <a:spAutoFit/>
          </a:bodyPr>
          <a:lstStyle/>
          <a:p>
            <a:pPr algn="ctr"/>
            <a:r>
              <a:rPr lang="en-US" sz="1200" b="1">
                <a:solidFill>
                  <a:schemeClr val="tx1"/>
                </a:solidFill>
              </a:rPr>
              <a:t>56.0%</a:t>
            </a:r>
          </a:p>
        </p:txBody>
      </p:sp>
      <p:sp>
        <p:nvSpPr>
          <p:cNvPr id="53307" name="TextBox 66"/>
          <p:cNvSpPr txBox="1">
            <a:spLocks noChangeArrowheads="1"/>
          </p:cNvSpPr>
          <p:nvPr/>
        </p:nvSpPr>
        <p:spPr bwMode="auto">
          <a:xfrm>
            <a:off x="8137525" y="3944938"/>
            <a:ext cx="715963" cy="276225"/>
          </a:xfrm>
          <a:prstGeom prst="rect">
            <a:avLst/>
          </a:prstGeom>
          <a:noFill/>
          <a:ln w="9525">
            <a:noFill/>
            <a:miter lim="800000"/>
            <a:headEnd/>
            <a:tailEnd/>
          </a:ln>
        </p:spPr>
        <p:txBody>
          <a:bodyPr>
            <a:spAutoFit/>
          </a:bodyPr>
          <a:lstStyle/>
          <a:p>
            <a:pPr algn="ctr"/>
            <a:r>
              <a:rPr lang="en-US" sz="1200" b="1">
                <a:solidFill>
                  <a:schemeClr val="tx1"/>
                </a:solidFill>
              </a:rPr>
              <a:t>78.8%</a:t>
            </a:r>
          </a:p>
        </p:txBody>
      </p:sp>
      <p:sp>
        <p:nvSpPr>
          <p:cNvPr id="53308" name="TextBox 67"/>
          <p:cNvSpPr txBox="1">
            <a:spLocks noChangeArrowheads="1"/>
          </p:cNvSpPr>
          <p:nvPr/>
        </p:nvSpPr>
        <p:spPr bwMode="auto">
          <a:xfrm>
            <a:off x="6186488" y="5988050"/>
            <a:ext cx="455612" cy="461963"/>
          </a:xfrm>
          <a:prstGeom prst="rect">
            <a:avLst/>
          </a:prstGeom>
          <a:noFill/>
          <a:ln w="9525">
            <a:noFill/>
            <a:miter lim="800000"/>
            <a:headEnd/>
            <a:tailEnd/>
          </a:ln>
        </p:spPr>
        <p:txBody>
          <a:bodyPr>
            <a:spAutoFit/>
          </a:bodyPr>
          <a:lstStyle/>
          <a:p>
            <a:pPr algn="ctr"/>
            <a:r>
              <a:rPr lang="en-US" sz="1200">
                <a:solidFill>
                  <a:schemeClr val="tx1"/>
                </a:solidFill>
              </a:rPr>
              <a:t>321</a:t>
            </a:r>
            <a:br>
              <a:rPr lang="en-US" sz="1200">
                <a:solidFill>
                  <a:schemeClr val="tx1"/>
                </a:solidFill>
              </a:rPr>
            </a:br>
            <a:r>
              <a:rPr lang="en-US" sz="1200">
                <a:solidFill>
                  <a:schemeClr val="tx1"/>
                </a:solidFill>
              </a:rPr>
              <a:t>125</a:t>
            </a:r>
          </a:p>
        </p:txBody>
      </p:sp>
      <p:sp>
        <p:nvSpPr>
          <p:cNvPr id="53309" name="TextBox 74"/>
          <p:cNvSpPr txBox="1">
            <a:spLocks noChangeArrowheads="1"/>
          </p:cNvSpPr>
          <p:nvPr/>
        </p:nvSpPr>
        <p:spPr bwMode="auto">
          <a:xfrm>
            <a:off x="4803775" y="5891213"/>
            <a:ext cx="1404938" cy="554037"/>
          </a:xfrm>
          <a:prstGeom prst="rect">
            <a:avLst/>
          </a:prstGeom>
          <a:noFill/>
          <a:ln w="9525">
            <a:noFill/>
            <a:miter lim="800000"/>
            <a:headEnd/>
            <a:tailEnd/>
          </a:ln>
        </p:spPr>
        <p:txBody>
          <a:bodyPr wrap="none">
            <a:spAutoFit/>
          </a:bodyPr>
          <a:lstStyle/>
          <a:p>
            <a:r>
              <a:rPr lang="en-US" b="1">
                <a:solidFill>
                  <a:schemeClr val="tx1"/>
                </a:solidFill>
              </a:rPr>
              <a:t>Patients at Risk, n</a:t>
            </a:r>
            <a:r>
              <a:rPr lang="en-US">
                <a:solidFill>
                  <a:schemeClr val="tx1"/>
                </a:solidFill>
              </a:rPr>
              <a:t/>
            </a:r>
            <a:br>
              <a:rPr lang="en-US">
                <a:solidFill>
                  <a:schemeClr val="tx1"/>
                </a:solidFill>
              </a:rPr>
            </a:br>
            <a:r>
              <a:rPr lang="en-US">
                <a:solidFill>
                  <a:schemeClr val="tx1"/>
                </a:solidFill>
              </a:rPr>
              <a:t>Complete responders</a:t>
            </a:r>
            <a:br>
              <a:rPr lang="en-US">
                <a:solidFill>
                  <a:schemeClr val="tx1"/>
                </a:solidFill>
              </a:rPr>
            </a:br>
            <a:r>
              <a:rPr lang="en-US">
                <a:solidFill>
                  <a:schemeClr val="tx1"/>
                </a:solidFill>
              </a:rPr>
              <a:t>Nonresponders</a:t>
            </a:r>
          </a:p>
        </p:txBody>
      </p:sp>
      <p:sp>
        <p:nvSpPr>
          <p:cNvPr id="53310" name="TextBox 75"/>
          <p:cNvSpPr txBox="1">
            <a:spLocks noChangeArrowheads="1"/>
          </p:cNvSpPr>
          <p:nvPr/>
        </p:nvSpPr>
        <p:spPr bwMode="auto">
          <a:xfrm>
            <a:off x="6648450" y="5988050"/>
            <a:ext cx="455613" cy="461963"/>
          </a:xfrm>
          <a:prstGeom prst="rect">
            <a:avLst/>
          </a:prstGeom>
          <a:noFill/>
          <a:ln w="9525">
            <a:noFill/>
            <a:miter lim="800000"/>
            <a:headEnd/>
            <a:tailEnd/>
          </a:ln>
        </p:spPr>
        <p:txBody>
          <a:bodyPr>
            <a:spAutoFit/>
          </a:bodyPr>
          <a:lstStyle/>
          <a:p>
            <a:pPr algn="ctr"/>
            <a:r>
              <a:rPr lang="en-US" sz="1200">
                <a:solidFill>
                  <a:schemeClr val="tx1"/>
                </a:solidFill>
              </a:rPr>
              <a:t>299</a:t>
            </a:r>
            <a:br>
              <a:rPr lang="en-US" sz="1200">
                <a:solidFill>
                  <a:schemeClr val="tx1"/>
                </a:solidFill>
              </a:rPr>
            </a:br>
            <a:r>
              <a:rPr lang="en-US" sz="1200">
                <a:solidFill>
                  <a:schemeClr val="tx1"/>
                </a:solidFill>
              </a:rPr>
              <a:t>104</a:t>
            </a:r>
          </a:p>
        </p:txBody>
      </p:sp>
      <p:sp>
        <p:nvSpPr>
          <p:cNvPr id="53311" name="TextBox 76"/>
          <p:cNvSpPr txBox="1">
            <a:spLocks noChangeArrowheads="1"/>
          </p:cNvSpPr>
          <p:nvPr/>
        </p:nvSpPr>
        <p:spPr bwMode="auto">
          <a:xfrm>
            <a:off x="7138988" y="5988050"/>
            <a:ext cx="455612" cy="461963"/>
          </a:xfrm>
          <a:prstGeom prst="rect">
            <a:avLst/>
          </a:prstGeom>
          <a:noFill/>
          <a:ln w="9525">
            <a:noFill/>
            <a:miter lim="800000"/>
            <a:headEnd/>
            <a:tailEnd/>
          </a:ln>
        </p:spPr>
        <p:txBody>
          <a:bodyPr>
            <a:spAutoFit/>
          </a:bodyPr>
          <a:lstStyle/>
          <a:p>
            <a:pPr algn="ctr"/>
            <a:r>
              <a:rPr lang="en-US" sz="1200">
                <a:solidFill>
                  <a:schemeClr val="tx1"/>
                </a:solidFill>
              </a:rPr>
              <a:t>258</a:t>
            </a:r>
            <a:br>
              <a:rPr lang="en-US" sz="1200">
                <a:solidFill>
                  <a:schemeClr val="tx1"/>
                </a:solidFill>
              </a:rPr>
            </a:br>
            <a:r>
              <a:rPr lang="en-US" sz="1200">
                <a:solidFill>
                  <a:schemeClr val="tx1"/>
                </a:solidFill>
              </a:rPr>
              <a:t>77</a:t>
            </a:r>
          </a:p>
        </p:txBody>
      </p:sp>
      <p:sp>
        <p:nvSpPr>
          <p:cNvPr id="53312" name="TextBox 77"/>
          <p:cNvSpPr txBox="1">
            <a:spLocks noChangeArrowheads="1"/>
          </p:cNvSpPr>
          <p:nvPr/>
        </p:nvSpPr>
        <p:spPr bwMode="auto">
          <a:xfrm>
            <a:off x="7586663" y="5988050"/>
            <a:ext cx="455612" cy="461963"/>
          </a:xfrm>
          <a:prstGeom prst="rect">
            <a:avLst/>
          </a:prstGeom>
          <a:noFill/>
          <a:ln w="9525">
            <a:noFill/>
            <a:miter lim="800000"/>
            <a:headEnd/>
            <a:tailEnd/>
          </a:ln>
        </p:spPr>
        <p:txBody>
          <a:bodyPr>
            <a:spAutoFit/>
          </a:bodyPr>
          <a:lstStyle/>
          <a:p>
            <a:pPr algn="ctr"/>
            <a:r>
              <a:rPr lang="en-US" sz="1200">
                <a:solidFill>
                  <a:schemeClr val="tx1"/>
                </a:solidFill>
              </a:rPr>
              <a:t>225</a:t>
            </a:r>
            <a:br>
              <a:rPr lang="en-US" sz="1200">
                <a:solidFill>
                  <a:schemeClr val="tx1"/>
                </a:solidFill>
              </a:rPr>
            </a:br>
            <a:r>
              <a:rPr lang="en-US" sz="1200">
                <a:solidFill>
                  <a:schemeClr val="tx1"/>
                </a:solidFill>
              </a:rPr>
              <a:t>54</a:t>
            </a:r>
          </a:p>
        </p:txBody>
      </p:sp>
      <p:sp>
        <p:nvSpPr>
          <p:cNvPr id="53313" name="TextBox 78"/>
          <p:cNvSpPr txBox="1">
            <a:spLocks noChangeArrowheads="1"/>
          </p:cNvSpPr>
          <p:nvPr/>
        </p:nvSpPr>
        <p:spPr bwMode="auto">
          <a:xfrm>
            <a:off x="8053388" y="5988050"/>
            <a:ext cx="455612" cy="461963"/>
          </a:xfrm>
          <a:prstGeom prst="rect">
            <a:avLst/>
          </a:prstGeom>
          <a:noFill/>
          <a:ln w="9525">
            <a:noFill/>
            <a:miter lim="800000"/>
            <a:headEnd/>
            <a:tailEnd/>
          </a:ln>
        </p:spPr>
        <p:txBody>
          <a:bodyPr>
            <a:spAutoFit/>
          </a:bodyPr>
          <a:lstStyle/>
          <a:p>
            <a:pPr algn="ctr"/>
            <a:r>
              <a:rPr lang="en-US" sz="1200">
                <a:solidFill>
                  <a:schemeClr val="tx1"/>
                </a:solidFill>
              </a:rPr>
              <a:t>190</a:t>
            </a:r>
            <a:br>
              <a:rPr lang="en-US" sz="1200">
                <a:solidFill>
                  <a:schemeClr val="tx1"/>
                </a:solidFill>
              </a:rPr>
            </a:br>
            <a:r>
              <a:rPr lang="en-US" sz="1200">
                <a:solidFill>
                  <a:schemeClr val="tx1"/>
                </a:solidFill>
              </a:rPr>
              <a:t>49</a:t>
            </a:r>
          </a:p>
        </p:txBody>
      </p:sp>
      <p:sp>
        <p:nvSpPr>
          <p:cNvPr id="53314" name="TextBox 79"/>
          <p:cNvSpPr txBox="1">
            <a:spLocks noChangeArrowheads="1"/>
          </p:cNvSpPr>
          <p:nvPr/>
        </p:nvSpPr>
        <p:spPr bwMode="auto">
          <a:xfrm>
            <a:off x="8555038" y="5988050"/>
            <a:ext cx="454025" cy="461963"/>
          </a:xfrm>
          <a:prstGeom prst="rect">
            <a:avLst/>
          </a:prstGeom>
          <a:noFill/>
          <a:ln w="9525">
            <a:noFill/>
            <a:miter lim="800000"/>
            <a:headEnd/>
            <a:tailEnd/>
          </a:ln>
        </p:spPr>
        <p:txBody>
          <a:bodyPr>
            <a:spAutoFit/>
          </a:bodyPr>
          <a:lstStyle/>
          <a:p>
            <a:pPr algn="ctr"/>
            <a:r>
              <a:rPr lang="en-US" sz="1200">
                <a:solidFill>
                  <a:schemeClr val="tx1"/>
                </a:solidFill>
              </a:rPr>
              <a:t>164</a:t>
            </a:r>
            <a:br>
              <a:rPr lang="en-US" sz="1200">
                <a:solidFill>
                  <a:schemeClr val="tx1"/>
                </a:solidFill>
              </a:rPr>
            </a:br>
            <a:r>
              <a:rPr lang="en-US" sz="1200">
                <a:solidFill>
                  <a:schemeClr val="tx1"/>
                </a:solidFill>
              </a:rPr>
              <a:t>40</a:t>
            </a:r>
          </a:p>
        </p:txBody>
      </p:sp>
      <p:sp>
        <p:nvSpPr>
          <p:cNvPr id="81" name="Freeform 80"/>
          <p:cNvSpPr/>
          <p:nvPr/>
        </p:nvSpPr>
        <p:spPr bwMode="auto">
          <a:xfrm>
            <a:off x="6418263" y="3933825"/>
            <a:ext cx="2324100" cy="315913"/>
          </a:xfrm>
          <a:custGeom>
            <a:avLst/>
            <a:gdLst>
              <a:gd name="connsiteX0" fmla="*/ 0 w 2324100"/>
              <a:gd name="connsiteY0" fmla="*/ 0 h 316706"/>
              <a:gd name="connsiteX1" fmla="*/ 183356 w 2324100"/>
              <a:gd name="connsiteY1" fmla="*/ 0 h 316706"/>
              <a:gd name="connsiteX2" fmla="*/ 247650 w 2324100"/>
              <a:gd name="connsiteY2" fmla="*/ 14288 h 316706"/>
              <a:gd name="connsiteX3" fmla="*/ 278606 w 2324100"/>
              <a:gd name="connsiteY3" fmla="*/ 26194 h 316706"/>
              <a:gd name="connsiteX4" fmla="*/ 297656 w 2324100"/>
              <a:gd name="connsiteY4" fmla="*/ 30956 h 316706"/>
              <a:gd name="connsiteX5" fmla="*/ 319087 w 2324100"/>
              <a:gd name="connsiteY5" fmla="*/ 38100 h 316706"/>
              <a:gd name="connsiteX6" fmla="*/ 361950 w 2324100"/>
              <a:gd name="connsiteY6" fmla="*/ 45244 h 316706"/>
              <a:gd name="connsiteX7" fmla="*/ 431006 w 2324100"/>
              <a:gd name="connsiteY7" fmla="*/ 57150 h 316706"/>
              <a:gd name="connsiteX8" fmla="*/ 452437 w 2324100"/>
              <a:gd name="connsiteY8" fmla="*/ 76200 h 316706"/>
              <a:gd name="connsiteX9" fmla="*/ 495300 w 2324100"/>
              <a:gd name="connsiteY9" fmla="*/ 78581 h 316706"/>
              <a:gd name="connsiteX10" fmla="*/ 526256 w 2324100"/>
              <a:gd name="connsiteY10" fmla="*/ 90488 h 316706"/>
              <a:gd name="connsiteX11" fmla="*/ 554831 w 2324100"/>
              <a:gd name="connsiteY11" fmla="*/ 88106 h 316706"/>
              <a:gd name="connsiteX12" fmla="*/ 576262 w 2324100"/>
              <a:gd name="connsiteY12" fmla="*/ 100013 h 316706"/>
              <a:gd name="connsiteX13" fmla="*/ 631031 w 2324100"/>
              <a:gd name="connsiteY13" fmla="*/ 102394 h 316706"/>
              <a:gd name="connsiteX14" fmla="*/ 661987 w 2324100"/>
              <a:gd name="connsiteY14" fmla="*/ 119063 h 316706"/>
              <a:gd name="connsiteX15" fmla="*/ 726281 w 2324100"/>
              <a:gd name="connsiteY15" fmla="*/ 119063 h 316706"/>
              <a:gd name="connsiteX16" fmla="*/ 776287 w 2324100"/>
              <a:gd name="connsiteY16" fmla="*/ 133350 h 316706"/>
              <a:gd name="connsiteX17" fmla="*/ 804862 w 2324100"/>
              <a:gd name="connsiteY17" fmla="*/ 159544 h 316706"/>
              <a:gd name="connsiteX18" fmla="*/ 862012 w 2324100"/>
              <a:gd name="connsiteY18" fmla="*/ 161925 h 316706"/>
              <a:gd name="connsiteX19" fmla="*/ 885825 w 2324100"/>
              <a:gd name="connsiteY19" fmla="*/ 173831 h 316706"/>
              <a:gd name="connsiteX20" fmla="*/ 945356 w 2324100"/>
              <a:gd name="connsiteY20" fmla="*/ 173831 h 316706"/>
              <a:gd name="connsiteX21" fmla="*/ 988219 w 2324100"/>
              <a:gd name="connsiteY21" fmla="*/ 180975 h 316706"/>
              <a:gd name="connsiteX22" fmla="*/ 1035844 w 2324100"/>
              <a:gd name="connsiteY22" fmla="*/ 190500 h 316706"/>
              <a:gd name="connsiteX23" fmla="*/ 1126331 w 2324100"/>
              <a:gd name="connsiteY23" fmla="*/ 200025 h 316706"/>
              <a:gd name="connsiteX24" fmla="*/ 1226344 w 2324100"/>
              <a:gd name="connsiteY24" fmla="*/ 216694 h 316706"/>
              <a:gd name="connsiteX25" fmla="*/ 1266825 w 2324100"/>
              <a:gd name="connsiteY25" fmla="*/ 219075 h 316706"/>
              <a:gd name="connsiteX26" fmla="*/ 1285875 w 2324100"/>
              <a:gd name="connsiteY26" fmla="*/ 226219 h 316706"/>
              <a:gd name="connsiteX27" fmla="*/ 1335881 w 2324100"/>
              <a:gd name="connsiteY27" fmla="*/ 240506 h 316706"/>
              <a:gd name="connsiteX28" fmla="*/ 1400175 w 2324100"/>
              <a:gd name="connsiteY28" fmla="*/ 245269 h 316706"/>
              <a:gd name="connsiteX29" fmla="*/ 1469231 w 2324100"/>
              <a:gd name="connsiteY29" fmla="*/ 250031 h 316706"/>
              <a:gd name="connsiteX30" fmla="*/ 1531144 w 2324100"/>
              <a:gd name="connsiteY30" fmla="*/ 271463 h 316706"/>
              <a:gd name="connsiteX31" fmla="*/ 1581150 w 2324100"/>
              <a:gd name="connsiteY31" fmla="*/ 273844 h 316706"/>
              <a:gd name="connsiteX32" fmla="*/ 1602581 w 2324100"/>
              <a:gd name="connsiteY32" fmla="*/ 280988 h 316706"/>
              <a:gd name="connsiteX33" fmla="*/ 1652587 w 2324100"/>
              <a:gd name="connsiteY33" fmla="*/ 280988 h 316706"/>
              <a:gd name="connsiteX34" fmla="*/ 1671637 w 2324100"/>
              <a:gd name="connsiteY34" fmla="*/ 292894 h 316706"/>
              <a:gd name="connsiteX35" fmla="*/ 1997869 w 2324100"/>
              <a:gd name="connsiteY35" fmla="*/ 292894 h 316706"/>
              <a:gd name="connsiteX36" fmla="*/ 2007394 w 2324100"/>
              <a:gd name="connsiteY36" fmla="*/ 304800 h 316706"/>
              <a:gd name="connsiteX37" fmla="*/ 2031206 w 2324100"/>
              <a:gd name="connsiteY37" fmla="*/ 307181 h 316706"/>
              <a:gd name="connsiteX38" fmla="*/ 2062162 w 2324100"/>
              <a:gd name="connsiteY38" fmla="*/ 314325 h 316706"/>
              <a:gd name="connsiteX39" fmla="*/ 2124075 w 2324100"/>
              <a:gd name="connsiteY39" fmla="*/ 314325 h 316706"/>
              <a:gd name="connsiteX40" fmla="*/ 2324100 w 2324100"/>
              <a:gd name="connsiteY40" fmla="*/ 316706 h 31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324100" h="316706">
                <a:moveTo>
                  <a:pt x="0" y="0"/>
                </a:moveTo>
                <a:lnTo>
                  <a:pt x="183356" y="0"/>
                </a:lnTo>
                <a:lnTo>
                  <a:pt x="247650" y="14288"/>
                </a:lnTo>
                <a:lnTo>
                  <a:pt x="278606" y="26194"/>
                </a:lnTo>
                <a:lnTo>
                  <a:pt x="297656" y="30956"/>
                </a:lnTo>
                <a:lnTo>
                  <a:pt x="319087" y="38100"/>
                </a:lnTo>
                <a:lnTo>
                  <a:pt x="361950" y="45244"/>
                </a:lnTo>
                <a:lnTo>
                  <a:pt x="431006" y="57150"/>
                </a:lnTo>
                <a:lnTo>
                  <a:pt x="452437" y="76200"/>
                </a:lnTo>
                <a:lnTo>
                  <a:pt x="495300" y="78581"/>
                </a:lnTo>
                <a:lnTo>
                  <a:pt x="526256" y="90488"/>
                </a:lnTo>
                <a:lnTo>
                  <a:pt x="554831" y="88106"/>
                </a:lnTo>
                <a:lnTo>
                  <a:pt x="576262" y="100013"/>
                </a:lnTo>
                <a:lnTo>
                  <a:pt x="631031" y="102394"/>
                </a:lnTo>
                <a:lnTo>
                  <a:pt x="661987" y="119063"/>
                </a:lnTo>
                <a:lnTo>
                  <a:pt x="726281" y="119063"/>
                </a:lnTo>
                <a:lnTo>
                  <a:pt x="776287" y="133350"/>
                </a:lnTo>
                <a:lnTo>
                  <a:pt x="804862" y="159544"/>
                </a:lnTo>
                <a:lnTo>
                  <a:pt x="862012" y="161925"/>
                </a:lnTo>
                <a:lnTo>
                  <a:pt x="885825" y="173831"/>
                </a:lnTo>
                <a:lnTo>
                  <a:pt x="945356" y="173831"/>
                </a:lnTo>
                <a:lnTo>
                  <a:pt x="988219" y="180975"/>
                </a:lnTo>
                <a:lnTo>
                  <a:pt x="1035844" y="190500"/>
                </a:lnTo>
                <a:lnTo>
                  <a:pt x="1126331" y="200025"/>
                </a:lnTo>
                <a:lnTo>
                  <a:pt x="1226344" y="216694"/>
                </a:lnTo>
                <a:lnTo>
                  <a:pt x="1266825" y="219075"/>
                </a:lnTo>
                <a:lnTo>
                  <a:pt x="1285875" y="226219"/>
                </a:lnTo>
                <a:lnTo>
                  <a:pt x="1335881" y="240506"/>
                </a:lnTo>
                <a:lnTo>
                  <a:pt x="1400175" y="245269"/>
                </a:lnTo>
                <a:lnTo>
                  <a:pt x="1469231" y="250031"/>
                </a:lnTo>
                <a:lnTo>
                  <a:pt x="1531144" y="271463"/>
                </a:lnTo>
                <a:lnTo>
                  <a:pt x="1581150" y="273844"/>
                </a:lnTo>
                <a:lnTo>
                  <a:pt x="1602581" y="280988"/>
                </a:lnTo>
                <a:lnTo>
                  <a:pt x="1652587" y="280988"/>
                </a:lnTo>
                <a:lnTo>
                  <a:pt x="1671637" y="292894"/>
                </a:lnTo>
                <a:lnTo>
                  <a:pt x="1997869" y="292894"/>
                </a:lnTo>
                <a:lnTo>
                  <a:pt x="2007394" y="304800"/>
                </a:lnTo>
                <a:lnTo>
                  <a:pt x="2031206" y="307181"/>
                </a:lnTo>
                <a:lnTo>
                  <a:pt x="2062162" y="314325"/>
                </a:lnTo>
                <a:lnTo>
                  <a:pt x="2124075" y="314325"/>
                </a:lnTo>
                <a:lnTo>
                  <a:pt x="2324100" y="316706"/>
                </a:lnTo>
              </a:path>
            </a:pathLst>
          </a:custGeom>
          <a:noFill/>
          <a:ln w="28575" cap="flat" cmpd="sng" algn="ctr">
            <a:solidFill>
              <a:schemeClr val="accent3"/>
            </a:solidFill>
            <a:prstDash val="solid"/>
            <a:round/>
            <a:headEnd type="none" w="med" len="med"/>
            <a:tailEnd type="none" w="med" len="med"/>
          </a:ln>
          <a:effectLst/>
        </p:spPr>
        <p:txBody>
          <a:bodyPr anchor="ctr"/>
          <a:lstStyle/>
          <a:p>
            <a:pPr algn="ctr">
              <a:defRPr/>
            </a:pPr>
            <a:endParaRPr lang="en-US" dirty="0">
              <a:solidFill>
                <a:schemeClr val="tx1"/>
              </a:solidFill>
              <a:latin typeface="Arial" pitchFamily="34" charset="0"/>
            </a:endParaRPr>
          </a:p>
        </p:txBody>
      </p:sp>
      <p:sp>
        <p:nvSpPr>
          <p:cNvPr id="53316" name="Freeform 81"/>
          <p:cNvSpPr>
            <a:spLocks/>
          </p:cNvSpPr>
          <p:nvPr/>
        </p:nvSpPr>
        <p:spPr bwMode="auto">
          <a:xfrm>
            <a:off x="6411913" y="3929063"/>
            <a:ext cx="2327275" cy="661987"/>
          </a:xfrm>
          <a:custGeom>
            <a:avLst/>
            <a:gdLst>
              <a:gd name="T0" fmla="*/ 0 w 2326482"/>
              <a:gd name="T1" fmla="*/ 0 h 661987"/>
              <a:gd name="T2" fmla="*/ 163084 w 2326482"/>
              <a:gd name="T3" fmla="*/ 0 h 661987"/>
              <a:gd name="T4" fmla="*/ 196670 w 2326482"/>
              <a:gd name="T5" fmla="*/ 21431 h 661987"/>
              <a:gd name="T6" fmla="*/ 247033 w 2326482"/>
              <a:gd name="T7" fmla="*/ 28575 h 661987"/>
              <a:gd name="T8" fmla="*/ 283004 w 2326482"/>
              <a:gd name="T9" fmla="*/ 54768 h 661987"/>
              <a:gd name="T10" fmla="*/ 328576 w 2326482"/>
              <a:gd name="T11" fmla="*/ 73818 h 661987"/>
              <a:gd name="T12" fmla="*/ 376542 w 2326482"/>
              <a:gd name="T13" fmla="*/ 116681 h 661987"/>
              <a:gd name="T14" fmla="*/ 426906 w 2326482"/>
              <a:gd name="T15" fmla="*/ 126206 h 661987"/>
              <a:gd name="T16" fmla="*/ 470076 w 2326482"/>
              <a:gd name="T17" fmla="*/ 147637 h 661987"/>
              <a:gd name="T18" fmla="*/ 501256 w 2326482"/>
              <a:gd name="T19" fmla="*/ 147637 h 661987"/>
              <a:gd name="T20" fmla="*/ 515644 w 2326482"/>
              <a:gd name="T21" fmla="*/ 157162 h 661987"/>
              <a:gd name="T22" fmla="*/ 563614 w 2326482"/>
              <a:gd name="T23" fmla="*/ 161925 h 661987"/>
              <a:gd name="T24" fmla="*/ 606784 w 2326482"/>
              <a:gd name="T25" fmla="*/ 192881 h 661987"/>
              <a:gd name="T26" fmla="*/ 621172 w 2326482"/>
              <a:gd name="T27" fmla="*/ 240506 h 661987"/>
              <a:gd name="T28" fmla="*/ 652351 w 2326482"/>
              <a:gd name="T29" fmla="*/ 240506 h 661987"/>
              <a:gd name="T30" fmla="*/ 681132 w 2326482"/>
              <a:gd name="T31" fmla="*/ 276225 h 661987"/>
              <a:gd name="T32" fmla="*/ 721905 w 2326482"/>
              <a:gd name="T33" fmla="*/ 292893 h 661987"/>
              <a:gd name="T34" fmla="*/ 760277 w 2326482"/>
              <a:gd name="T35" fmla="*/ 302418 h 661987"/>
              <a:gd name="T36" fmla="*/ 781863 w 2326482"/>
              <a:gd name="T37" fmla="*/ 307181 h 661987"/>
              <a:gd name="T38" fmla="*/ 815438 w 2326482"/>
              <a:gd name="T39" fmla="*/ 314325 h 661987"/>
              <a:gd name="T40" fmla="*/ 839422 w 2326482"/>
              <a:gd name="T41" fmla="*/ 369093 h 661987"/>
              <a:gd name="T42" fmla="*/ 863404 w 2326482"/>
              <a:gd name="T43" fmla="*/ 385762 h 661987"/>
              <a:gd name="T44" fmla="*/ 887388 w 2326482"/>
              <a:gd name="T45" fmla="*/ 392906 h 661987"/>
              <a:gd name="T46" fmla="*/ 901778 w 2326482"/>
              <a:gd name="T47" fmla="*/ 407193 h 661987"/>
              <a:gd name="T48" fmla="*/ 990517 w 2326482"/>
              <a:gd name="T49" fmla="*/ 416718 h 661987"/>
              <a:gd name="T50" fmla="*/ 1007305 w 2326482"/>
              <a:gd name="T51" fmla="*/ 423862 h 661987"/>
              <a:gd name="T52" fmla="*/ 1062472 w 2326482"/>
              <a:gd name="T53" fmla="*/ 428625 h 661987"/>
              <a:gd name="T54" fmla="*/ 1081657 w 2326482"/>
              <a:gd name="T55" fmla="*/ 435768 h 661987"/>
              <a:gd name="T56" fmla="*/ 1124829 w 2326482"/>
              <a:gd name="T57" fmla="*/ 438150 h 661987"/>
              <a:gd name="T58" fmla="*/ 1141616 w 2326482"/>
              <a:gd name="T59" fmla="*/ 461962 h 661987"/>
              <a:gd name="T60" fmla="*/ 1184787 w 2326482"/>
              <a:gd name="T61" fmla="*/ 464343 h 661987"/>
              <a:gd name="T62" fmla="*/ 1184787 w 2326482"/>
              <a:gd name="T63" fmla="*/ 481012 h 661987"/>
              <a:gd name="T64" fmla="*/ 1218363 w 2326482"/>
              <a:gd name="T65" fmla="*/ 483393 h 661987"/>
              <a:gd name="T66" fmla="*/ 1259136 w 2326482"/>
              <a:gd name="T67" fmla="*/ 519112 h 661987"/>
              <a:gd name="T68" fmla="*/ 1285516 w 2326482"/>
              <a:gd name="T69" fmla="*/ 523875 h 661987"/>
              <a:gd name="T70" fmla="*/ 1307102 w 2326482"/>
              <a:gd name="T71" fmla="*/ 538162 h 661987"/>
              <a:gd name="T72" fmla="*/ 1345475 w 2326482"/>
              <a:gd name="T73" fmla="*/ 561975 h 661987"/>
              <a:gd name="T74" fmla="*/ 1376654 w 2326482"/>
              <a:gd name="T75" fmla="*/ 566737 h 661987"/>
              <a:gd name="T76" fmla="*/ 1383848 w 2326482"/>
              <a:gd name="T77" fmla="*/ 576262 h 661987"/>
              <a:gd name="T78" fmla="*/ 1405434 w 2326482"/>
              <a:gd name="T79" fmla="*/ 576262 h 661987"/>
              <a:gd name="T80" fmla="*/ 1431815 w 2326482"/>
              <a:gd name="T81" fmla="*/ 592931 h 661987"/>
              <a:gd name="T82" fmla="*/ 1496570 w 2326482"/>
              <a:gd name="T83" fmla="*/ 592931 h 661987"/>
              <a:gd name="T84" fmla="*/ 1510960 w 2326482"/>
              <a:gd name="T85" fmla="*/ 621506 h 661987"/>
              <a:gd name="T86" fmla="*/ 1551732 w 2326482"/>
              <a:gd name="T87" fmla="*/ 623887 h 661987"/>
              <a:gd name="T88" fmla="*/ 1561324 w 2326482"/>
              <a:gd name="T89" fmla="*/ 631031 h 661987"/>
              <a:gd name="T90" fmla="*/ 2055381 w 2326482"/>
              <a:gd name="T91" fmla="*/ 633412 h 661987"/>
              <a:gd name="T92" fmla="*/ 2064976 w 2326482"/>
              <a:gd name="T93" fmla="*/ 650081 h 661987"/>
              <a:gd name="T94" fmla="*/ 2292815 w 2326482"/>
              <a:gd name="T95" fmla="*/ 652462 h 661987"/>
              <a:gd name="T96" fmla="*/ 2297615 w 2326482"/>
              <a:gd name="T97" fmla="*/ 661987 h 661987"/>
              <a:gd name="T98" fmla="*/ 2343184 w 2326482"/>
              <a:gd name="T99" fmla="*/ 661987 h 66198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326482"/>
              <a:gd name="T151" fmla="*/ 0 h 661987"/>
              <a:gd name="T152" fmla="*/ 2326482 w 2326482"/>
              <a:gd name="T153" fmla="*/ 661987 h 66198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326482" h="661987">
                <a:moveTo>
                  <a:pt x="0" y="0"/>
                </a:moveTo>
                <a:lnTo>
                  <a:pt x="161925" y="0"/>
                </a:lnTo>
                <a:lnTo>
                  <a:pt x="195263" y="21431"/>
                </a:lnTo>
                <a:lnTo>
                  <a:pt x="245269" y="28575"/>
                </a:lnTo>
                <a:lnTo>
                  <a:pt x="280988" y="54768"/>
                </a:lnTo>
                <a:lnTo>
                  <a:pt x="326232" y="73818"/>
                </a:lnTo>
                <a:lnTo>
                  <a:pt x="373857" y="116681"/>
                </a:lnTo>
                <a:lnTo>
                  <a:pt x="423863" y="126206"/>
                </a:lnTo>
                <a:lnTo>
                  <a:pt x="466725" y="147637"/>
                </a:lnTo>
                <a:lnTo>
                  <a:pt x="497682" y="147637"/>
                </a:lnTo>
                <a:lnTo>
                  <a:pt x="511969" y="157162"/>
                </a:lnTo>
                <a:lnTo>
                  <a:pt x="559594" y="161925"/>
                </a:lnTo>
                <a:lnTo>
                  <a:pt x="602457" y="192881"/>
                </a:lnTo>
                <a:lnTo>
                  <a:pt x="616744" y="240506"/>
                </a:lnTo>
                <a:lnTo>
                  <a:pt x="647700" y="240506"/>
                </a:lnTo>
                <a:lnTo>
                  <a:pt x="676275" y="276225"/>
                </a:lnTo>
                <a:lnTo>
                  <a:pt x="716757" y="292893"/>
                </a:lnTo>
                <a:lnTo>
                  <a:pt x="754857" y="302418"/>
                </a:lnTo>
                <a:lnTo>
                  <a:pt x="776288" y="307181"/>
                </a:lnTo>
                <a:lnTo>
                  <a:pt x="809625" y="314325"/>
                </a:lnTo>
                <a:lnTo>
                  <a:pt x="833438" y="369093"/>
                </a:lnTo>
                <a:lnTo>
                  <a:pt x="857250" y="385762"/>
                </a:lnTo>
                <a:lnTo>
                  <a:pt x="881063" y="392906"/>
                </a:lnTo>
                <a:lnTo>
                  <a:pt x="895350" y="407193"/>
                </a:lnTo>
                <a:lnTo>
                  <a:pt x="983457" y="416718"/>
                </a:lnTo>
                <a:lnTo>
                  <a:pt x="1000125" y="423862"/>
                </a:lnTo>
                <a:lnTo>
                  <a:pt x="1054894" y="428625"/>
                </a:lnTo>
                <a:lnTo>
                  <a:pt x="1073944" y="435768"/>
                </a:lnTo>
                <a:lnTo>
                  <a:pt x="1116807" y="438150"/>
                </a:lnTo>
                <a:lnTo>
                  <a:pt x="1133475" y="461962"/>
                </a:lnTo>
                <a:lnTo>
                  <a:pt x="1176338" y="464343"/>
                </a:lnTo>
                <a:lnTo>
                  <a:pt x="1176338" y="481012"/>
                </a:lnTo>
                <a:lnTo>
                  <a:pt x="1209675" y="483393"/>
                </a:lnTo>
                <a:lnTo>
                  <a:pt x="1250157" y="519112"/>
                </a:lnTo>
                <a:lnTo>
                  <a:pt x="1276350" y="523875"/>
                </a:lnTo>
                <a:lnTo>
                  <a:pt x="1297782" y="538162"/>
                </a:lnTo>
                <a:lnTo>
                  <a:pt x="1335882" y="561975"/>
                </a:lnTo>
                <a:lnTo>
                  <a:pt x="1366838" y="566737"/>
                </a:lnTo>
                <a:lnTo>
                  <a:pt x="1373982" y="576262"/>
                </a:lnTo>
                <a:lnTo>
                  <a:pt x="1395413" y="576262"/>
                </a:lnTo>
                <a:lnTo>
                  <a:pt x="1421607" y="592931"/>
                </a:lnTo>
                <a:lnTo>
                  <a:pt x="1485900" y="592931"/>
                </a:lnTo>
                <a:lnTo>
                  <a:pt x="1500188" y="621506"/>
                </a:lnTo>
                <a:lnTo>
                  <a:pt x="1540669" y="623887"/>
                </a:lnTo>
                <a:lnTo>
                  <a:pt x="1550194" y="631031"/>
                </a:lnTo>
                <a:lnTo>
                  <a:pt x="2040732" y="633412"/>
                </a:lnTo>
                <a:lnTo>
                  <a:pt x="2050257" y="650081"/>
                </a:lnTo>
                <a:lnTo>
                  <a:pt x="2276475" y="652462"/>
                </a:lnTo>
                <a:lnTo>
                  <a:pt x="2281238" y="661987"/>
                </a:lnTo>
                <a:lnTo>
                  <a:pt x="2326482" y="661987"/>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382588" y="676275"/>
            <a:ext cx="8464550" cy="1103313"/>
          </a:xfrm>
        </p:spPr>
        <p:txBody>
          <a:bodyPr/>
          <a:lstStyle/>
          <a:p>
            <a:pPr eaLnBrk="1" hangingPunct="1"/>
            <a:r>
              <a:rPr lang="en-US" smtClean="0"/>
              <a:t>Neoadjuvant DD-MVAC + Bevacizumab in High-Risk Urothelial Cancer: Phase II Trial</a:t>
            </a:r>
            <a:endParaRPr lang="en-US" baseline="30000" smtClean="0"/>
          </a:p>
        </p:txBody>
      </p:sp>
      <p:sp>
        <p:nvSpPr>
          <p:cNvPr id="54275"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Siefker-Radtke AO, et al. ASCO GU 2012. Abstract 261.</a:t>
            </a:r>
          </a:p>
        </p:txBody>
      </p:sp>
      <p:sp>
        <p:nvSpPr>
          <p:cNvPr id="2" name="Content Placeholder 1"/>
          <p:cNvSpPr>
            <a:spLocks noGrp="1"/>
          </p:cNvSpPr>
          <p:nvPr>
            <p:ph idx="1"/>
          </p:nvPr>
        </p:nvSpPr>
        <p:spPr>
          <a:xfrm>
            <a:off x="285750" y="1828800"/>
            <a:ext cx="8656638" cy="2552700"/>
          </a:xfrm>
        </p:spPr>
        <p:txBody>
          <a:bodyPr/>
          <a:lstStyle/>
          <a:p>
            <a:pPr>
              <a:spcBef>
                <a:spcPts val="600"/>
              </a:spcBef>
              <a:spcAft>
                <a:spcPts val="800"/>
              </a:spcAft>
              <a:defRPr/>
            </a:pPr>
            <a:endParaRPr lang="en-US" sz="1600" dirty="0" smtClean="0"/>
          </a:p>
          <a:p>
            <a:pPr marL="0" indent="0">
              <a:spcBef>
                <a:spcPts val="600"/>
              </a:spcBef>
              <a:spcAft>
                <a:spcPts val="800"/>
              </a:spcAft>
              <a:buFont typeface="Wingdings" pitchFamily="2" charset="2"/>
              <a:buNone/>
              <a:defRPr/>
            </a:pPr>
            <a:endParaRPr lang="en-US" sz="2000" dirty="0" smtClean="0"/>
          </a:p>
          <a:p>
            <a:pPr>
              <a:spcBef>
                <a:spcPts val="600"/>
              </a:spcBef>
              <a:spcAft>
                <a:spcPts val="800"/>
              </a:spcAft>
              <a:defRPr/>
            </a:pPr>
            <a:endParaRPr lang="en-US" sz="2000" dirty="0"/>
          </a:p>
          <a:p>
            <a:pPr lvl="2">
              <a:spcBef>
                <a:spcPts val="1200"/>
              </a:spcBef>
              <a:spcAft>
                <a:spcPts val="1200"/>
              </a:spcAft>
              <a:buFont typeface="Arial" pitchFamily="34" charset="0"/>
              <a:buChar char="–"/>
              <a:defRPr/>
            </a:pPr>
            <a:endParaRPr lang="en-US" sz="1600" dirty="0" smtClean="0"/>
          </a:p>
          <a:p>
            <a:pPr lvl="1">
              <a:spcBef>
                <a:spcPts val="1200"/>
              </a:spcBef>
              <a:spcAft>
                <a:spcPts val="1200"/>
              </a:spcAft>
              <a:buFont typeface="Arial" pitchFamily="34" charset="0"/>
              <a:buChar char="–"/>
              <a:defRPr/>
            </a:pPr>
            <a:endParaRPr lang="en-US" sz="1800" dirty="0" smtClean="0"/>
          </a:p>
        </p:txBody>
      </p:sp>
      <p:sp>
        <p:nvSpPr>
          <p:cNvPr id="54277" name="Content Placeholder 1"/>
          <p:cNvSpPr txBox="1">
            <a:spLocks/>
          </p:cNvSpPr>
          <p:nvPr/>
        </p:nvSpPr>
        <p:spPr bwMode="auto">
          <a:xfrm>
            <a:off x="384175" y="1828800"/>
            <a:ext cx="8343900" cy="4367213"/>
          </a:xfrm>
          <a:prstGeom prst="rect">
            <a:avLst/>
          </a:prstGeom>
          <a:noFill/>
          <a:ln w="9525">
            <a:noFill/>
            <a:miter lim="800000"/>
            <a:headEnd/>
            <a:tailEnd/>
          </a:ln>
        </p:spPr>
        <p:txBody>
          <a:bodyPr/>
          <a:lstStyle/>
          <a:p>
            <a:pPr marL="342900" indent="-342900" eaLnBrk="0" hangingPunct="0">
              <a:lnSpc>
                <a:spcPct val="90000"/>
              </a:lnSpc>
              <a:spcBef>
                <a:spcPts val="600"/>
              </a:spcBef>
              <a:spcAft>
                <a:spcPts val="800"/>
              </a:spcAft>
              <a:buClr>
                <a:srgbClr val="8B3D9A"/>
              </a:buClr>
              <a:buFont typeface="Wingdings" pitchFamily="2" charset="2"/>
              <a:buChar char="§"/>
            </a:pPr>
            <a:r>
              <a:rPr lang="en-US" sz="2000">
                <a:solidFill>
                  <a:srgbClr val="FEFDDE"/>
                </a:solidFill>
              </a:rPr>
              <a:t>Patients with bladder cancer or upper tract tumor: N = 60</a:t>
            </a:r>
          </a:p>
          <a:p>
            <a:pPr marL="342900" indent="-342900" eaLnBrk="0" hangingPunct="0">
              <a:lnSpc>
                <a:spcPct val="90000"/>
              </a:lnSpc>
              <a:spcBef>
                <a:spcPts val="600"/>
              </a:spcBef>
              <a:spcAft>
                <a:spcPts val="800"/>
              </a:spcAft>
              <a:buClr>
                <a:srgbClr val="8B3D9A"/>
              </a:buClr>
              <a:buFont typeface="Wingdings" pitchFamily="2" charset="2"/>
              <a:buChar char="§"/>
            </a:pPr>
            <a:r>
              <a:rPr lang="en-US" sz="2000">
                <a:solidFill>
                  <a:srgbClr val="FEFDDE"/>
                </a:solidFill>
              </a:rPr>
              <a:t>Dosing regimen</a:t>
            </a:r>
          </a:p>
          <a:p>
            <a:pPr marL="742950" lvl="1" indent="-285750" eaLnBrk="0" hangingPunct="0">
              <a:lnSpc>
                <a:spcPct val="90000"/>
              </a:lnSpc>
              <a:spcBef>
                <a:spcPts val="600"/>
              </a:spcBef>
              <a:spcAft>
                <a:spcPts val="800"/>
              </a:spcAft>
              <a:buClr>
                <a:srgbClr val="8B3D9A"/>
              </a:buClr>
              <a:buFont typeface="Arial" charset="0"/>
              <a:buChar char="–"/>
            </a:pPr>
            <a:r>
              <a:rPr lang="en-US" sz="1800">
                <a:solidFill>
                  <a:srgbClr val="FEFDDE"/>
                </a:solidFill>
              </a:rPr>
              <a:t>Bevacizumab 10 mg/kg, then </a:t>
            </a:r>
          </a:p>
          <a:p>
            <a:pPr marL="742950" lvl="1" indent="-285750" eaLnBrk="0" hangingPunct="0">
              <a:lnSpc>
                <a:spcPct val="90000"/>
              </a:lnSpc>
              <a:spcBef>
                <a:spcPts val="600"/>
              </a:spcBef>
              <a:spcAft>
                <a:spcPts val="800"/>
              </a:spcAft>
              <a:buClr>
                <a:srgbClr val="8B3D9A"/>
              </a:buClr>
              <a:buFont typeface="Arial" charset="0"/>
              <a:buChar char="–"/>
            </a:pPr>
            <a:r>
              <a:rPr lang="en-US" sz="1800">
                <a:solidFill>
                  <a:srgbClr val="FEFDDE"/>
                </a:solidFill>
              </a:rPr>
              <a:t>Methotrexate 30 mg/m</a:t>
            </a:r>
            <a:r>
              <a:rPr lang="en-US" sz="1800" baseline="30000">
                <a:solidFill>
                  <a:srgbClr val="FEFDDE"/>
                </a:solidFill>
              </a:rPr>
              <a:t>2</a:t>
            </a:r>
            <a:r>
              <a:rPr lang="en-US" sz="1800">
                <a:solidFill>
                  <a:srgbClr val="FEFDDE"/>
                </a:solidFill>
              </a:rPr>
              <a:t> + vinblastine 3 mg/m</a:t>
            </a:r>
            <a:r>
              <a:rPr lang="en-US" sz="1800" baseline="30000">
                <a:solidFill>
                  <a:srgbClr val="FEFDDE"/>
                </a:solidFill>
              </a:rPr>
              <a:t>2</a:t>
            </a:r>
            <a:r>
              <a:rPr lang="en-US" sz="1800">
                <a:solidFill>
                  <a:srgbClr val="FEFDDE"/>
                </a:solidFill>
              </a:rPr>
              <a:t> + doxorubicin 30 mg/m</a:t>
            </a:r>
            <a:r>
              <a:rPr lang="en-US" sz="1800" baseline="30000">
                <a:solidFill>
                  <a:srgbClr val="FEFDDE"/>
                </a:solidFill>
              </a:rPr>
              <a:t>2</a:t>
            </a:r>
            <a:r>
              <a:rPr lang="en-US" sz="1800">
                <a:solidFill>
                  <a:srgbClr val="FEFDDE"/>
                </a:solidFill>
              </a:rPr>
              <a:t> + cisplatin 70 mg/m</a:t>
            </a:r>
            <a:r>
              <a:rPr lang="en-US" sz="1800" baseline="30000">
                <a:solidFill>
                  <a:srgbClr val="FEFDDE"/>
                </a:solidFill>
              </a:rPr>
              <a:t>2 </a:t>
            </a:r>
            <a:r>
              <a:rPr lang="en-US" sz="1800">
                <a:solidFill>
                  <a:srgbClr val="FEFDDE"/>
                </a:solidFill>
              </a:rPr>
              <a:t>(DD-MVAC)</a:t>
            </a:r>
          </a:p>
          <a:p>
            <a:pPr marL="742950" lvl="1" indent="-285750" eaLnBrk="0" hangingPunct="0">
              <a:lnSpc>
                <a:spcPct val="90000"/>
              </a:lnSpc>
              <a:spcBef>
                <a:spcPts val="600"/>
              </a:spcBef>
              <a:spcAft>
                <a:spcPts val="800"/>
              </a:spcAft>
              <a:buClr>
                <a:srgbClr val="8B3D9A"/>
              </a:buClr>
              <a:buFont typeface="Arial" charset="0"/>
              <a:buChar char="–"/>
            </a:pPr>
            <a:r>
              <a:rPr lang="en-US" sz="1800">
                <a:solidFill>
                  <a:srgbClr val="FEFDDE"/>
                </a:solidFill>
              </a:rPr>
              <a:t>Agents given over Days 1-2, every 2 wks with 3L mannitol infusion and IV pegfilgrastim</a:t>
            </a:r>
          </a:p>
          <a:p>
            <a:pPr marL="742950" lvl="1" indent="-285750" eaLnBrk="0" hangingPunct="0">
              <a:lnSpc>
                <a:spcPct val="90000"/>
              </a:lnSpc>
              <a:spcBef>
                <a:spcPts val="600"/>
              </a:spcBef>
              <a:spcAft>
                <a:spcPts val="800"/>
              </a:spcAft>
              <a:buClr>
                <a:srgbClr val="8B3D9A"/>
              </a:buClr>
              <a:buFont typeface="Arial" charset="0"/>
              <a:buChar char="–"/>
            </a:pPr>
            <a:r>
              <a:rPr lang="en-US" sz="1800">
                <a:solidFill>
                  <a:srgbClr val="FEFDDE"/>
                </a:solidFill>
              </a:rPr>
              <a:t>4 cycles of therapy</a:t>
            </a:r>
          </a:p>
          <a:p>
            <a:pPr marL="342900" indent="-342900" eaLnBrk="0" hangingPunct="0">
              <a:lnSpc>
                <a:spcPct val="90000"/>
              </a:lnSpc>
              <a:spcBef>
                <a:spcPts val="600"/>
              </a:spcBef>
              <a:spcAft>
                <a:spcPts val="800"/>
              </a:spcAft>
              <a:buClr>
                <a:srgbClr val="8B3D9A"/>
              </a:buClr>
              <a:buFont typeface="Wingdings" pitchFamily="2" charset="2"/>
              <a:buChar char="§"/>
            </a:pPr>
            <a:r>
              <a:rPr lang="en-US" sz="2000">
                <a:solidFill>
                  <a:srgbClr val="FEFDDE"/>
                </a:solidFill>
              </a:rPr>
              <a:t>Surgery minimum of 6 wks after last bevacizumab dose</a:t>
            </a:r>
          </a:p>
          <a:p>
            <a:pPr marL="342900" indent="-342900" eaLnBrk="0" hangingPunct="0">
              <a:lnSpc>
                <a:spcPct val="90000"/>
              </a:lnSpc>
              <a:spcBef>
                <a:spcPts val="600"/>
              </a:spcBef>
              <a:spcAft>
                <a:spcPts val="800"/>
              </a:spcAft>
              <a:buClr>
                <a:srgbClr val="8B3D9A"/>
              </a:buClr>
              <a:buFont typeface="Wingdings" pitchFamily="2" charset="2"/>
              <a:buChar char="§"/>
            </a:pPr>
            <a:r>
              <a:rPr lang="en-US" sz="2000">
                <a:solidFill>
                  <a:srgbClr val="FEFDDE"/>
                </a:solidFill>
              </a:rPr>
              <a:t>Primary endpoint: pathologic down-staging to ≤ pT1N0</a:t>
            </a:r>
          </a:p>
          <a:p>
            <a:pPr marL="342900" indent="-342900" eaLnBrk="0" hangingPunct="0">
              <a:lnSpc>
                <a:spcPct val="90000"/>
              </a:lnSpc>
              <a:spcBef>
                <a:spcPts val="600"/>
              </a:spcBef>
              <a:spcAft>
                <a:spcPts val="800"/>
              </a:spcAft>
              <a:buClr>
                <a:srgbClr val="8B3D9A"/>
              </a:buClr>
              <a:buFont typeface="Wingdings" pitchFamily="2" charset="2"/>
              <a:buChar char="§"/>
            </a:pPr>
            <a:r>
              <a:rPr lang="en-US" sz="2000">
                <a:solidFill>
                  <a:srgbClr val="FEFDDE"/>
                </a:solidFill>
              </a:rPr>
              <a:t>Secondary endpoints: OS, DSS, tolerability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382588" y="676275"/>
            <a:ext cx="8464550" cy="1103313"/>
          </a:xfrm>
        </p:spPr>
        <p:txBody>
          <a:bodyPr/>
          <a:lstStyle/>
          <a:p>
            <a:pPr eaLnBrk="1" hangingPunct="1"/>
            <a:r>
              <a:rPr lang="en-US" smtClean="0"/>
              <a:t>Neoadjuvant DD-MVAC + Bevacizumab in High-Risk Urothelial Cancer: Results</a:t>
            </a:r>
            <a:endParaRPr lang="en-US" baseline="30000" smtClean="0"/>
          </a:p>
        </p:txBody>
      </p:sp>
      <p:sp>
        <p:nvSpPr>
          <p:cNvPr id="55299"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Siefker-Radtke AO, et al. ASCO GU 2012. Abstract 261.</a:t>
            </a:r>
          </a:p>
        </p:txBody>
      </p:sp>
      <p:sp>
        <p:nvSpPr>
          <p:cNvPr id="2" name="Content Placeholder 1"/>
          <p:cNvSpPr>
            <a:spLocks noGrp="1"/>
          </p:cNvSpPr>
          <p:nvPr>
            <p:ph idx="1"/>
          </p:nvPr>
        </p:nvSpPr>
        <p:spPr>
          <a:xfrm>
            <a:off x="285750" y="1828800"/>
            <a:ext cx="8656638" cy="2552700"/>
          </a:xfrm>
        </p:spPr>
        <p:txBody>
          <a:bodyPr/>
          <a:lstStyle/>
          <a:p>
            <a:pPr>
              <a:spcBef>
                <a:spcPts val="600"/>
              </a:spcBef>
              <a:spcAft>
                <a:spcPts val="800"/>
              </a:spcAft>
              <a:defRPr/>
            </a:pPr>
            <a:endParaRPr lang="en-US" sz="1600" dirty="0" smtClean="0"/>
          </a:p>
          <a:p>
            <a:pPr marL="0" indent="0">
              <a:spcBef>
                <a:spcPts val="600"/>
              </a:spcBef>
              <a:spcAft>
                <a:spcPts val="800"/>
              </a:spcAft>
              <a:buFont typeface="Wingdings" pitchFamily="2" charset="2"/>
              <a:buNone/>
              <a:defRPr/>
            </a:pPr>
            <a:endParaRPr lang="en-US" sz="2000" dirty="0" smtClean="0"/>
          </a:p>
          <a:p>
            <a:pPr>
              <a:spcBef>
                <a:spcPts val="600"/>
              </a:spcBef>
              <a:spcAft>
                <a:spcPts val="800"/>
              </a:spcAft>
              <a:defRPr/>
            </a:pPr>
            <a:endParaRPr lang="en-US" sz="2000" dirty="0"/>
          </a:p>
          <a:p>
            <a:pPr lvl="2">
              <a:spcBef>
                <a:spcPts val="1200"/>
              </a:spcBef>
              <a:spcAft>
                <a:spcPts val="1200"/>
              </a:spcAft>
              <a:buFont typeface="Arial" pitchFamily="34" charset="0"/>
              <a:buChar char="–"/>
              <a:defRPr/>
            </a:pPr>
            <a:endParaRPr lang="en-US" sz="1600" dirty="0" smtClean="0"/>
          </a:p>
          <a:p>
            <a:pPr lvl="1">
              <a:spcBef>
                <a:spcPts val="1200"/>
              </a:spcBef>
              <a:spcAft>
                <a:spcPts val="1200"/>
              </a:spcAft>
              <a:buFont typeface="Arial" pitchFamily="34" charset="0"/>
              <a:buChar char="–"/>
              <a:defRPr/>
            </a:pPr>
            <a:endParaRPr lang="en-US" sz="1800" dirty="0" smtClean="0"/>
          </a:p>
        </p:txBody>
      </p:sp>
      <p:sp>
        <p:nvSpPr>
          <p:cNvPr id="5" name="Content Placeholder 1"/>
          <p:cNvSpPr txBox="1">
            <a:spLocks/>
          </p:cNvSpPr>
          <p:nvPr/>
        </p:nvSpPr>
        <p:spPr bwMode="auto">
          <a:xfrm>
            <a:off x="503238" y="1851025"/>
            <a:ext cx="8434387" cy="4510088"/>
          </a:xfrm>
          <a:prstGeom prst="rect">
            <a:avLst/>
          </a:prstGeom>
          <a:noFill/>
          <a:ln>
            <a:noFill/>
          </a:ln>
          <a:extLst/>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spcBef>
                <a:spcPts val="600"/>
              </a:spcBef>
              <a:spcAft>
                <a:spcPts val="800"/>
              </a:spcAft>
              <a:buFont typeface="Wingdings" pitchFamily="2" charset="2"/>
              <a:buNone/>
              <a:defRPr/>
            </a:pPr>
            <a:endParaRPr lang="en-US" sz="1600" dirty="0" smtClean="0"/>
          </a:p>
          <a:p>
            <a:pPr marL="0" indent="0">
              <a:spcBef>
                <a:spcPts val="600"/>
              </a:spcBef>
              <a:spcAft>
                <a:spcPts val="800"/>
              </a:spcAft>
              <a:buFont typeface="Wingdings" pitchFamily="2" charset="2"/>
              <a:buNone/>
              <a:defRPr/>
            </a:pPr>
            <a:endParaRPr lang="en-US" sz="2000" dirty="0" smtClean="0"/>
          </a:p>
          <a:p>
            <a:pPr>
              <a:spcBef>
                <a:spcPts val="600"/>
              </a:spcBef>
              <a:spcAft>
                <a:spcPts val="800"/>
              </a:spcAft>
              <a:defRPr/>
            </a:pPr>
            <a:endParaRPr lang="en-US" sz="2000" dirty="0" smtClean="0"/>
          </a:p>
          <a:p>
            <a:pPr lvl="2">
              <a:spcBef>
                <a:spcPts val="1200"/>
              </a:spcBef>
              <a:spcAft>
                <a:spcPts val="1200"/>
              </a:spcAft>
              <a:defRPr/>
            </a:pPr>
            <a:endParaRPr lang="en-US" sz="1600" dirty="0" smtClean="0"/>
          </a:p>
          <a:p>
            <a:pPr lvl="1">
              <a:spcBef>
                <a:spcPts val="1200"/>
              </a:spcBef>
              <a:spcAft>
                <a:spcPts val="1200"/>
              </a:spcAft>
              <a:defRPr/>
            </a:pPr>
            <a:endParaRPr lang="en-US" sz="1800" dirty="0" smtClean="0"/>
          </a:p>
        </p:txBody>
      </p:sp>
      <p:graphicFrame>
        <p:nvGraphicFramePr>
          <p:cNvPr id="3" name="Table 2"/>
          <p:cNvGraphicFramePr>
            <a:graphicFrameLocks noGrp="1"/>
          </p:cNvGraphicFramePr>
          <p:nvPr/>
        </p:nvGraphicFramePr>
        <p:xfrm>
          <a:off x="382588" y="1908175"/>
          <a:ext cx="8472487" cy="1524000"/>
        </p:xfrm>
        <a:graphic>
          <a:graphicData uri="http://schemas.openxmlformats.org/drawingml/2006/table">
            <a:tbl>
              <a:tblPr firstRow="1" bandRow="1">
                <a:tableStyleId>{93296810-A885-4BE3-A3E7-6D5BEEA58F35}</a:tableStyleId>
              </a:tblPr>
              <a:tblGrid>
                <a:gridCol w="3602559"/>
                <a:gridCol w="1255594"/>
                <a:gridCol w="1201003"/>
                <a:gridCol w="1201003"/>
                <a:gridCol w="1212328"/>
              </a:tblGrid>
              <a:tr h="0">
                <a:tc rowSpan="2">
                  <a:txBody>
                    <a:bodyPr/>
                    <a:lstStyle/>
                    <a:p>
                      <a:r>
                        <a:rPr lang="en-US" sz="1400" dirty="0" smtClean="0"/>
                        <a:t>Survival</a:t>
                      </a:r>
                      <a:r>
                        <a:rPr lang="en-US" sz="1400" baseline="0" dirty="0" smtClean="0"/>
                        <a:t> at Median Follow-up of 26 Mos, %</a:t>
                      </a:r>
                      <a:endParaRPr lang="en-US" sz="14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400" b="1" dirty="0" smtClean="0">
                          <a:solidFill>
                            <a:schemeClr val="tx1"/>
                          </a:solidFill>
                        </a:rPr>
                        <a:t>OS</a:t>
                      </a:r>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tc>
                <a:tc gridSpan="2">
                  <a:txBody>
                    <a:bodyPr/>
                    <a:lstStyle/>
                    <a:p>
                      <a:pPr algn="ctr"/>
                      <a:r>
                        <a:rPr lang="en-US" sz="1400" b="1" dirty="0" smtClean="0">
                          <a:solidFill>
                            <a:schemeClr val="tx1"/>
                          </a:solidFill>
                        </a:rPr>
                        <a:t>DSS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dirty="0"/>
                    </a:p>
                  </a:txBody>
                  <a:tcPr/>
                </a:tc>
              </a:tr>
              <a:tr h="0">
                <a:tc vMerge="1">
                  <a:txBody>
                    <a:bodyPr/>
                    <a:lstStyle/>
                    <a:p>
                      <a:endParaRPr lang="en-US"/>
                    </a:p>
                  </a:txBody>
                  <a:tcPr/>
                </a:tc>
                <a:tc>
                  <a:txBody>
                    <a:bodyPr/>
                    <a:lstStyle/>
                    <a:p>
                      <a:pPr algn="ctr"/>
                      <a:r>
                        <a:rPr lang="en-US" sz="1400" b="1" dirty="0" smtClean="0">
                          <a:solidFill>
                            <a:schemeClr val="tx1"/>
                          </a:solidFill>
                        </a:rPr>
                        <a:t>2</a:t>
                      </a:r>
                      <a:r>
                        <a:rPr lang="en-US" sz="1400" b="1" baseline="0" dirty="0" smtClean="0">
                          <a:solidFill>
                            <a:schemeClr val="tx1"/>
                          </a:solidFill>
                        </a:rPr>
                        <a:t> Yr</a:t>
                      </a:r>
                      <a:endParaRPr lang="en-US" sz="1400" b="1" dirty="0" smtClean="0">
                        <a:solidFill>
                          <a:schemeClr val="tx1"/>
                        </a:solidFill>
                      </a:endParaRPr>
                    </a:p>
                  </a:txBody>
                  <a:tcPr>
                    <a:lnL w="381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rPr>
                        <a:t>3</a:t>
                      </a:r>
                      <a:r>
                        <a:rPr lang="en-US" sz="1400" b="1" baseline="0" dirty="0" smtClean="0">
                          <a:solidFill>
                            <a:schemeClr val="tx1"/>
                          </a:solidFill>
                        </a:rPr>
                        <a:t> Yr</a:t>
                      </a:r>
                      <a:endParaRPr lang="en-US" sz="1400" b="1" dirty="0" smtClean="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algn="ctr"/>
                      <a:r>
                        <a:rPr lang="en-US" sz="1400" b="1" dirty="0" smtClean="0">
                          <a:solidFill>
                            <a:schemeClr val="tx1"/>
                          </a:solidFill>
                        </a:rPr>
                        <a:t>2</a:t>
                      </a:r>
                      <a:r>
                        <a:rPr lang="en-US" sz="1400" b="1" baseline="0" dirty="0" smtClean="0">
                          <a:solidFill>
                            <a:schemeClr val="tx1"/>
                          </a:solidFill>
                        </a:rPr>
                        <a:t> Yr</a:t>
                      </a:r>
                      <a:endParaRPr lang="en-US" sz="1400" b="1"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rPr>
                        <a:t>3</a:t>
                      </a:r>
                      <a:r>
                        <a:rPr lang="en-US" sz="1400" b="1" baseline="0" dirty="0" smtClean="0">
                          <a:solidFill>
                            <a:schemeClr val="tx1"/>
                          </a:solidFill>
                        </a:rPr>
                        <a:t> Yr</a:t>
                      </a:r>
                      <a:endParaRPr lang="en-US" sz="1400" b="1" dirty="0" smtClean="0">
                        <a:solidFill>
                          <a:schemeClr val="tx1"/>
                        </a:solidFill>
                      </a:endParaRPr>
                    </a:p>
                  </a:txBody>
                  <a:tcPr>
                    <a:lnL w="12700" cmpd="sng">
                      <a:noFill/>
                    </a:lnL>
                    <a:lnR w="38100" cmpd="sng">
                      <a:noFill/>
                    </a:lnR>
                    <a:lnT w="38100" cmpd="sng">
                      <a:noFill/>
                    </a:lnT>
                    <a:lnB w="12700" cmpd="sng">
                      <a:noFill/>
                    </a:lnB>
                    <a:lnTlToBr w="12700" cmpd="sng">
                      <a:noFill/>
                      <a:prstDash val="solid"/>
                    </a:lnTlToBr>
                    <a:lnBlToTr w="12700" cmpd="sng">
                      <a:noFill/>
                      <a:prstDash val="solid"/>
                    </a:lnBlToTr>
                    <a:solidFill>
                      <a:schemeClr val="accent6"/>
                    </a:solidFill>
                  </a:tcPr>
                </a:tc>
              </a:tr>
              <a:tr h="0">
                <a:tc>
                  <a:txBody>
                    <a:bodyPr/>
                    <a:lstStyle/>
                    <a:p>
                      <a:r>
                        <a:rPr lang="en-US" sz="1400" dirty="0" smtClean="0">
                          <a:solidFill>
                            <a:schemeClr val="bg2">
                              <a:lumMod val="10000"/>
                            </a:schemeClr>
                          </a:solidFill>
                        </a:rPr>
                        <a:t>All patients</a:t>
                      </a:r>
                      <a:endParaRPr lang="en-US" sz="14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78</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63</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82</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64</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r h="0">
                <a:tc>
                  <a:txBody>
                    <a:bodyPr/>
                    <a:lstStyle/>
                    <a:p>
                      <a:r>
                        <a:rPr lang="en-US" sz="1400" dirty="0" smtClean="0">
                          <a:solidFill>
                            <a:schemeClr val="bg2">
                              <a:lumMod val="10000"/>
                            </a:schemeClr>
                          </a:solidFill>
                        </a:rPr>
                        <a:t>Bladder/urethra (n = 44)</a:t>
                      </a:r>
                      <a:endParaRPr lang="en-US" sz="1400" dirty="0">
                        <a:solidFill>
                          <a:schemeClr val="bg2">
                            <a:lumMod val="10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75</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52</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78</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smtClean="0">
                          <a:solidFill>
                            <a:schemeClr val="bg2">
                              <a:lumMod val="10000"/>
                            </a:schemeClr>
                          </a:solidFill>
                        </a:rPr>
                        <a:t>54</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r>
              <a:tr h="0">
                <a:tc>
                  <a:txBody>
                    <a:bodyPr/>
                    <a:lstStyle/>
                    <a:p>
                      <a:r>
                        <a:rPr lang="en-US" sz="1400" dirty="0" smtClean="0">
                          <a:solidFill>
                            <a:schemeClr val="bg2">
                              <a:lumMod val="10000"/>
                            </a:schemeClr>
                          </a:solidFill>
                        </a:rPr>
                        <a:t>Upper tract (n = 16)</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93</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93</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93</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smtClean="0">
                          <a:solidFill>
                            <a:schemeClr val="bg2">
                              <a:lumMod val="10000"/>
                            </a:schemeClr>
                          </a:solidFill>
                        </a:rPr>
                        <a:t>93</a:t>
                      </a:r>
                      <a:endParaRPr lang="en-US" sz="1400" dirty="0">
                        <a:solidFill>
                          <a:schemeClr val="bg2">
                            <a:lumMod val="10000"/>
                          </a:schemeClr>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r>
            </a:tbl>
          </a:graphicData>
        </a:graphic>
      </p:graphicFrame>
      <p:sp>
        <p:nvSpPr>
          <p:cNvPr id="55325" name="Content Placeholder 1"/>
          <p:cNvSpPr txBox="1">
            <a:spLocks/>
          </p:cNvSpPr>
          <p:nvPr/>
        </p:nvSpPr>
        <p:spPr bwMode="auto">
          <a:xfrm>
            <a:off x="384175" y="3597275"/>
            <a:ext cx="4062413" cy="2763838"/>
          </a:xfrm>
          <a:prstGeom prst="rect">
            <a:avLst/>
          </a:prstGeom>
          <a:noFill/>
          <a:ln w="9525">
            <a:noFill/>
            <a:miter lim="800000"/>
            <a:headEnd/>
            <a:tailEnd/>
          </a:ln>
        </p:spPr>
        <p:txBody>
          <a:bodyPr/>
          <a:lstStyle/>
          <a:p>
            <a:pPr marL="342900" indent="-342900" eaLnBrk="0" hangingPunct="0">
              <a:lnSpc>
                <a:spcPct val="90000"/>
              </a:lnSpc>
              <a:spcBef>
                <a:spcPts val="1000"/>
              </a:spcBef>
              <a:spcAft>
                <a:spcPts val="400"/>
              </a:spcAft>
              <a:buClr>
                <a:srgbClr val="8B3D9A"/>
              </a:buClr>
              <a:buFont typeface="Wingdings" pitchFamily="2" charset="2"/>
              <a:buChar char="§"/>
            </a:pPr>
            <a:r>
              <a:rPr lang="en-US" sz="1600">
                <a:solidFill>
                  <a:srgbClr val="FEFDDE"/>
                </a:solidFill>
              </a:rPr>
              <a:t>Significant improvement in OS, DSS with down-staging to ≤ pT1N0M0</a:t>
            </a:r>
          </a:p>
          <a:p>
            <a:pPr marL="342900" indent="-342900" eaLnBrk="0" hangingPunct="0">
              <a:lnSpc>
                <a:spcPct val="90000"/>
              </a:lnSpc>
              <a:spcBef>
                <a:spcPts val="1000"/>
              </a:spcBef>
              <a:spcAft>
                <a:spcPts val="400"/>
              </a:spcAft>
              <a:buClr>
                <a:srgbClr val="8B3D9A"/>
              </a:buClr>
              <a:buFont typeface="Wingdings" pitchFamily="2" charset="2"/>
              <a:buChar char="§"/>
            </a:pPr>
            <a:r>
              <a:rPr lang="en-US" sz="1600">
                <a:solidFill>
                  <a:srgbClr val="FEFDDE"/>
                </a:solidFill>
              </a:rPr>
              <a:t>Down-staging to ≤ pT1N0: 53%</a:t>
            </a:r>
          </a:p>
          <a:p>
            <a:pPr marL="742950" lvl="1" indent="-285750" eaLnBrk="0" hangingPunct="0">
              <a:lnSpc>
                <a:spcPct val="90000"/>
              </a:lnSpc>
              <a:spcBef>
                <a:spcPts val="1000"/>
              </a:spcBef>
              <a:spcAft>
                <a:spcPts val="400"/>
              </a:spcAft>
              <a:buClr>
                <a:srgbClr val="8B3D9A"/>
              </a:buClr>
              <a:buFont typeface="Arial" charset="0"/>
              <a:buChar char="–"/>
            </a:pPr>
            <a:r>
              <a:rPr lang="en-US" sz="1400">
                <a:solidFill>
                  <a:srgbClr val="FEFDDE"/>
                </a:solidFill>
              </a:rPr>
              <a:t>Bladder/urethra: 45%</a:t>
            </a:r>
          </a:p>
          <a:p>
            <a:pPr marL="742950" lvl="1" indent="-285750" eaLnBrk="0" hangingPunct="0">
              <a:lnSpc>
                <a:spcPct val="90000"/>
              </a:lnSpc>
              <a:spcBef>
                <a:spcPts val="1000"/>
              </a:spcBef>
              <a:spcAft>
                <a:spcPts val="400"/>
              </a:spcAft>
              <a:buClr>
                <a:srgbClr val="8B3D9A"/>
              </a:buClr>
              <a:buFont typeface="Arial" charset="0"/>
              <a:buChar char="–"/>
            </a:pPr>
            <a:r>
              <a:rPr lang="en-US" sz="1400">
                <a:solidFill>
                  <a:srgbClr val="FEFDDE"/>
                </a:solidFill>
              </a:rPr>
              <a:t>Upper tract: 75%</a:t>
            </a:r>
          </a:p>
          <a:p>
            <a:pPr marL="342900" indent="-342900" eaLnBrk="0" hangingPunct="0">
              <a:lnSpc>
                <a:spcPct val="90000"/>
              </a:lnSpc>
              <a:spcBef>
                <a:spcPts val="1000"/>
              </a:spcBef>
              <a:spcAft>
                <a:spcPts val="400"/>
              </a:spcAft>
              <a:buClr>
                <a:srgbClr val="8B3D9A"/>
              </a:buClr>
              <a:buFont typeface="Wingdings" pitchFamily="2" charset="2"/>
              <a:buChar char="§"/>
            </a:pPr>
            <a:r>
              <a:rPr lang="en-US" sz="1600">
                <a:solidFill>
                  <a:srgbClr val="FEFDDE"/>
                </a:solidFill>
              </a:rPr>
              <a:t>Down-staging to ≤ pT0N0: 38%</a:t>
            </a:r>
          </a:p>
          <a:p>
            <a:pPr marL="742950" lvl="1" indent="-285750" eaLnBrk="0" hangingPunct="0">
              <a:lnSpc>
                <a:spcPct val="90000"/>
              </a:lnSpc>
              <a:spcBef>
                <a:spcPts val="1000"/>
              </a:spcBef>
              <a:spcAft>
                <a:spcPts val="400"/>
              </a:spcAft>
              <a:buClr>
                <a:srgbClr val="8B3D9A"/>
              </a:buClr>
              <a:buFont typeface="Arial" charset="0"/>
              <a:buChar char="–"/>
            </a:pPr>
            <a:r>
              <a:rPr lang="en-US" sz="1400">
                <a:solidFill>
                  <a:srgbClr val="FEFDDE"/>
                </a:solidFill>
              </a:rPr>
              <a:t>Bladder/urethra: 39%</a:t>
            </a:r>
          </a:p>
          <a:p>
            <a:pPr marL="742950" lvl="1" indent="-285750" eaLnBrk="0" hangingPunct="0">
              <a:lnSpc>
                <a:spcPct val="90000"/>
              </a:lnSpc>
              <a:spcBef>
                <a:spcPts val="1000"/>
              </a:spcBef>
              <a:spcAft>
                <a:spcPts val="400"/>
              </a:spcAft>
              <a:buClr>
                <a:srgbClr val="8B3D9A"/>
              </a:buClr>
              <a:buFont typeface="Arial" charset="0"/>
              <a:buChar char="–"/>
            </a:pPr>
            <a:r>
              <a:rPr lang="en-US" sz="1400">
                <a:solidFill>
                  <a:srgbClr val="FEFDDE"/>
                </a:solidFill>
              </a:rPr>
              <a:t>Upper tract: 38%</a:t>
            </a:r>
          </a:p>
        </p:txBody>
      </p:sp>
      <p:sp>
        <p:nvSpPr>
          <p:cNvPr id="55326" name="TextBox 8"/>
          <p:cNvSpPr txBox="1">
            <a:spLocks noChangeArrowheads="1"/>
          </p:cNvSpPr>
          <p:nvPr/>
        </p:nvSpPr>
        <p:spPr bwMode="auto">
          <a:xfrm>
            <a:off x="4224338" y="5707063"/>
            <a:ext cx="585787" cy="277812"/>
          </a:xfrm>
          <a:prstGeom prst="rect">
            <a:avLst/>
          </a:prstGeom>
          <a:noFill/>
          <a:ln w="9525">
            <a:noFill/>
            <a:miter lim="800000"/>
            <a:headEnd/>
            <a:tailEnd/>
          </a:ln>
        </p:spPr>
        <p:txBody>
          <a:bodyPr>
            <a:spAutoFit/>
          </a:bodyPr>
          <a:lstStyle/>
          <a:p>
            <a:pPr algn="r"/>
            <a:r>
              <a:rPr lang="en-US" sz="1200">
                <a:solidFill>
                  <a:schemeClr val="tx1"/>
                </a:solidFill>
              </a:rPr>
              <a:t>0.1</a:t>
            </a:r>
          </a:p>
        </p:txBody>
      </p:sp>
      <p:sp>
        <p:nvSpPr>
          <p:cNvPr id="55327" name="TextBox 10"/>
          <p:cNvSpPr txBox="1">
            <a:spLocks noChangeArrowheads="1"/>
          </p:cNvSpPr>
          <p:nvPr/>
        </p:nvSpPr>
        <p:spPr bwMode="auto">
          <a:xfrm>
            <a:off x="4838700" y="6267450"/>
            <a:ext cx="3930650" cy="276225"/>
          </a:xfrm>
          <a:prstGeom prst="rect">
            <a:avLst/>
          </a:prstGeom>
          <a:noFill/>
          <a:ln w="9525">
            <a:noFill/>
            <a:miter lim="800000"/>
            <a:headEnd/>
            <a:tailEnd/>
          </a:ln>
        </p:spPr>
        <p:txBody>
          <a:bodyPr>
            <a:spAutoFit/>
          </a:bodyPr>
          <a:lstStyle/>
          <a:p>
            <a:pPr algn="ctr"/>
            <a:r>
              <a:rPr lang="en-US" sz="1200" b="1">
                <a:solidFill>
                  <a:schemeClr val="tx1"/>
                </a:solidFill>
              </a:rPr>
              <a:t>Survival Time (Yr)</a:t>
            </a:r>
          </a:p>
        </p:txBody>
      </p:sp>
      <p:cxnSp>
        <p:nvCxnSpPr>
          <p:cNvPr id="55328" name="Straight Connector 11"/>
          <p:cNvCxnSpPr>
            <a:cxnSpLocks noChangeShapeType="1"/>
          </p:cNvCxnSpPr>
          <p:nvPr/>
        </p:nvCxnSpPr>
        <p:spPr bwMode="auto">
          <a:xfrm>
            <a:off x="4832350" y="3997325"/>
            <a:ext cx="0" cy="2065338"/>
          </a:xfrm>
          <a:prstGeom prst="line">
            <a:avLst/>
          </a:prstGeom>
          <a:noFill/>
          <a:ln w="28575" algn="ctr">
            <a:solidFill>
              <a:schemeClr val="tx1"/>
            </a:solidFill>
            <a:round/>
            <a:headEnd/>
            <a:tailEnd/>
          </a:ln>
        </p:spPr>
      </p:cxnSp>
      <p:cxnSp>
        <p:nvCxnSpPr>
          <p:cNvPr id="55329" name="Straight Connector 12"/>
          <p:cNvCxnSpPr>
            <a:cxnSpLocks noChangeShapeType="1"/>
          </p:cNvCxnSpPr>
          <p:nvPr/>
        </p:nvCxnSpPr>
        <p:spPr bwMode="auto">
          <a:xfrm flipV="1">
            <a:off x="4810125" y="6038850"/>
            <a:ext cx="3962400" cy="0"/>
          </a:xfrm>
          <a:prstGeom prst="line">
            <a:avLst/>
          </a:prstGeom>
          <a:noFill/>
          <a:ln w="28575" algn="ctr">
            <a:solidFill>
              <a:schemeClr val="tx1"/>
            </a:solidFill>
            <a:round/>
            <a:headEnd/>
            <a:tailEnd/>
          </a:ln>
        </p:spPr>
      </p:cxnSp>
      <p:cxnSp>
        <p:nvCxnSpPr>
          <p:cNvPr id="55330" name="Straight Connector 13"/>
          <p:cNvCxnSpPr>
            <a:cxnSpLocks noChangeShapeType="1"/>
          </p:cNvCxnSpPr>
          <p:nvPr/>
        </p:nvCxnSpPr>
        <p:spPr bwMode="auto">
          <a:xfrm>
            <a:off x="5640388" y="6038850"/>
            <a:ext cx="0" cy="65088"/>
          </a:xfrm>
          <a:prstGeom prst="line">
            <a:avLst/>
          </a:prstGeom>
          <a:noFill/>
          <a:ln w="28575" algn="ctr">
            <a:solidFill>
              <a:schemeClr val="tx1"/>
            </a:solidFill>
            <a:round/>
            <a:headEnd/>
            <a:tailEnd/>
          </a:ln>
        </p:spPr>
      </p:cxnSp>
      <p:cxnSp>
        <p:nvCxnSpPr>
          <p:cNvPr id="55331" name="Straight Connector 14"/>
          <p:cNvCxnSpPr>
            <a:cxnSpLocks noChangeShapeType="1"/>
          </p:cNvCxnSpPr>
          <p:nvPr/>
        </p:nvCxnSpPr>
        <p:spPr bwMode="auto">
          <a:xfrm>
            <a:off x="4832350" y="6037263"/>
            <a:ext cx="0" cy="65087"/>
          </a:xfrm>
          <a:prstGeom prst="line">
            <a:avLst/>
          </a:prstGeom>
          <a:noFill/>
          <a:ln w="28575" algn="ctr">
            <a:solidFill>
              <a:schemeClr val="tx1"/>
            </a:solidFill>
            <a:round/>
            <a:headEnd/>
            <a:tailEnd/>
          </a:ln>
        </p:spPr>
      </p:cxnSp>
      <p:cxnSp>
        <p:nvCxnSpPr>
          <p:cNvPr id="55332" name="Straight Connector 15"/>
          <p:cNvCxnSpPr>
            <a:cxnSpLocks noChangeShapeType="1"/>
          </p:cNvCxnSpPr>
          <p:nvPr/>
        </p:nvCxnSpPr>
        <p:spPr bwMode="auto">
          <a:xfrm>
            <a:off x="4762500" y="5842000"/>
            <a:ext cx="65088" cy="0"/>
          </a:xfrm>
          <a:prstGeom prst="line">
            <a:avLst/>
          </a:prstGeom>
          <a:noFill/>
          <a:ln w="28575" algn="ctr">
            <a:solidFill>
              <a:schemeClr val="tx1"/>
            </a:solidFill>
            <a:round/>
            <a:headEnd/>
            <a:tailEnd/>
          </a:ln>
        </p:spPr>
      </p:cxnSp>
      <p:cxnSp>
        <p:nvCxnSpPr>
          <p:cNvPr id="55333" name="Straight Connector 16"/>
          <p:cNvCxnSpPr>
            <a:cxnSpLocks noChangeShapeType="1"/>
          </p:cNvCxnSpPr>
          <p:nvPr/>
        </p:nvCxnSpPr>
        <p:spPr bwMode="auto">
          <a:xfrm>
            <a:off x="4762500" y="4205288"/>
            <a:ext cx="65088" cy="0"/>
          </a:xfrm>
          <a:prstGeom prst="line">
            <a:avLst/>
          </a:prstGeom>
          <a:noFill/>
          <a:ln w="28575" algn="ctr">
            <a:solidFill>
              <a:schemeClr val="tx1"/>
            </a:solidFill>
            <a:round/>
            <a:headEnd/>
            <a:tailEnd/>
          </a:ln>
        </p:spPr>
      </p:cxnSp>
      <p:cxnSp>
        <p:nvCxnSpPr>
          <p:cNvPr id="55334" name="Straight Connector 17"/>
          <p:cNvCxnSpPr>
            <a:cxnSpLocks noChangeShapeType="1"/>
          </p:cNvCxnSpPr>
          <p:nvPr/>
        </p:nvCxnSpPr>
        <p:spPr bwMode="auto">
          <a:xfrm>
            <a:off x="4762500" y="4010025"/>
            <a:ext cx="65088" cy="0"/>
          </a:xfrm>
          <a:prstGeom prst="line">
            <a:avLst/>
          </a:prstGeom>
          <a:noFill/>
          <a:ln w="28575" algn="ctr">
            <a:solidFill>
              <a:schemeClr val="tx1"/>
            </a:solidFill>
            <a:round/>
            <a:headEnd/>
            <a:tailEnd/>
          </a:ln>
        </p:spPr>
      </p:cxnSp>
      <p:sp>
        <p:nvSpPr>
          <p:cNvPr id="55335" name="TextBox 18"/>
          <p:cNvSpPr txBox="1">
            <a:spLocks noChangeArrowheads="1"/>
          </p:cNvSpPr>
          <p:nvPr/>
        </p:nvSpPr>
        <p:spPr bwMode="auto">
          <a:xfrm>
            <a:off x="4718050" y="6083300"/>
            <a:ext cx="227013" cy="276225"/>
          </a:xfrm>
          <a:prstGeom prst="rect">
            <a:avLst/>
          </a:prstGeom>
          <a:noFill/>
          <a:ln w="9525">
            <a:noFill/>
            <a:miter lim="800000"/>
            <a:headEnd/>
            <a:tailEnd/>
          </a:ln>
        </p:spPr>
        <p:txBody>
          <a:bodyPr>
            <a:spAutoFit/>
          </a:bodyPr>
          <a:lstStyle/>
          <a:p>
            <a:pPr algn="ctr"/>
            <a:r>
              <a:rPr lang="en-US" sz="1200">
                <a:solidFill>
                  <a:schemeClr val="tx1"/>
                </a:solidFill>
              </a:rPr>
              <a:t>0</a:t>
            </a:r>
          </a:p>
        </p:txBody>
      </p:sp>
      <p:sp>
        <p:nvSpPr>
          <p:cNvPr id="55336" name="TextBox 19"/>
          <p:cNvSpPr txBox="1">
            <a:spLocks noChangeArrowheads="1"/>
          </p:cNvSpPr>
          <p:nvPr/>
        </p:nvSpPr>
        <p:spPr bwMode="auto">
          <a:xfrm>
            <a:off x="5456238" y="6083300"/>
            <a:ext cx="401637" cy="276225"/>
          </a:xfrm>
          <a:prstGeom prst="rect">
            <a:avLst/>
          </a:prstGeom>
          <a:noFill/>
          <a:ln w="9525">
            <a:noFill/>
            <a:miter lim="800000"/>
            <a:headEnd/>
            <a:tailEnd/>
          </a:ln>
        </p:spPr>
        <p:txBody>
          <a:bodyPr>
            <a:spAutoFit/>
          </a:bodyPr>
          <a:lstStyle/>
          <a:p>
            <a:pPr algn="ctr"/>
            <a:r>
              <a:rPr lang="en-US" sz="1200">
                <a:solidFill>
                  <a:schemeClr val="tx1"/>
                </a:solidFill>
              </a:rPr>
              <a:t>12</a:t>
            </a:r>
          </a:p>
        </p:txBody>
      </p:sp>
      <p:sp>
        <p:nvSpPr>
          <p:cNvPr id="55337" name="TextBox 21"/>
          <p:cNvSpPr txBox="1">
            <a:spLocks noChangeArrowheads="1"/>
          </p:cNvSpPr>
          <p:nvPr/>
        </p:nvSpPr>
        <p:spPr bwMode="auto">
          <a:xfrm>
            <a:off x="4224338" y="5899150"/>
            <a:ext cx="585787" cy="277813"/>
          </a:xfrm>
          <a:prstGeom prst="rect">
            <a:avLst/>
          </a:prstGeom>
          <a:noFill/>
          <a:ln w="9525">
            <a:noFill/>
            <a:miter lim="800000"/>
            <a:headEnd/>
            <a:tailEnd/>
          </a:ln>
        </p:spPr>
        <p:txBody>
          <a:bodyPr>
            <a:spAutoFit/>
          </a:bodyPr>
          <a:lstStyle/>
          <a:p>
            <a:pPr algn="r"/>
            <a:r>
              <a:rPr lang="en-US" sz="1200">
                <a:solidFill>
                  <a:schemeClr val="tx1"/>
                </a:solidFill>
              </a:rPr>
              <a:t>0</a:t>
            </a:r>
          </a:p>
        </p:txBody>
      </p:sp>
      <p:sp>
        <p:nvSpPr>
          <p:cNvPr id="55338" name="TextBox 22"/>
          <p:cNvSpPr txBox="1">
            <a:spLocks noChangeArrowheads="1"/>
          </p:cNvSpPr>
          <p:nvPr/>
        </p:nvSpPr>
        <p:spPr bwMode="auto">
          <a:xfrm>
            <a:off x="4224338" y="4065588"/>
            <a:ext cx="585787" cy="276225"/>
          </a:xfrm>
          <a:prstGeom prst="rect">
            <a:avLst/>
          </a:prstGeom>
          <a:noFill/>
          <a:ln w="9525">
            <a:noFill/>
            <a:miter lim="800000"/>
            <a:headEnd/>
            <a:tailEnd/>
          </a:ln>
        </p:spPr>
        <p:txBody>
          <a:bodyPr>
            <a:spAutoFit/>
          </a:bodyPr>
          <a:lstStyle/>
          <a:p>
            <a:pPr algn="r"/>
            <a:r>
              <a:rPr lang="en-US" sz="1200">
                <a:solidFill>
                  <a:schemeClr val="tx1"/>
                </a:solidFill>
              </a:rPr>
              <a:t>0.9</a:t>
            </a:r>
          </a:p>
        </p:txBody>
      </p:sp>
      <p:sp>
        <p:nvSpPr>
          <p:cNvPr id="55339" name="TextBox 23"/>
          <p:cNvSpPr txBox="1">
            <a:spLocks noChangeArrowheads="1"/>
          </p:cNvSpPr>
          <p:nvPr/>
        </p:nvSpPr>
        <p:spPr bwMode="auto">
          <a:xfrm>
            <a:off x="4224338" y="3876675"/>
            <a:ext cx="585787" cy="277813"/>
          </a:xfrm>
          <a:prstGeom prst="rect">
            <a:avLst/>
          </a:prstGeom>
          <a:noFill/>
          <a:ln w="9525">
            <a:noFill/>
            <a:miter lim="800000"/>
            <a:headEnd/>
            <a:tailEnd/>
          </a:ln>
        </p:spPr>
        <p:txBody>
          <a:bodyPr>
            <a:spAutoFit/>
          </a:bodyPr>
          <a:lstStyle/>
          <a:p>
            <a:pPr algn="r"/>
            <a:r>
              <a:rPr lang="en-US" sz="1200">
                <a:solidFill>
                  <a:schemeClr val="tx1"/>
                </a:solidFill>
              </a:rPr>
              <a:t>1.0</a:t>
            </a:r>
          </a:p>
        </p:txBody>
      </p:sp>
      <p:cxnSp>
        <p:nvCxnSpPr>
          <p:cNvPr id="55340" name="Straight Connector 24"/>
          <p:cNvCxnSpPr>
            <a:cxnSpLocks noChangeShapeType="1"/>
          </p:cNvCxnSpPr>
          <p:nvPr/>
        </p:nvCxnSpPr>
        <p:spPr bwMode="auto">
          <a:xfrm>
            <a:off x="7985125" y="6038850"/>
            <a:ext cx="0" cy="65088"/>
          </a:xfrm>
          <a:prstGeom prst="line">
            <a:avLst/>
          </a:prstGeom>
          <a:noFill/>
          <a:ln w="28575" algn="ctr">
            <a:solidFill>
              <a:schemeClr val="tx1"/>
            </a:solidFill>
            <a:round/>
            <a:headEnd/>
            <a:tailEnd/>
          </a:ln>
        </p:spPr>
      </p:cxnSp>
      <p:sp>
        <p:nvSpPr>
          <p:cNvPr id="55341" name="TextBox 25"/>
          <p:cNvSpPr txBox="1">
            <a:spLocks noChangeArrowheads="1"/>
          </p:cNvSpPr>
          <p:nvPr/>
        </p:nvSpPr>
        <p:spPr bwMode="auto">
          <a:xfrm>
            <a:off x="7766050" y="6083300"/>
            <a:ext cx="442913" cy="276225"/>
          </a:xfrm>
          <a:prstGeom prst="rect">
            <a:avLst/>
          </a:prstGeom>
          <a:noFill/>
          <a:ln w="9525">
            <a:noFill/>
            <a:miter lim="800000"/>
            <a:headEnd/>
            <a:tailEnd/>
          </a:ln>
        </p:spPr>
        <p:txBody>
          <a:bodyPr>
            <a:spAutoFit/>
          </a:bodyPr>
          <a:lstStyle/>
          <a:p>
            <a:pPr algn="ctr"/>
            <a:r>
              <a:rPr lang="en-US" sz="1200">
                <a:solidFill>
                  <a:schemeClr val="tx1"/>
                </a:solidFill>
              </a:rPr>
              <a:t>48</a:t>
            </a:r>
          </a:p>
        </p:txBody>
      </p:sp>
      <p:cxnSp>
        <p:nvCxnSpPr>
          <p:cNvPr id="55342" name="Straight Connector 26"/>
          <p:cNvCxnSpPr>
            <a:cxnSpLocks noChangeShapeType="1"/>
          </p:cNvCxnSpPr>
          <p:nvPr/>
        </p:nvCxnSpPr>
        <p:spPr bwMode="auto">
          <a:xfrm>
            <a:off x="4762500" y="6038850"/>
            <a:ext cx="65088" cy="0"/>
          </a:xfrm>
          <a:prstGeom prst="line">
            <a:avLst/>
          </a:prstGeom>
          <a:noFill/>
          <a:ln w="28575" algn="ctr">
            <a:solidFill>
              <a:schemeClr val="tx1"/>
            </a:solidFill>
            <a:round/>
            <a:headEnd/>
            <a:tailEnd/>
          </a:ln>
        </p:spPr>
      </p:cxnSp>
      <p:cxnSp>
        <p:nvCxnSpPr>
          <p:cNvPr id="55343" name="Straight Connector 27"/>
          <p:cNvCxnSpPr>
            <a:cxnSpLocks noChangeShapeType="1"/>
          </p:cNvCxnSpPr>
          <p:nvPr/>
        </p:nvCxnSpPr>
        <p:spPr bwMode="auto">
          <a:xfrm>
            <a:off x="4762500" y="5224463"/>
            <a:ext cx="65088" cy="0"/>
          </a:xfrm>
          <a:prstGeom prst="line">
            <a:avLst/>
          </a:prstGeom>
          <a:noFill/>
          <a:ln w="28575" algn="ctr">
            <a:solidFill>
              <a:schemeClr val="tx1"/>
            </a:solidFill>
            <a:round/>
            <a:headEnd/>
            <a:tailEnd/>
          </a:ln>
        </p:spPr>
      </p:cxnSp>
      <p:sp>
        <p:nvSpPr>
          <p:cNvPr id="55344" name="TextBox 28"/>
          <p:cNvSpPr txBox="1">
            <a:spLocks noChangeArrowheads="1"/>
          </p:cNvSpPr>
          <p:nvPr/>
        </p:nvSpPr>
        <p:spPr bwMode="auto">
          <a:xfrm>
            <a:off x="4224338" y="5084763"/>
            <a:ext cx="585787" cy="276225"/>
          </a:xfrm>
          <a:prstGeom prst="rect">
            <a:avLst/>
          </a:prstGeom>
          <a:noFill/>
          <a:ln w="9525">
            <a:noFill/>
            <a:miter lim="800000"/>
            <a:headEnd/>
            <a:tailEnd/>
          </a:ln>
        </p:spPr>
        <p:txBody>
          <a:bodyPr>
            <a:spAutoFit/>
          </a:bodyPr>
          <a:lstStyle/>
          <a:p>
            <a:pPr algn="r"/>
            <a:r>
              <a:rPr lang="en-US" sz="1200">
                <a:solidFill>
                  <a:schemeClr val="tx1"/>
                </a:solidFill>
              </a:rPr>
              <a:t>0.4</a:t>
            </a:r>
          </a:p>
        </p:txBody>
      </p:sp>
      <p:cxnSp>
        <p:nvCxnSpPr>
          <p:cNvPr id="55345" name="Straight Connector 29"/>
          <p:cNvCxnSpPr>
            <a:cxnSpLocks noChangeShapeType="1"/>
          </p:cNvCxnSpPr>
          <p:nvPr/>
        </p:nvCxnSpPr>
        <p:spPr bwMode="auto">
          <a:xfrm>
            <a:off x="8763000" y="6038850"/>
            <a:ext cx="0" cy="65088"/>
          </a:xfrm>
          <a:prstGeom prst="line">
            <a:avLst/>
          </a:prstGeom>
          <a:noFill/>
          <a:ln w="28575" algn="ctr">
            <a:solidFill>
              <a:schemeClr val="tx1"/>
            </a:solidFill>
            <a:round/>
            <a:headEnd/>
            <a:tailEnd/>
          </a:ln>
        </p:spPr>
      </p:cxnSp>
      <p:sp>
        <p:nvSpPr>
          <p:cNvPr id="55346" name="TextBox 30"/>
          <p:cNvSpPr txBox="1">
            <a:spLocks noChangeArrowheads="1"/>
          </p:cNvSpPr>
          <p:nvPr/>
        </p:nvSpPr>
        <p:spPr bwMode="auto">
          <a:xfrm>
            <a:off x="8562975" y="6084888"/>
            <a:ext cx="441325" cy="277812"/>
          </a:xfrm>
          <a:prstGeom prst="rect">
            <a:avLst/>
          </a:prstGeom>
          <a:noFill/>
          <a:ln w="9525">
            <a:noFill/>
            <a:miter lim="800000"/>
            <a:headEnd/>
            <a:tailEnd/>
          </a:ln>
        </p:spPr>
        <p:txBody>
          <a:bodyPr>
            <a:spAutoFit/>
          </a:bodyPr>
          <a:lstStyle/>
          <a:p>
            <a:pPr algn="ctr"/>
            <a:r>
              <a:rPr lang="en-US" sz="1200">
                <a:solidFill>
                  <a:schemeClr val="tx1"/>
                </a:solidFill>
              </a:rPr>
              <a:t>60</a:t>
            </a:r>
          </a:p>
        </p:txBody>
      </p:sp>
      <p:cxnSp>
        <p:nvCxnSpPr>
          <p:cNvPr id="55347" name="Straight Connector 31"/>
          <p:cNvCxnSpPr>
            <a:cxnSpLocks noChangeShapeType="1"/>
          </p:cNvCxnSpPr>
          <p:nvPr/>
        </p:nvCxnSpPr>
        <p:spPr bwMode="auto">
          <a:xfrm>
            <a:off x="6418263" y="6038850"/>
            <a:ext cx="0" cy="65088"/>
          </a:xfrm>
          <a:prstGeom prst="line">
            <a:avLst/>
          </a:prstGeom>
          <a:noFill/>
          <a:ln w="28575" algn="ctr">
            <a:solidFill>
              <a:schemeClr val="tx1"/>
            </a:solidFill>
            <a:round/>
            <a:headEnd/>
            <a:tailEnd/>
          </a:ln>
        </p:spPr>
      </p:cxnSp>
      <p:sp>
        <p:nvSpPr>
          <p:cNvPr id="55348" name="TextBox 32"/>
          <p:cNvSpPr txBox="1">
            <a:spLocks noChangeArrowheads="1"/>
          </p:cNvSpPr>
          <p:nvPr/>
        </p:nvSpPr>
        <p:spPr bwMode="auto">
          <a:xfrm>
            <a:off x="6192838" y="6083300"/>
            <a:ext cx="465137" cy="276225"/>
          </a:xfrm>
          <a:prstGeom prst="rect">
            <a:avLst/>
          </a:prstGeom>
          <a:noFill/>
          <a:ln w="9525">
            <a:noFill/>
            <a:miter lim="800000"/>
            <a:headEnd/>
            <a:tailEnd/>
          </a:ln>
        </p:spPr>
        <p:txBody>
          <a:bodyPr>
            <a:spAutoFit/>
          </a:bodyPr>
          <a:lstStyle/>
          <a:p>
            <a:pPr algn="ctr"/>
            <a:r>
              <a:rPr lang="en-US" sz="1200">
                <a:solidFill>
                  <a:schemeClr val="tx1"/>
                </a:solidFill>
              </a:rPr>
              <a:t>24</a:t>
            </a:r>
          </a:p>
        </p:txBody>
      </p:sp>
      <p:cxnSp>
        <p:nvCxnSpPr>
          <p:cNvPr id="55349" name="Straight Connector 33"/>
          <p:cNvCxnSpPr>
            <a:cxnSpLocks noChangeShapeType="1"/>
          </p:cNvCxnSpPr>
          <p:nvPr/>
        </p:nvCxnSpPr>
        <p:spPr bwMode="auto">
          <a:xfrm>
            <a:off x="4762500" y="5424488"/>
            <a:ext cx="65088" cy="0"/>
          </a:xfrm>
          <a:prstGeom prst="line">
            <a:avLst/>
          </a:prstGeom>
          <a:noFill/>
          <a:ln w="28575" algn="ctr">
            <a:solidFill>
              <a:schemeClr val="tx1"/>
            </a:solidFill>
            <a:round/>
            <a:headEnd/>
            <a:tailEnd/>
          </a:ln>
        </p:spPr>
      </p:cxnSp>
      <p:sp>
        <p:nvSpPr>
          <p:cNvPr id="55350" name="TextBox 34"/>
          <p:cNvSpPr txBox="1">
            <a:spLocks noChangeArrowheads="1"/>
          </p:cNvSpPr>
          <p:nvPr/>
        </p:nvSpPr>
        <p:spPr bwMode="auto">
          <a:xfrm>
            <a:off x="4224338" y="5283200"/>
            <a:ext cx="585787" cy="277813"/>
          </a:xfrm>
          <a:prstGeom prst="rect">
            <a:avLst/>
          </a:prstGeom>
          <a:noFill/>
          <a:ln w="9525">
            <a:noFill/>
            <a:miter lim="800000"/>
            <a:headEnd/>
            <a:tailEnd/>
          </a:ln>
        </p:spPr>
        <p:txBody>
          <a:bodyPr>
            <a:spAutoFit/>
          </a:bodyPr>
          <a:lstStyle/>
          <a:p>
            <a:pPr algn="r"/>
            <a:r>
              <a:rPr lang="en-US" sz="1200">
                <a:solidFill>
                  <a:schemeClr val="tx1"/>
                </a:solidFill>
              </a:rPr>
              <a:t>0.3</a:t>
            </a:r>
          </a:p>
        </p:txBody>
      </p:sp>
      <p:cxnSp>
        <p:nvCxnSpPr>
          <p:cNvPr id="55351" name="Straight Connector 36"/>
          <p:cNvCxnSpPr>
            <a:cxnSpLocks noChangeShapeType="1"/>
          </p:cNvCxnSpPr>
          <p:nvPr/>
        </p:nvCxnSpPr>
        <p:spPr bwMode="auto">
          <a:xfrm>
            <a:off x="4762500" y="4406900"/>
            <a:ext cx="65088" cy="0"/>
          </a:xfrm>
          <a:prstGeom prst="line">
            <a:avLst/>
          </a:prstGeom>
          <a:noFill/>
          <a:ln w="28575" algn="ctr">
            <a:solidFill>
              <a:schemeClr val="tx1"/>
            </a:solidFill>
            <a:round/>
            <a:headEnd/>
            <a:tailEnd/>
          </a:ln>
        </p:spPr>
      </p:cxnSp>
      <p:sp>
        <p:nvSpPr>
          <p:cNvPr id="55352" name="TextBox 37"/>
          <p:cNvSpPr txBox="1">
            <a:spLocks noChangeArrowheads="1"/>
          </p:cNvSpPr>
          <p:nvPr/>
        </p:nvSpPr>
        <p:spPr bwMode="auto">
          <a:xfrm>
            <a:off x="4224338" y="4265613"/>
            <a:ext cx="585787" cy="277812"/>
          </a:xfrm>
          <a:prstGeom prst="rect">
            <a:avLst/>
          </a:prstGeom>
          <a:noFill/>
          <a:ln w="9525">
            <a:noFill/>
            <a:miter lim="800000"/>
            <a:headEnd/>
            <a:tailEnd/>
          </a:ln>
        </p:spPr>
        <p:txBody>
          <a:bodyPr>
            <a:spAutoFit/>
          </a:bodyPr>
          <a:lstStyle/>
          <a:p>
            <a:pPr algn="r"/>
            <a:r>
              <a:rPr lang="en-US" sz="1200">
                <a:solidFill>
                  <a:schemeClr val="tx1"/>
                </a:solidFill>
              </a:rPr>
              <a:t>0.8</a:t>
            </a:r>
          </a:p>
        </p:txBody>
      </p:sp>
      <p:cxnSp>
        <p:nvCxnSpPr>
          <p:cNvPr id="55353" name="Straight Connector 38"/>
          <p:cNvCxnSpPr>
            <a:cxnSpLocks noChangeShapeType="1"/>
          </p:cNvCxnSpPr>
          <p:nvPr/>
        </p:nvCxnSpPr>
        <p:spPr bwMode="auto">
          <a:xfrm>
            <a:off x="4762500" y="4618038"/>
            <a:ext cx="65088" cy="0"/>
          </a:xfrm>
          <a:prstGeom prst="line">
            <a:avLst/>
          </a:prstGeom>
          <a:noFill/>
          <a:ln w="28575" algn="ctr">
            <a:solidFill>
              <a:schemeClr val="tx1"/>
            </a:solidFill>
            <a:round/>
            <a:headEnd/>
            <a:tailEnd/>
          </a:ln>
        </p:spPr>
      </p:cxnSp>
      <p:sp>
        <p:nvSpPr>
          <p:cNvPr id="55354" name="TextBox 39"/>
          <p:cNvSpPr txBox="1">
            <a:spLocks noChangeArrowheads="1"/>
          </p:cNvSpPr>
          <p:nvPr/>
        </p:nvSpPr>
        <p:spPr bwMode="auto">
          <a:xfrm>
            <a:off x="4224338" y="4478338"/>
            <a:ext cx="585787" cy="276225"/>
          </a:xfrm>
          <a:prstGeom prst="rect">
            <a:avLst/>
          </a:prstGeom>
          <a:noFill/>
          <a:ln w="9525">
            <a:noFill/>
            <a:miter lim="800000"/>
            <a:headEnd/>
            <a:tailEnd/>
          </a:ln>
        </p:spPr>
        <p:txBody>
          <a:bodyPr>
            <a:spAutoFit/>
          </a:bodyPr>
          <a:lstStyle/>
          <a:p>
            <a:pPr algn="r"/>
            <a:r>
              <a:rPr lang="en-US" sz="1200">
                <a:solidFill>
                  <a:schemeClr val="tx1"/>
                </a:solidFill>
              </a:rPr>
              <a:t>0.7</a:t>
            </a:r>
          </a:p>
        </p:txBody>
      </p:sp>
      <p:cxnSp>
        <p:nvCxnSpPr>
          <p:cNvPr id="55355" name="Straight Connector 40"/>
          <p:cNvCxnSpPr>
            <a:cxnSpLocks noChangeShapeType="1"/>
          </p:cNvCxnSpPr>
          <p:nvPr/>
        </p:nvCxnSpPr>
        <p:spPr bwMode="auto">
          <a:xfrm>
            <a:off x="4775200" y="5635625"/>
            <a:ext cx="52388" cy="0"/>
          </a:xfrm>
          <a:prstGeom prst="line">
            <a:avLst/>
          </a:prstGeom>
          <a:noFill/>
          <a:ln w="28575" algn="ctr">
            <a:solidFill>
              <a:schemeClr val="tx1"/>
            </a:solidFill>
            <a:round/>
            <a:headEnd/>
            <a:tailEnd/>
          </a:ln>
        </p:spPr>
      </p:cxnSp>
      <p:sp>
        <p:nvSpPr>
          <p:cNvPr id="55356" name="TextBox 41"/>
          <p:cNvSpPr txBox="1">
            <a:spLocks noChangeArrowheads="1"/>
          </p:cNvSpPr>
          <p:nvPr/>
        </p:nvSpPr>
        <p:spPr bwMode="auto">
          <a:xfrm>
            <a:off x="4341813" y="5495925"/>
            <a:ext cx="468312" cy="276225"/>
          </a:xfrm>
          <a:prstGeom prst="rect">
            <a:avLst/>
          </a:prstGeom>
          <a:noFill/>
          <a:ln w="9525">
            <a:noFill/>
            <a:miter lim="800000"/>
            <a:headEnd/>
            <a:tailEnd/>
          </a:ln>
        </p:spPr>
        <p:txBody>
          <a:bodyPr>
            <a:spAutoFit/>
          </a:bodyPr>
          <a:lstStyle/>
          <a:p>
            <a:pPr algn="r"/>
            <a:r>
              <a:rPr lang="en-US" sz="1200">
                <a:solidFill>
                  <a:schemeClr val="tx1"/>
                </a:solidFill>
              </a:rPr>
              <a:t>0.2</a:t>
            </a:r>
          </a:p>
        </p:txBody>
      </p:sp>
      <p:cxnSp>
        <p:nvCxnSpPr>
          <p:cNvPr id="55357" name="Straight Connector 43"/>
          <p:cNvCxnSpPr>
            <a:cxnSpLocks noChangeShapeType="1"/>
          </p:cNvCxnSpPr>
          <p:nvPr/>
        </p:nvCxnSpPr>
        <p:spPr bwMode="auto">
          <a:xfrm>
            <a:off x="4762500" y="5016500"/>
            <a:ext cx="65088" cy="0"/>
          </a:xfrm>
          <a:prstGeom prst="line">
            <a:avLst/>
          </a:prstGeom>
          <a:noFill/>
          <a:ln w="28575" algn="ctr">
            <a:solidFill>
              <a:schemeClr val="tx1"/>
            </a:solidFill>
            <a:round/>
            <a:headEnd/>
            <a:tailEnd/>
          </a:ln>
        </p:spPr>
      </p:cxnSp>
      <p:sp>
        <p:nvSpPr>
          <p:cNvPr id="55358" name="TextBox 44"/>
          <p:cNvSpPr txBox="1">
            <a:spLocks noChangeArrowheads="1"/>
          </p:cNvSpPr>
          <p:nvPr/>
        </p:nvSpPr>
        <p:spPr bwMode="auto">
          <a:xfrm>
            <a:off x="4224338" y="4876800"/>
            <a:ext cx="585787" cy="276225"/>
          </a:xfrm>
          <a:prstGeom prst="rect">
            <a:avLst/>
          </a:prstGeom>
          <a:noFill/>
          <a:ln w="9525">
            <a:noFill/>
            <a:miter lim="800000"/>
            <a:headEnd/>
            <a:tailEnd/>
          </a:ln>
        </p:spPr>
        <p:txBody>
          <a:bodyPr>
            <a:spAutoFit/>
          </a:bodyPr>
          <a:lstStyle/>
          <a:p>
            <a:pPr algn="r"/>
            <a:r>
              <a:rPr lang="en-US" sz="1200">
                <a:solidFill>
                  <a:schemeClr val="tx1"/>
                </a:solidFill>
              </a:rPr>
              <a:t>0.5</a:t>
            </a:r>
          </a:p>
        </p:txBody>
      </p:sp>
      <p:cxnSp>
        <p:nvCxnSpPr>
          <p:cNvPr id="55359" name="Straight Connector 45"/>
          <p:cNvCxnSpPr>
            <a:cxnSpLocks noChangeShapeType="1"/>
          </p:cNvCxnSpPr>
          <p:nvPr/>
        </p:nvCxnSpPr>
        <p:spPr bwMode="auto">
          <a:xfrm>
            <a:off x="4762500" y="4811713"/>
            <a:ext cx="65088" cy="0"/>
          </a:xfrm>
          <a:prstGeom prst="line">
            <a:avLst/>
          </a:prstGeom>
          <a:noFill/>
          <a:ln w="28575" algn="ctr">
            <a:solidFill>
              <a:schemeClr val="tx1"/>
            </a:solidFill>
            <a:round/>
            <a:headEnd/>
            <a:tailEnd/>
          </a:ln>
        </p:spPr>
      </p:cxnSp>
      <p:sp>
        <p:nvSpPr>
          <p:cNvPr id="55360" name="TextBox 46"/>
          <p:cNvSpPr txBox="1">
            <a:spLocks noChangeArrowheads="1"/>
          </p:cNvSpPr>
          <p:nvPr/>
        </p:nvSpPr>
        <p:spPr bwMode="auto">
          <a:xfrm>
            <a:off x="4224338" y="4672013"/>
            <a:ext cx="585787" cy="277812"/>
          </a:xfrm>
          <a:prstGeom prst="rect">
            <a:avLst/>
          </a:prstGeom>
          <a:noFill/>
          <a:ln w="9525">
            <a:noFill/>
            <a:miter lim="800000"/>
            <a:headEnd/>
            <a:tailEnd/>
          </a:ln>
        </p:spPr>
        <p:txBody>
          <a:bodyPr>
            <a:spAutoFit/>
          </a:bodyPr>
          <a:lstStyle/>
          <a:p>
            <a:pPr algn="r"/>
            <a:r>
              <a:rPr lang="en-US" sz="1200">
                <a:solidFill>
                  <a:schemeClr val="tx1"/>
                </a:solidFill>
              </a:rPr>
              <a:t>0.6</a:t>
            </a:r>
          </a:p>
        </p:txBody>
      </p:sp>
      <p:cxnSp>
        <p:nvCxnSpPr>
          <p:cNvPr id="55361" name="Straight Connector 47"/>
          <p:cNvCxnSpPr>
            <a:cxnSpLocks noChangeShapeType="1"/>
          </p:cNvCxnSpPr>
          <p:nvPr/>
        </p:nvCxnSpPr>
        <p:spPr bwMode="auto">
          <a:xfrm>
            <a:off x="7200900" y="6038850"/>
            <a:ext cx="0" cy="65088"/>
          </a:xfrm>
          <a:prstGeom prst="line">
            <a:avLst/>
          </a:prstGeom>
          <a:noFill/>
          <a:ln w="28575" algn="ctr">
            <a:solidFill>
              <a:schemeClr val="tx1"/>
            </a:solidFill>
            <a:round/>
            <a:headEnd/>
            <a:tailEnd/>
          </a:ln>
        </p:spPr>
      </p:cxnSp>
      <p:sp>
        <p:nvSpPr>
          <p:cNvPr id="55362" name="TextBox 48"/>
          <p:cNvSpPr txBox="1">
            <a:spLocks noChangeArrowheads="1"/>
          </p:cNvSpPr>
          <p:nvPr/>
        </p:nvSpPr>
        <p:spPr bwMode="auto">
          <a:xfrm>
            <a:off x="6981825" y="6083300"/>
            <a:ext cx="441325" cy="276225"/>
          </a:xfrm>
          <a:prstGeom prst="rect">
            <a:avLst/>
          </a:prstGeom>
          <a:noFill/>
          <a:ln w="9525">
            <a:noFill/>
            <a:miter lim="800000"/>
            <a:headEnd/>
            <a:tailEnd/>
          </a:ln>
        </p:spPr>
        <p:txBody>
          <a:bodyPr>
            <a:spAutoFit/>
          </a:bodyPr>
          <a:lstStyle/>
          <a:p>
            <a:pPr algn="ctr"/>
            <a:r>
              <a:rPr lang="en-US" sz="1200">
                <a:solidFill>
                  <a:schemeClr val="tx1"/>
                </a:solidFill>
              </a:rPr>
              <a:t>36</a:t>
            </a:r>
          </a:p>
        </p:txBody>
      </p:sp>
      <p:sp>
        <p:nvSpPr>
          <p:cNvPr id="55363" name="TextBox 50"/>
          <p:cNvSpPr txBox="1">
            <a:spLocks noChangeArrowheads="1"/>
          </p:cNvSpPr>
          <p:nvPr/>
        </p:nvSpPr>
        <p:spPr bwMode="auto">
          <a:xfrm>
            <a:off x="6069013" y="3640138"/>
            <a:ext cx="1395412" cy="277812"/>
          </a:xfrm>
          <a:prstGeom prst="rect">
            <a:avLst/>
          </a:prstGeom>
          <a:noFill/>
          <a:ln w="9525">
            <a:noFill/>
            <a:miter lim="800000"/>
            <a:headEnd/>
            <a:tailEnd/>
          </a:ln>
        </p:spPr>
        <p:txBody>
          <a:bodyPr>
            <a:spAutoFit/>
          </a:bodyPr>
          <a:lstStyle/>
          <a:p>
            <a:pPr algn="ctr"/>
            <a:r>
              <a:rPr lang="en-US" sz="1200" b="1">
                <a:solidFill>
                  <a:schemeClr val="tx1"/>
                </a:solidFill>
              </a:rPr>
              <a:t>DSS by pStage</a:t>
            </a:r>
          </a:p>
        </p:txBody>
      </p:sp>
      <p:sp>
        <p:nvSpPr>
          <p:cNvPr id="55364" name="TextBox 52"/>
          <p:cNvSpPr txBox="1">
            <a:spLocks noChangeArrowheads="1"/>
          </p:cNvSpPr>
          <p:nvPr/>
        </p:nvSpPr>
        <p:spPr bwMode="auto">
          <a:xfrm>
            <a:off x="5067300" y="5353050"/>
            <a:ext cx="1447800" cy="508000"/>
          </a:xfrm>
          <a:prstGeom prst="rect">
            <a:avLst/>
          </a:prstGeom>
          <a:noFill/>
          <a:ln w="9525">
            <a:noFill/>
            <a:miter lim="800000"/>
            <a:headEnd/>
            <a:tailEnd/>
          </a:ln>
        </p:spPr>
        <p:txBody>
          <a:bodyPr wrap="none">
            <a:spAutoFit/>
          </a:bodyPr>
          <a:lstStyle/>
          <a:p>
            <a:pPr>
              <a:lnSpc>
                <a:spcPct val="90000"/>
              </a:lnSpc>
            </a:pPr>
            <a:r>
              <a:rPr lang="en-US">
                <a:solidFill>
                  <a:schemeClr val="tx1"/>
                </a:solidFill>
              </a:rPr>
              <a:t>pStage T0-T2N0</a:t>
            </a:r>
            <a:br>
              <a:rPr lang="en-US">
                <a:solidFill>
                  <a:schemeClr val="tx1"/>
                </a:solidFill>
              </a:rPr>
            </a:br>
            <a:r>
              <a:rPr lang="en-US">
                <a:solidFill>
                  <a:schemeClr val="tx1"/>
                </a:solidFill>
              </a:rPr>
              <a:t>pStage T3b-T4aN0</a:t>
            </a:r>
            <a:br>
              <a:rPr lang="en-US">
                <a:solidFill>
                  <a:schemeClr val="tx1"/>
                </a:solidFill>
              </a:rPr>
            </a:br>
            <a:r>
              <a:rPr lang="en-US">
                <a:solidFill>
                  <a:schemeClr val="tx1"/>
                </a:solidFill>
              </a:rPr>
              <a:t>pStage T4b, N+ or M+</a:t>
            </a:r>
          </a:p>
        </p:txBody>
      </p:sp>
      <p:sp>
        <p:nvSpPr>
          <p:cNvPr id="55365" name="TextBox 53"/>
          <p:cNvSpPr txBox="1">
            <a:spLocks noChangeArrowheads="1"/>
          </p:cNvSpPr>
          <p:nvPr/>
        </p:nvSpPr>
        <p:spPr bwMode="auto">
          <a:xfrm>
            <a:off x="7653338" y="5214938"/>
            <a:ext cx="438150" cy="673100"/>
          </a:xfrm>
          <a:prstGeom prst="rect">
            <a:avLst/>
          </a:prstGeom>
          <a:noFill/>
          <a:ln w="9525">
            <a:noFill/>
            <a:miter lim="800000"/>
            <a:headEnd/>
            <a:tailEnd/>
          </a:ln>
        </p:spPr>
        <p:txBody>
          <a:bodyPr wrap="none">
            <a:spAutoFit/>
          </a:bodyPr>
          <a:lstStyle/>
          <a:p>
            <a:pPr algn="ctr">
              <a:lnSpc>
                <a:spcPct val="90000"/>
              </a:lnSpc>
              <a:spcAft>
                <a:spcPts val="200"/>
              </a:spcAft>
            </a:pPr>
            <a:r>
              <a:rPr lang="en-US" b="1">
                <a:solidFill>
                  <a:schemeClr val="tx1"/>
                </a:solidFill>
              </a:rPr>
              <a:t>OS</a:t>
            </a:r>
          </a:p>
          <a:p>
            <a:pPr algn="ctr">
              <a:lnSpc>
                <a:spcPct val="90000"/>
              </a:lnSpc>
              <a:spcAft>
                <a:spcPts val="200"/>
              </a:spcAft>
            </a:pPr>
            <a:r>
              <a:rPr lang="en-US">
                <a:solidFill>
                  <a:schemeClr val="tx1"/>
                </a:solidFill>
              </a:rPr>
              <a:t>97%</a:t>
            </a:r>
            <a:br>
              <a:rPr lang="en-US">
                <a:solidFill>
                  <a:schemeClr val="tx1"/>
                </a:solidFill>
              </a:rPr>
            </a:br>
            <a:r>
              <a:rPr lang="en-US">
                <a:solidFill>
                  <a:schemeClr val="tx1"/>
                </a:solidFill>
              </a:rPr>
              <a:t>66%</a:t>
            </a:r>
            <a:br>
              <a:rPr lang="en-US">
                <a:solidFill>
                  <a:schemeClr val="tx1"/>
                </a:solidFill>
              </a:rPr>
            </a:br>
            <a:r>
              <a:rPr lang="en-US">
                <a:solidFill>
                  <a:schemeClr val="tx1"/>
                </a:solidFill>
              </a:rPr>
              <a:t>24%</a:t>
            </a:r>
          </a:p>
        </p:txBody>
      </p:sp>
      <p:sp>
        <p:nvSpPr>
          <p:cNvPr id="55366" name="TextBox 54"/>
          <p:cNvSpPr txBox="1">
            <a:spLocks noChangeArrowheads="1"/>
          </p:cNvSpPr>
          <p:nvPr/>
        </p:nvSpPr>
        <p:spPr bwMode="auto">
          <a:xfrm>
            <a:off x="7813675" y="5084763"/>
            <a:ext cx="425450" cy="231775"/>
          </a:xfrm>
          <a:prstGeom prst="rect">
            <a:avLst/>
          </a:prstGeom>
          <a:noFill/>
          <a:ln w="9525">
            <a:noFill/>
            <a:miter lim="800000"/>
            <a:headEnd/>
            <a:tailEnd/>
          </a:ln>
        </p:spPr>
        <p:txBody>
          <a:bodyPr wrap="none">
            <a:spAutoFit/>
          </a:bodyPr>
          <a:lstStyle/>
          <a:p>
            <a:pPr>
              <a:lnSpc>
                <a:spcPct val="90000"/>
              </a:lnSpc>
            </a:pPr>
            <a:r>
              <a:rPr lang="en-US" b="1">
                <a:solidFill>
                  <a:schemeClr val="tx1"/>
                </a:solidFill>
              </a:rPr>
              <a:t>3 Yr</a:t>
            </a:r>
          </a:p>
        </p:txBody>
      </p:sp>
      <p:sp>
        <p:nvSpPr>
          <p:cNvPr id="55367" name="TextBox 55"/>
          <p:cNvSpPr txBox="1">
            <a:spLocks noChangeArrowheads="1"/>
          </p:cNvSpPr>
          <p:nvPr/>
        </p:nvSpPr>
        <p:spPr bwMode="auto">
          <a:xfrm>
            <a:off x="7994650" y="5214938"/>
            <a:ext cx="447675" cy="673100"/>
          </a:xfrm>
          <a:prstGeom prst="rect">
            <a:avLst/>
          </a:prstGeom>
          <a:noFill/>
          <a:ln w="9525">
            <a:noFill/>
            <a:miter lim="800000"/>
            <a:headEnd/>
            <a:tailEnd/>
          </a:ln>
        </p:spPr>
        <p:txBody>
          <a:bodyPr wrap="none">
            <a:spAutoFit/>
          </a:bodyPr>
          <a:lstStyle/>
          <a:p>
            <a:pPr algn="ctr">
              <a:lnSpc>
                <a:spcPct val="90000"/>
              </a:lnSpc>
              <a:spcAft>
                <a:spcPts val="200"/>
              </a:spcAft>
            </a:pPr>
            <a:r>
              <a:rPr lang="en-US" b="1">
                <a:solidFill>
                  <a:schemeClr val="tx1"/>
                </a:solidFill>
              </a:rPr>
              <a:t>DSS</a:t>
            </a:r>
          </a:p>
          <a:p>
            <a:pPr algn="ctr">
              <a:lnSpc>
                <a:spcPct val="90000"/>
              </a:lnSpc>
            </a:pPr>
            <a:r>
              <a:rPr lang="en-US">
                <a:solidFill>
                  <a:schemeClr val="tx1"/>
                </a:solidFill>
              </a:rPr>
              <a:t>97%</a:t>
            </a:r>
            <a:br>
              <a:rPr lang="en-US">
                <a:solidFill>
                  <a:schemeClr val="tx1"/>
                </a:solidFill>
              </a:rPr>
            </a:br>
            <a:r>
              <a:rPr lang="en-US">
                <a:solidFill>
                  <a:schemeClr val="tx1"/>
                </a:solidFill>
              </a:rPr>
              <a:t>83%</a:t>
            </a:r>
            <a:br>
              <a:rPr lang="en-US">
                <a:solidFill>
                  <a:schemeClr val="tx1"/>
                </a:solidFill>
              </a:rPr>
            </a:br>
            <a:r>
              <a:rPr lang="en-US">
                <a:solidFill>
                  <a:schemeClr val="tx1"/>
                </a:solidFill>
              </a:rPr>
              <a:t>24%</a:t>
            </a:r>
          </a:p>
        </p:txBody>
      </p:sp>
      <p:sp>
        <p:nvSpPr>
          <p:cNvPr id="55368" name="TextBox 56"/>
          <p:cNvSpPr txBox="1">
            <a:spLocks noChangeArrowheads="1"/>
          </p:cNvSpPr>
          <p:nvPr/>
        </p:nvSpPr>
        <p:spPr bwMode="auto">
          <a:xfrm>
            <a:off x="8301038" y="5214938"/>
            <a:ext cx="603250" cy="673100"/>
          </a:xfrm>
          <a:prstGeom prst="rect">
            <a:avLst/>
          </a:prstGeom>
          <a:noFill/>
          <a:ln w="9525">
            <a:noFill/>
            <a:miter lim="800000"/>
            <a:headEnd/>
            <a:tailEnd/>
          </a:ln>
        </p:spPr>
        <p:txBody>
          <a:bodyPr wrap="none">
            <a:spAutoFit/>
          </a:bodyPr>
          <a:lstStyle/>
          <a:p>
            <a:pPr algn="ctr">
              <a:lnSpc>
                <a:spcPct val="90000"/>
              </a:lnSpc>
              <a:spcAft>
                <a:spcPts val="200"/>
              </a:spcAft>
            </a:pPr>
            <a:r>
              <a:rPr lang="en-US" b="1">
                <a:solidFill>
                  <a:schemeClr val="tx1"/>
                </a:solidFill>
              </a:rPr>
              <a:t>Med</a:t>
            </a:r>
          </a:p>
          <a:p>
            <a:pPr algn="ctr">
              <a:lnSpc>
                <a:spcPct val="90000"/>
              </a:lnSpc>
            </a:pPr>
            <a:r>
              <a:rPr lang="en-US">
                <a:solidFill>
                  <a:schemeClr val="tx1"/>
                </a:solidFill>
              </a:rPr>
              <a:t>NR</a:t>
            </a:r>
            <a:br>
              <a:rPr lang="en-US">
                <a:solidFill>
                  <a:schemeClr val="tx1"/>
                </a:solidFill>
              </a:rPr>
            </a:br>
            <a:r>
              <a:rPr lang="en-US">
                <a:solidFill>
                  <a:schemeClr val="tx1"/>
                </a:solidFill>
              </a:rPr>
              <a:t>NR</a:t>
            </a:r>
            <a:br>
              <a:rPr lang="en-US">
                <a:solidFill>
                  <a:schemeClr val="tx1"/>
                </a:solidFill>
              </a:rPr>
            </a:br>
            <a:r>
              <a:rPr lang="en-US">
                <a:solidFill>
                  <a:schemeClr val="tx1"/>
                </a:solidFill>
              </a:rPr>
              <a:t>17 mos</a:t>
            </a:r>
          </a:p>
        </p:txBody>
      </p:sp>
      <p:cxnSp>
        <p:nvCxnSpPr>
          <p:cNvPr id="55369" name="Straight Connector 61"/>
          <p:cNvCxnSpPr>
            <a:cxnSpLocks noChangeShapeType="1"/>
          </p:cNvCxnSpPr>
          <p:nvPr/>
        </p:nvCxnSpPr>
        <p:spPr bwMode="auto">
          <a:xfrm>
            <a:off x="4892675" y="5472113"/>
            <a:ext cx="207963" cy="0"/>
          </a:xfrm>
          <a:prstGeom prst="line">
            <a:avLst/>
          </a:prstGeom>
          <a:noFill/>
          <a:ln w="28575" algn="ctr">
            <a:solidFill>
              <a:schemeClr val="accent2"/>
            </a:solidFill>
            <a:round/>
            <a:headEnd/>
            <a:tailEnd/>
          </a:ln>
        </p:spPr>
      </p:cxnSp>
      <p:cxnSp>
        <p:nvCxnSpPr>
          <p:cNvPr id="63" name="Straight Connector 62"/>
          <p:cNvCxnSpPr/>
          <p:nvPr/>
        </p:nvCxnSpPr>
        <p:spPr bwMode="auto">
          <a:xfrm>
            <a:off x="4892675" y="5616575"/>
            <a:ext cx="207963" cy="0"/>
          </a:xfrm>
          <a:prstGeom prst="line">
            <a:avLst/>
          </a:prstGeom>
          <a:noFill/>
          <a:ln w="28575" cap="flat" cmpd="sng" algn="ctr">
            <a:solidFill>
              <a:schemeClr val="accent3"/>
            </a:solidFill>
            <a:prstDash val="solid"/>
            <a:round/>
            <a:headEnd type="none" w="med" len="med"/>
            <a:tailEnd type="none" w="med" len="med"/>
          </a:ln>
          <a:effectLst/>
        </p:spPr>
      </p:cxnSp>
      <p:cxnSp>
        <p:nvCxnSpPr>
          <p:cNvPr id="55371" name="Straight Connector 63"/>
          <p:cNvCxnSpPr>
            <a:cxnSpLocks noChangeShapeType="1"/>
          </p:cNvCxnSpPr>
          <p:nvPr/>
        </p:nvCxnSpPr>
        <p:spPr bwMode="auto">
          <a:xfrm>
            <a:off x="4892675" y="5754688"/>
            <a:ext cx="207963" cy="0"/>
          </a:xfrm>
          <a:prstGeom prst="line">
            <a:avLst/>
          </a:prstGeom>
          <a:noFill/>
          <a:ln w="28575" algn="ctr">
            <a:solidFill>
              <a:schemeClr val="accent1"/>
            </a:solidFill>
            <a:round/>
            <a:headEnd/>
            <a:tailEnd/>
          </a:ln>
        </p:spPr>
      </p:cxnSp>
      <p:sp>
        <p:nvSpPr>
          <p:cNvPr id="55372" name="TextBox 64"/>
          <p:cNvSpPr txBox="1">
            <a:spLocks noChangeArrowheads="1"/>
          </p:cNvSpPr>
          <p:nvPr/>
        </p:nvSpPr>
        <p:spPr bwMode="auto">
          <a:xfrm>
            <a:off x="4816475" y="5794375"/>
            <a:ext cx="1152525" cy="246063"/>
          </a:xfrm>
          <a:prstGeom prst="rect">
            <a:avLst/>
          </a:prstGeom>
          <a:noFill/>
          <a:ln w="9525">
            <a:noFill/>
            <a:miter lim="800000"/>
            <a:headEnd/>
            <a:tailEnd/>
          </a:ln>
        </p:spPr>
        <p:txBody>
          <a:bodyPr>
            <a:spAutoFit/>
          </a:bodyPr>
          <a:lstStyle/>
          <a:p>
            <a:r>
              <a:rPr lang="en-US" i="1">
                <a:solidFill>
                  <a:schemeClr val="tx1"/>
                </a:solidFill>
              </a:rPr>
              <a:t>P</a:t>
            </a:r>
            <a:r>
              <a:rPr lang="en-US">
                <a:solidFill>
                  <a:schemeClr val="tx1"/>
                </a:solidFill>
              </a:rPr>
              <a:t> = .00026 </a:t>
            </a:r>
          </a:p>
        </p:txBody>
      </p:sp>
      <p:sp>
        <p:nvSpPr>
          <p:cNvPr id="67" name="Freeform 66"/>
          <p:cNvSpPr/>
          <p:nvPr/>
        </p:nvSpPr>
        <p:spPr bwMode="auto">
          <a:xfrm>
            <a:off x="5715000" y="3997325"/>
            <a:ext cx="1406525" cy="346075"/>
          </a:xfrm>
          <a:custGeom>
            <a:avLst/>
            <a:gdLst>
              <a:gd name="connsiteX0" fmla="*/ 0 w 1405852"/>
              <a:gd name="connsiteY0" fmla="*/ 0 h 345506"/>
              <a:gd name="connsiteX1" fmla="*/ 333592 w 1405852"/>
              <a:gd name="connsiteY1" fmla="*/ 0 h 345506"/>
              <a:gd name="connsiteX2" fmla="*/ 333592 w 1405852"/>
              <a:gd name="connsiteY2" fmla="*/ 345506 h 345506"/>
              <a:gd name="connsiteX3" fmla="*/ 1405852 w 1405852"/>
              <a:gd name="connsiteY3" fmla="*/ 345506 h 345506"/>
            </a:gdLst>
            <a:ahLst/>
            <a:cxnLst>
              <a:cxn ang="0">
                <a:pos x="connsiteX0" y="connsiteY0"/>
              </a:cxn>
              <a:cxn ang="0">
                <a:pos x="connsiteX1" y="connsiteY1"/>
              </a:cxn>
              <a:cxn ang="0">
                <a:pos x="connsiteX2" y="connsiteY2"/>
              </a:cxn>
              <a:cxn ang="0">
                <a:pos x="connsiteX3" y="connsiteY3"/>
              </a:cxn>
            </a:cxnLst>
            <a:rect l="l" t="t" r="r" b="b"/>
            <a:pathLst>
              <a:path w="1405852" h="345506">
                <a:moveTo>
                  <a:pt x="0" y="0"/>
                </a:moveTo>
                <a:lnTo>
                  <a:pt x="333592" y="0"/>
                </a:lnTo>
                <a:lnTo>
                  <a:pt x="333592" y="345506"/>
                </a:lnTo>
                <a:lnTo>
                  <a:pt x="1405852" y="345506"/>
                </a:lnTo>
              </a:path>
            </a:pathLst>
          </a:custGeom>
          <a:noFill/>
          <a:ln w="28575" cap="flat" cmpd="sng" algn="ctr">
            <a:solidFill>
              <a:schemeClr val="accent3"/>
            </a:solidFill>
            <a:prstDash val="solid"/>
            <a:round/>
            <a:headEnd type="none" w="med" len="med"/>
            <a:tailEnd type="none" w="med" len="med"/>
          </a:ln>
          <a:effectLst/>
        </p:spPr>
        <p:txBody>
          <a:bodyPr anchor="ctr"/>
          <a:lstStyle/>
          <a:p>
            <a:pPr algn="ctr">
              <a:defRPr/>
            </a:pPr>
            <a:endParaRPr lang="en-US" dirty="0">
              <a:latin typeface="Arial" pitchFamily="34" charset="0"/>
            </a:endParaRPr>
          </a:p>
        </p:txBody>
      </p:sp>
      <p:sp>
        <p:nvSpPr>
          <p:cNvPr id="55374" name="Freeform 67"/>
          <p:cNvSpPr>
            <a:spLocks/>
          </p:cNvSpPr>
          <p:nvPr/>
        </p:nvSpPr>
        <p:spPr bwMode="auto">
          <a:xfrm>
            <a:off x="5367338" y="4119563"/>
            <a:ext cx="2138362" cy="1431925"/>
          </a:xfrm>
          <a:custGeom>
            <a:avLst/>
            <a:gdLst>
              <a:gd name="T0" fmla="*/ 0 w 2138564"/>
              <a:gd name="T1" fmla="*/ 0 h 1432659"/>
              <a:gd name="T2" fmla="*/ 101059 w 2138564"/>
              <a:gd name="T3" fmla="*/ 2936 h 1432659"/>
              <a:gd name="T4" fmla="*/ 98101 w 2138564"/>
              <a:gd name="T5" fmla="*/ 156171 h 1432659"/>
              <a:gd name="T6" fmla="*/ 202139 w 2138564"/>
              <a:gd name="T7" fmla="*/ 156171 h 1432659"/>
              <a:gd name="T8" fmla="*/ 202139 w 2138564"/>
              <a:gd name="T9" fmla="*/ 291713 h 1432659"/>
              <a:gd name="T10" fmla="*/ 255647 w 2138564"/>
              <a:gd name="T11" fmla="*/ 294664 h 1432659"/>
              <a:gd name="T12" fmla="*/ 252669 w 2138564"/>
              <a:gd name="T13" fmla="*/ 447884 h 1432659"/>
              <a:gd name="T14" fmla="*/ 300241 w 2138564"/>
              <a:gd name="T15" fmla="*/ 447884 h 1432659"/>
              <a:gd name="T16" fmla="*/ 297262 w 2138564"/>
              <a:gd name="T17" fmla="*/ 592271 h 1432659"/>
              <a:gd name="T18" fmla="*/ 398321 w 2138564"/>
              <a:gd name="T19" fmla="*/ 589324 h 1432659"/>
              <a:gd name="T20" fmla="*/ 401300 w 2138564"/>
              <a:gd name="T21" fmla="*/ 739602 h 1432659"/>
              <a:gd name="T22" fmla="*/ 662883 w 2138564"/>
              <a:gd name="T23" fmla="*/ 739602 h 1432659"/>
              <a:gd name="T24" fmla="*/ 665861 w 2138564"/>
              <a:gd name="T25" fmla="*/ 931129 h 1432659"/>
              <a:gd name="T26" fmla="*/ 1504135 w 2138564"/>
              <a:gd name="T27" fmla="*/ 928182 h 1432659"/>
              <a:gd name="T28" fmla="*/ 1501161 w 2138564"/>
              <a:gd name="T29" fmla="*/ 1160969 h 1432659"/>
              <a:gd name="T30" fmla="*/ 1744915 w 2138564"/>
              <a:gd name="T31" fmla="*/ 1163916 h 1432659"/>
              <a:gd name="T32" fmla="*/ 1744915 w 2138564"/>
              <a:gd name="T33" fmla="*/ 1414379 h 1432659"/>
              <a:gd name="T34" fmla="*/ 2134322 w 2138564"/>
              <a:gd name="T35" fmla="*/ 1417324 h 143265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138564"/>
              <a:gd name="T55" fmla="*/ 0 h 1432659"/>
              <a:gd name="T56" fmla="*/ 2138564 w 2138564"/>
              <a:gd name="T57" fmla="*/ 1432659 h 143265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138564" h="1432659">
                <a:moveTo>
                  <a:pt x="0" y="0"/>
                </a:moveTo>
                <a:lnTo>
                  <a:pt x="101269" y="2978"/>
                </a:lnTo>
                <a:lnTo>
                  <a:pt x="98290" y="157860"/>
                </a:lnTo>
                <a:lnTo>
                  <a:pt x="202538" y="157860"/>
                </a:lnTo>
                <a:lnTo>
                  <a:pt x="202538" y="294871"/>
                </a:lnTo>
                <a:lnTo>
                  <a:pt x="256151" y="297850"/>
                </a:lnTo>
                <a:cubicBezTo>
                  <a:pt x="255158" y="349477"/>
                  <a:pt x="254166" y="401105"/>
                  <a:pt x="253173" y="452732"/>
                </a:cubicBezTo>
                <a:lnTo>
                  <a:pt x="300829" y="452732"/>
                </a:lnTo>
                <a:lnTo>
                  <a:pt x="297850" y="598679"/>
                </a:lnTo>
                <a:lnTo>
                  <a:pt x="399119" y="595700"/>
                </a:lnTo>
                <a:lnTo>
                  <a:pt x="402098" y="747604"/>
                </a:lnTo>
                <a:lnTo>
                  <a:pt x="664206" y="747604"/>
                </a:lnTo>
                <a:cubicBezTo>
                  <a:pt x="665199" y="812138"/>
                  <a:pt x="666191" y="876672"/>
                  <a:pt x="667184" y="941206"/>
                </a:cubicBezTo>
                <a:lnTo>
                  <a:pt x="1507122" y="938228"/>
                </a:lnTo>
                <a:lnTo>
                  <a:pt x="1504143" y="1173529"/>
                </a:lnTo>
                <a:lnTo>
                  <a:pt x="1748380" y="1176508"/>
                </a:lnTo>
                <a:lnTo>
                  <a:pt x="1748380" y="1429681"/>
                </a:lnTo>
                <a:lnTo>
                  <a:pt x="2138564" y="1432659"/>
                </a:lnTo>
              </a:path>
            </a:pathLst>
          </a:custGeom>
          <a:noFill/>
          <a:ln w="28575" cap="flat" cmpd="sng" algn="ctr">
            <a:solidFill>
              <a:schemeClr val="accent1"/>
            </a:solidFill>
            <a:prstDash val="solid"/>
            <a:round/>
            <a:headEnd type="none" w="med" len="med"/>
            <a:tailEnd type="none" w="med" len="med"/>
          </a:ln>
        </p:spPr>
        <p:txBody>
          <a:bodyPr anchor="ctr"/>
          <a:lstStyle/>
          <a:p>
            <a:endParaRPr lang="en-US"/>
          </a:p>
        </p:txBody>
      </p:sp>
      <p:grpSp>
        <p:nvGrpSpPr>
          <p:cNvPr id="55375" name="Group 119"/>
          <p:cNvGrpSpPr>
            <a:grpSpLocks/>
          </p:cNvGrpSpPr>
          <p:nvPr/>
        </p:nvGrpSpPr>
        <p:grpSpPr bwMode="auto">
          <a:xfrm>
            <a:off x="5722938" y="3957638"/>
            <a:ext cx="1054100" cy="428625"/>
            <a:chOff x="5722541" y="3958069"/>
            <a:chExt cx="1054893" cy="427577"/>
          </a:xfrm>
        </p:grpSpPr>
        <p:sp>
          <p:nvSpPr>
            <p:cNvPr id="70" name="Oval 69"/>
            <p:cNvSpPr/>
            <p:nvPr/>
          </p:nvSpPr>
          <p:spPr bwMode="auto">
            <a:xfrm>
              <a:off x="5998974" y="4293796"/>
              <a:ext cx="90555" cy="90266"/>
            </a:xfrm>
            <a:prstGeom prst="ellipse">
              <a:avLst/>
            </a:prstGeom>
            <a:solidFill>
              <a:schemeClr val="accent3"/>
            </a:solidFill>
            <a:ln w="9525" cap="flat" cmpd="sng" algn="ctr">
              <a:noFill/>
              <a:prstDash val="solid"/>
              <a:round/>
              <a:headEnd type="none" w="med" len="med"/>
              <a:tailEnd type="none" w="med" len="med"/>
            </a:ln>
            <a:effectLst/>
          </p:spPr>
          <p:txBody>
            <a:bodyPr/>
            <a:lstStyle/>
            <a:p>
              <a:pPr>
                <a:lnSpc>
                  <a:spcPct val="90000"/>
                </a:lnSpc>
                <a:spcBef>
                  <a:spcPct val="35000"/>
                </a:spcBef>
                <a:spcAft>
                  <a:spcPct val="25000"/>
                </a:spcAft>
                <a:buClr>
                  <a:schemeClr val="folHlink"/>
                </a:buClr>
                <a:buFont typeface="Arial" charset="0"/>
                <a:buChar char="•"/>
                <a:defRPr/>
              </a:pPr>
              <a:endParaRPr lang="en-US" sz="1800" b="1" dirty="0">
                <a:solidFill>
                  <a:schemeClr val="tx1"/>
                </a:solidFill>
              </a:endParaRPr>
            </a:p>
          </p:txBody>
        </p:sp>
        <p:cxnSp>
          <p:nvCxnSpPr>
            <p:cNvPr id="81" name="Straight Connector 80"/>
            <p:cNvCxnSpPr/>
            <p:nvPr/>
          </p:nvCxnSpPr>
          <p:spPr bwMode="auto">
            <a:xfrm>
              <a:off x="6777434" y="4303298"/>
              <a:ext cx="0" cy="82348"/>
            </a:xfrm>
            <a:prstGeom prst="line">
              <a:avLst/>
            </a:prstGeom>
            <a:noFill/>
            <a:ln w="19050" cap="flat" cmpd="sng" algn="ctr">
              <a:solidFill>
                <a:schemeClr val="accent3"/>
              </a:solidFill>
              <a:prstDash val="solid"/>
              <a:round/>
              <a:headEnd type="none" w="med" len="med"/>
              <a:tailEnd type="none" w="med" len="med"/>
            </a:ln>
            <a:effectLst/>
          </p:spPr>
        </p:cxnSp>
        <p:cxnSp>
          <p:nvCxnSpPr>
            <p:cNvPr id="109" name="Straight Connector 108"/>
            <p:cNvCxnSpPr/>
            <p:nvPr/>
          </p:nvCxnSpPr>
          <p:spPr bwMode="auto">
            <a:xfrm>
              <a:off x="6318301" y="4303298"/>
              <a:ext cx="0" cy="82348"/>
            </a:xfrm>
            <a:prstGeom prst="line">
              <a:avLst/>
            </a:prstGeom>
            <a:noFill/>
            <a:ln w="19050" cap="flat" cmpd="sng" algn="ctr">
              <a:solidFill>
                <a:schemeClr val="accent3"/>
              </a:solidFill>
              <a:prstDash val="solid"/>
              <a:round/>
              <a:headEnd type="none" w="med" len="med"/>
              <a:tailEnd type="none" w="med" len="med"/>
            </a:ln>
            <a:effectLst/>
          </p:spPr>
        </p:cxnSp>
        <p:cxnSp>
          <p:nvCxnSpPr>
            <p:cNvPr id="110" name="Straight Connector 109"/>
            <p:cNvCxnSpPr/>
            <p:nvPr/>
          </p:nvCxnSpPr>
          <p:spPr bwMode="auto">
            <a:xfrm>
              <a:off x="6262697" y="4303298"/>
              <a:ext cx="0" cy="82348"/>
            </a:xfrm>
            <a:prstGeom prst="line">
              <a:avLst/>
            </a:prstGeom>
            <a:noFill/>
            <a:ln w="19050" cap="flat" cmpd="sng" algn="ctr">
              <a:solidFill>
                <a:schemeClr val="accent3"/>
              </a:solidFill>
              <a:prstDash val="solid"/>
              <a:round/>
              <a:headEnd type="none" w="med" len="med"/>
              <a:tailEnd type="none" w="med" len="med"/>
            </a:ln>
            <a:effectLst/>
          </p:spPr>
        </p:cxnSp>
        <p:cxnSp>
          <p:nvCxnSpPr>
            <p:cNvPr id="111" name="Straight Connector 110"/>
            <p:cNvCxnSpPr/>
            <p:nvPr/>
          </p:nvCxnSpPr>
          <p:spPr bwMode="auto">
            <a:xfrm>
              <a:off x="6213447" y="4303298"/>
              <a:ext cx="0" cy="82348"/>
            </a:xfrm>
            <a:prstGeom prst="line">
              <a:avLst/>
            </a:prstGeom>
            <a:noFill/>
            <a:ln w="19050" cap="flat" cmpd="sng" algn="ctr">
              <a:solidFill>
                <a:schemeClr val="accent3"/>
              </a:solidFill>
              <a:prstDash val="solid"/>
              <a:round/>
              <a:headEnd type="none" w="med" len="med"/>
              <a:tailEnd type="none" w="med" len="med"/>
            </a:ln>
            <a:effectLst/>
          </p:spPr>
        </p:cxnSp>
        <p:cxnSp>
          <p:nvCxnSpPr>
            <p:cNvPr id="112" name="Straight Connector 111"/>
            <p:cNvCxnSpPr/>
            <p:nvPr/>
          </p:nvCxnSpPr>
          <p:spPr bwMode="auto">
            <a:xfrm>
              <a:off x="5995796" y="3958069"/>
              <a:ext cx="0" cy="82348"/>
            </a:xfrm>
            <a:prstGeom prst="line">
              <a:avLst/>
            </a:prstGeom>
            <a:noFill/>
            <a:ln w="19050" cap="flat" cmpd="sng" algn="ctr">
              <a:solidFill>
                <a:schemeClr val="accent3"/>
              </a:solidFill>
              <a:prstDash val="solid"/>
              <a:round/>
              <a:headEnd type="none" w="med" len="med"/>
              <a:tailEnd type="none" w="med" len="med"/>
            </a:ln>
            <a:effectLst/>
          </p:spPr>
        </p:cxnSp>
        <p:cxnSp>
          <p:nvCxnSpPr>
            <p:cNvPr id="113" name="Straight Connector 112"/>
            <p:cNvCxnSpPr/>
            <p:nvPr/>
          </p:nvCxnSpPr>
          <p:spPr bwMode="auto">
            <a:xfrm>
              <a:off x="5722541" y="3958069"/>
              <a:ext cx="0" cy="82348"/>
            </a:xfrm>
            <a:prstGeom prst="line">
              <a:avLst/>
            </a:prstGeom>
            <a:noFill/>
            <a:ln w="19050" cap="flat" cmpd="sng" algn="ctr">
              <a:solidFill>
                <a:schemeClr val="accent3"/>
              </a:solidFill>
              <a:prstDash val="solid"/>
              <a:round/>
              <a:headEnd type="none" w="med" len="med"/>
              <a:tailEnd type="none" w="med" len="med"/>
            </a:ln>
            <a:effectLst/>
          </p:spPr>
        </p:cxnSp>
      </p:grpSp>
      <p:grpSp>
        <p:nvGrpSpPr>
          <p:cNvPr id="55376" name="Group 121"/>
          <p:cNvGrpSpPr>
            <a:grpSpLocks/>
          </p:cNvGrpSpPr>
          <p:nvPr/>
        </p:nvGrpSpPr>
        <p:grpSpPr bwMode="auto">
          <a:xfrm>
            <a:off x="5329238" y="4071938"/>
            <a:ext cx="2174875" cy="1522412"/>
            <a:chOff x="5329238" y="4071937"/>
            <a:chExt cx="2174477" cy="1522571"/>
          </a:xfrm>
        </p:grpSpPr>
        <p:sp>
          <p:nvSpPr>
            <p:cNvPr id="55409" name="Oval 70"/>
            <p:cNvSpPr>
              <a:spLocks noChangeArrowheads="1"/>
            </p:cNvSpPr>
            <p:nvPr/>
          </p:nvSpPr>
          <p:spPr bwMode="auto">
            <a:xfrm>
              <a:off x="5329238" y="4071937"/>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55410" name="Oval 71"/>
            <p:cNvSpPr>
              <a:spLocks noChangeArrowheads="1"/>
            </p:cNvSpPr>
            <p:nvPr/>
          </p:nvSpPr>
          <p:spPr bwMode="auto">
            <a:xfrm>
              <a:off x="5414963" y="4226718"/>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55411" name="Oval 72"/>
            <p:cNvSpPr>
              <a:spLocks noChangeArrowheads="1"/>
            </p:cNvSpPr>
            <p:nvPr/>
          </p:nvSpPr>
          <p:spPr bwMode="auto">
            <a:xfrm>
              <a:off x="5543550" y="4369593"/>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55412" name="Oval 73"/>
            <p:cNvSpPr>
              <a:spLocks noChangeArrowheads="1"/>
            </p:cNvSpPr>
            <p:nvPr/>
          </p:nvSpPr>
          <p:spPr bwMode="auto">
            <a:xfrm>
              <a:off x="5586413" y="4524374"/>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55413" name="Oval 74"/>
            <p:cNvSpPr>
              <a:spLocks noChangeArrowheads="1"/>
            </p:cNvSpPr>
            <p:nvPr/>
          </p:nvSpPr>
          <p:spPr bwMode="auto">
            <a:xfrm>
              <a:off x="5624513" y="4672012"/>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55414" name="Oval 75"/>
            <p:cNvSpPr>
              <a:spLocks noChangeArrowheads="1"/>
            </p:cNvSpPr>
            <p:nvPr/>
          </p:nvSpPr>
          <p:spPr bwMode="auto">
            <a:xfrm>
              <a:off x="5722144" y="4810124"/>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55415" name="Oval 76"/>
            <p:cNvSpPr>
              <a:spLocks noChangeArrowheads="1"/>
            </p:cNvSpPr>
            <p:nvPr/>
          </p:nvSpPr>
          <p:spPr bwMode="auto">
            <a:xfrm>
              <a:off x="5984082" y="5010149"/>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55416" name="Oval 77"/>
            <p:cNvSpPr>
              <a:spLocks noChangeArrowheads="1"/>
            </p:cNvSpPr>
            <p:nvPr/>
          </p:nvSpPr>
          <p:spPr bwMode="auto">
            <a:xfrm>
              <a:off x="6838951" y="5250655"/>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sp>
          <p:nvSpPr>
            <p:cNvPr id="55417" name="Oval 78"/>
            <p:cNvSpPr>
              <a:spLocks noChangeArrowheads="1"/>
            </p:cNvSpPr>
            <p:nvPr/>
          </p:nvSpPr>
          <p:spPr bwMode="auto">
            <a:xfrm>
              <a:off x="7072314" y="5503068"/>
              <a:ext cx="91440" cy="91440"/>
            </a:xfrm>
            <a:prstGeom prst="ellipse">
              <a:avLst/>
            </a:prstGeom>
            <a:solidFill>
              <a:schemeClr val="accent1"/>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cxnSp>
          <p:nvCxnSpPr>
            <p:cNvPr id="55418" name="Straight Connector 79"/>
            <p:cNvCxnSpPr>
              <a:cxnSpLocks noChangeShapeType="1"/>
            </p:cNvCxnSpPr>
            <p:nvPr/>
          </p:nvCxnSpPr>
          <p:spPr bwMode="auto">
            <a:xfrm>
              <a:off x="7503715" y="5510643"/>
              <a:ext cx="0" cy="82296"/>
            </a:xfrm>
            <a:prstGeom prst="line">
              <a:avLst/>
            </a:prstGeom>
            <a:noFill/>
            <a:ln w="19050" algn="ctr">
              <a:solidFill>
                <a:schemeClr val="accent1"/>
              </a:solidFill>
              <a:round/>
              <a:headEnd/>
              <a:tailEnd/>
            </a:ln>
          </p:spPr>
        </p:cxnSp>
        <p:cxnSp>
          <p:nvCxnSpPr>
            <p:cNvPr id="55419" name="Straight Connector 113"/>
            <p:cNvCxnSpPr>
              <a:cxnSpLocks noChangeShapeType="1"/>
            </p:cNvCxnSpPr>
            <p:nvPr/>
          </p:nvCxnSpPr>
          <p:spPr bwMode="auto">
            <a:xfrm>
              <a:off x="7217965" y="5510643"/>
              <a:ext cx="0" cy="82296"/>
            </a:xfrm>
            <a:prstGeom prst="line">
              <a:avLst/>
            </a:prstGeom>
            <a:noFill/>
            <a:ln w="19050" algn="ctr">
              <a:solidFill>
                <a:schemeClr val="accent1"/>
              </a:solidFill>
              <a:round/>
              <a:headEnd/>
              <a:tailEnd/>
            </a:ln>
          </p:spPr>
        </p:cxnSp>
        <p:cxnSp>
          <p:nvCxnSpPr>
            <p:cNvPr id="55420" name="Straight Connector 114"/>
            <p:cNvCxnSpPr>
              <a:cxnSpLocks noChangeShapeType="1"/>
            </p:cNvCxnSpPr>
            <p:nvPr/>
          </p:nvCxnSpPr>
          <p:spPr bwMode="auto">
            <a:xfrm>
              <a:off x="6251178" y="5015343"/>
              <a:ext cx="0" cy="82296"/>
            </a:xfrm>
            <a:prstGeom prst="line">
              <a:avLst/>
            </a:prstGeom>
            <a:noFill/>
            <a:ln w="19050" algn="ctr">
              <a:solidFill>
                <a:schemeClr val="accent1"/>
              </a:solidFill>
              <a:round/>
              <a:headEnd/>
              <a:tailEnd/>
            </a:ln>
          </p:spPr>
        </p:cxnSp>
        <p:cxnSp>
          <p:nvCxnSpPr>
            <p:cNvPr id="55421" name="Straight Connector 115"/>
            <p:cNvCxnSpPr>
              <a:cxnSpLocks noChangeShapeType="1"/>
            </p:cNvCxnSpPr>
            <p:nvPr/>
          </p:nvCxnSpPr>
          <p:spPr bwMode="auto">
            <a:xfrm>
              <a:off x="5996384" y="4827224"/>
              <a:ext cx="0" cy="82296"/>
            </a:xfrm>
            <a:prstGeom prst="line">
              <a:avLst/>
            </a:prstGeom>
            <a:noFill/>
            <a:ln w="19050" algn="ctr">
              <a:solidFill>
                <a:schemeClr val="accent1"/>
              </a:solidFill>
              <a:round/>
              <a:headEnd/>
              <a:tailEnd/>
            </a:ln>
          </p:spPr>
        </p:cxnSp>
        <p:cxnSp>
          <p:nvCxnSpPr>
            <p:cNvPr id="55422" name="Straight Connector 116"/>
            <p:cNvCxnSpPr>
              <a:cxnSpLocks noChangeShapeType="1"/>
            </p:cNvCxnSpPr>
            <p:nvPr/>
          </p:nvCxnSpPr>
          <p:spPr bwMode="auto">
            <a:xfrm>
              <a:off x="6022578" y="4827224"/>
              <a:ext cx="0" cy="82296"/>
            </a:xfrm>
            <a:prstGeom prst="line">
              <a:avLst/>
            </a:prstGeom>
            <a:noFill/>
            <a:ln w="19050" algn="ctr">
              <a:solidFill>
                <a:schemeClr val="accent1"/>
              </a:solidFill>
              <a:round/>
              <a:headEnd/>
              <a:tailEnd/>
            </a:ln>
          </p:spPr>
        </p:cxnSp>
        <p:cxnSp>
          <p:nvCxnSpPr>
            <p:cNvPr id="55423" name="Straight Connector 117"/>
            <p:cNvCxnSpPr>
              <a:cxnSpLocks noChangeShapeType="1"/>
            </p:cNvCxnSpPr>
            <p:nvPr/>
          </p:nvCxnSpPr>
          <p:spPr bwMode="auto">
            <a:xfrm>
              <a:off x="5417740" y="4077131"/>
              <a:ext cx="0" cy="82296"/>
            </a:xfrm>
            <a:prstGeom prst="line">
              <a:avLst/>
            </a:prstGeom>
            <a:noFill/>
            <a:ln w="19050" algn="ctr">
              <a:solidFill>
                <a:schemeClr val="accent1"/>
              </a:solidFill>
              <a:round/>
              <a:headEnd/>
              <a:tailEnd/>
            </a:ln>
          </p:spPr>
        </p:cxnSp>
      </p:grpSp>
      <p:sp>
        <p:nvSpPr>
          <p:cNvPr id="55377" name="Freeform 65"/>
          <p:cNvSpPr>
            <a:spLocks/>
          </p:cNvSpPr>
          <p:nvPr/>
        </p:nvSpPr>
        <p:spPr bwMode="auto">
          <a:xfrm>
            <a:off x="5421313" y="4059238"/>
            <a:ext cx="2876550" cy="0"/>
          </a:xfrm>
          <a:custGeom>
            <a:avLst/>
            <a:gdLst>
              <a:gd name="T0" fmla="*/ 0 w 2877233"/>
              <a:gd name="T1" fmla="*/ 2862933 w 2877233"/>
              <a:gd name="T2" fmla="*/ 0 60000 65536"/>
              <a:gd name="T3" fmla="*/ 0 60000 65536"/>
              <a:gd name="T4" fmla="*/ 0 w 2877233"/>
              <a:gd name="T5" fmla="*/ 2877233 w 2877233"/>
            </a:gdLst>
            <a:ahLst/>
            <a:cxnLst>
              <a:cxn ang="T2">
                <a:pos x="T0" y="0"/>
              </a:cxn>
              <a:cxn ang="T3">
                <a:pos x="T1" y="0"/>
              </a:cxn>
            </a:cxnLst>
            <a:rect l="T4" t="0" r="T5" b="0"/>
            <a:pathLst>
              <a:path w="2877233">
                <a:moveTo>
                  <a:pt x="0" y="0"/>
                </a:moveTo>
                <a:lnTo>
                  <a:pt x="2877233" y="0"/>
                </a:lnTo>
              </a:path>
            </a:pathLst>
          </a:custGeom>
          <a:noFill/>
          <a:ln w="28575" cap="flat" cmpd="sng" algn="ctr">
            <a:solidFill>
              <a:schemeClr val="accent2"/>
            </a:solidFill>
            <a:prstDash val="solid"/>
            <a:round/>
            <a:headEnd type="none" w="med" len="med"/>
            <a:tailEnd type="none" w="med" len="med"/>
          </a:ln>
        </p:spPr>
        <p:txBody>
          <a:bodyPr anchor="ctr"/>
          <a:lstStyle/>
          <a:p>
            <a:endParaRPr lang="en-US"/>
          </a:p>
        </p:txBody>
      </p:sp>
      <p:grpSp>
        <p:nvGrpSpPr>
          <p:cNvPr id="55378" name="Group 120"/>
          <p:cNvGrpSpPr>
            <a:grpSpLocks/>
          </p:cNvGrpSpPr>
          <p:nvPr/>
        </p:nvGrpSpPr>
        <p:grpSpPr bwMode="auto">
          <a:xfrm>
            <a:off x="5383213" y="4011613"/>
            <a:ext cx="2906712" cy="92075"/>
            <a:chOff x="5384006" y="4012406"/>
            <a:chExt cx="2905522" cy="91440"/>
          </a:xfrm>
        </p:grpSpPr>
        <p:sp>
          <p:nvSpPr>
            <p:cNvPr id="55380" name="Oval 68"/>
            <p:cNvSpPr>
              <a:spLocks noChangeArrowheads="1"/>
            </p:cNvSpPr>
            <p:nvPr/>
          </p:nvSpPr>
          <p:spPr bwMode="auto">
            <a:xfrm>
              <a:off x="5384006" y="4012406"/>
              <a:ext cx="91440" cy="91440"/>
            </a:xfrm>
            <a:prstGeom prst="ellipse">
              <a:avLst/>
            </a:prstGeom>
            <a:solidFill>
              <a:schemeClr val="accent2"/>
            </a:solidFill>
            <a:ln w="9525" algn="ctr">
              <a:noFill/>
              <a:round/>
              <a:headEnd/>
              <a:tailEnd/>
            </a:ln>
          </p:spPr>
          <p:txBody>
            <a:bodyPr/>
            <a:lstStyle/>
            <a:p>
              <a:pPr>
                <a:lnSpc>
                  <a:spcPct val="90000"/>
                </a:lnSpc>
                <a:spcBef>
                  <a:spcPct val="35000"/>
                </a:spcBef>
                <a:spcAft>
                  <a:spcPct val="25000"/>
                </a:spcAft>
                <a:buClr>
                  <a:schemeClr val="folHlink"/>
                </a:buClr>
                <a:buFont typeface="Arial" charset="0"/>
                <a:buChar char="•"/>
              </a:pPr>
              <a:endParaRPr lang="en-US" sz="1800" b="1">
                <a:solidFill>
                  <a:schemeClr val="tx1"/>
                </a:solidFill>
              </a:endParaRPr>
            </a:p>
          </p:txBody>
        </p:sp>
        <p:grpSp>
          <p:nvGrpSpPr>
            <p:cNvPr id="55381" name="Group 118"/>
            <p:cNvGrpSpPr>
              <a:grpSpLocks/>
            </p:cNvGrpSpPr>
            <p:nvPr/>
          </p:nvGrpSpPr>
          <p:grpSpPr bwMode="auto">
            <a:xfrm>
              <a:off x="5565378" y="4015219"/>
              <a:ext cx="2724150" cy="82296"/>
              <a:chOff x="5565378" y="4015219"/>
              <a:chExt cx="2724150" cy="82296"/>
            </a:xfrm>
          </p:grpSpPr>
          <p:cxnSp>
            <p:nvCxnSpPr>
              <p:cNvPr id="55382" name="Straight Connector 81"/>
              <p:cNvCxnSpPr>
                <a:cxnSpLocks noChangeShapeType="1"/>
              </p:cNvCxnSpPr>
              <p:nvPr/>
            </p:nvCxnSpPr>
            <p:spPr bwMode="auto">
              <a:xfrm>
                <a:off x="8289528" y="4015219"/>
                <a:ext cx="0" cy="82296"/>
              </a:xfrm>
              <a:prstGeom prst="line">
                <a:avLst/>
              </a:prstGeom>
              <a:noFill/>
              <a:ln w="19050" algn="ctr">
                <a:solidFill>
                  <a:schemeClr val="accent2"/>
                </a:solidFill>
                <a:round/>
                <a:headEnd/>
                <a:tailEnd/>
              </a:ln>
            </p:spPr>
          </p:cxnSp>
          <p:cxnSp>
            <p:nvCxnSpPr>
              <p:cNvPr id="55383" name="Straight Connector 82"/>
              <p:cNvCxnSpPr>
                <a:cxnSpLocks noChangeShapeType="1"/>
              </p:cNvCxnSpPr>
              <p:nvPr/>
            </p:nvCxnSpPr>
            <p:spPr bwMode="auto">
              <a:xfrm>
                <a:off x="7472759" y="4015219"/>
                <a:ext cx="0" cy="82296"/>
              </a:xfrm>
              <a:prstGeom prst="line">
                <a:avLst/>
              </a:prstGeom>
              <a:noFill/>
              <a:ln w="19050" algn="ctr">
                <a:solidFill>
                  <a:schemeClr val="accent2"/>
                </a:solidFill>
                <a:round/>
                <a:headEnd/>
                <a:tailEnd/>
              </a:ln>
            </p:spPr>
          </p:cxnSp>
          <p:cxnSp>
            <p:nvCxnSpPr>
              <p:cNvPr id="55384" name="Straight Connector 83"/>
              <p:cNvCxnSpPr>
                <a:cxnSpLocks noChangeShapeType="1"/>
              </p:cNvCxnSpPr>
              <p:nvPr/>
            </p:nvCxnSpPr>
            <p:spPr bwMode="auto">
              <a:xfrm>
                <a:off x="7277497" y="4015219"/>
                <a:ext cx="0" cy="82296"/>
              </a:xfrm>
              <a:prstGeom prst="line">
                <a:avLst/>
              </a:prstGeom>
              <a:noFill/>
              <a:ln w="19050" algn="ctr">
                <a:solidFill>
                  <a:schemeClr val="accent2"/>
                </a:solidFill>
                <a:round/>
                <a:headEnd/>
                <a:tailEnd/>
              </a:ln>
            </p:spPr>
          </p:cxnSp>
          <p:cxnSp>
            <p:nvCxnSpPr>
              <p:cNvPr id="55385" name="Straight Connector 84"/>
              <p:cNvCxnSpPr>
                <a:cxnSpLocks noChangeShapeType="1"/>
              </p:cNvCxnSpPr>
              <p:nvPr/>
            </p:nvCxnSpPr>
            <p:spPr bwMode="auto">
              <a:xfrm>
                <a:off x="7229872" y="4015219"/>
                <a:ext cx="0" cy="82296"/>
              </a:xfrm>
              <a:prstGeom prst="line">
                <a:avLst/>
              </a:prstGeom>
              <a:noFill/>
              <a:ln w="19050" algn="ctr">
                <a:solidFill>
                  <a:schemeClr val="accent2"/>
                </a:solidFill>
                <a:round/>
                <a:headEnd/>
                <a:tailEnd/>
              </a:ln>
            </p:spPr>
          </p:cxnSp>
          <p:cxnSp>
            <p:nvCxnSpPr>
              <p:cNvPr id="55386" name="Straight Connector 85"/>
              <p:cNvCxnSpPr>
                <a:cxnSpLocks noChangeShapeType="1"/>
              </p:cNvCxnSpPr>
              <p:nvPr/>
            </p:nvCxnSpPr>
            <p:spPr bwMode="auto">
              <a:xfrm>
                <a:off x="7048897" y="4015219"/>
                <a:ext cx="0" cy="82296"/>
              </a:xfrm>
              <a:prstGeom prst="line">
                <a:avLst/>
              </a:prstGeom>
              <a:noFill/>
              <a:ln w="19050" algn="ctr">
                <a:solidFill>
                  <a:schemeClr val="accent2"/>
                </a:solidFill>
                <a:round/>
                <a:headEnd/>
                <a:tailEnd/>
              </a:ln>
            </p:spPr>
          </p:cxnSp>
          <p:cxnSp>
            <p:nvCxnSpPr>
              <p:cNvPr id="55387" name="Straight Connector 86"/>
              <p:cNvCxnSpPr>
                <a:cxnSpLocks noChangeShapeType="1"/>
              </p:cNvCxnSpPr>
              <p:nvPr/>
            </p:nvCxnSpPr>
            <p:spPr bwMode="auto">
              <a:xfrm>
                <a:off x="7020322" y="4015219"/>
                <a:ext cx="0" cy="82296"/>
              </a:xfrm>
              <a:prstGeom prst="line">
                <a:avLst/>
              </a:prstGeom>
              <a:noFill/>
              <a:ln w="19050" algn="ctr">
                <a:solidFill>
                  <a:schemeClr val="accent2"/>
                </a:solidFill>
                <a:round/>
                <a:headEnd/>
                <a:tailEnd/>
              </a:ln>
            </p:spPr>
          </p:cxnSp>
          <p:cxnSp>
            <p:nvCxnSpPr>
              <p:cNvPr id="55388" name="Straight Connector 87"/>
              <p:cNvCxnSpPr>
                <a:cxnSpLocks noChangeShapeType="1"/>
              </p:cNvCxnSpPr>
              <p:nvPr/>
            </p:nvCxnSpPr>
            <p:spPr bwMode="auto">
              <a:xfrm>
                <a:off x="6970316" y="4015219"/>
                <a:ext cx="0" cy="82296"/>
              </a:xfrm>
              <a:prstGeom prst="line">
                <a:avLst/>
              </a:prstGeom>
              <a:noFill/>
              <a:ln w="19050" algn="ctr">
                <a:solidFill>
                  <a:schemeClr val="accent2"/>
                </a:solidFill>
                <a:round/>
                <a:headEnd/>
                <a:tailEnd/>
              </a:ln>
            </p:spPr>
          </p:cxnSp>
          <p:cxnSp>
            <p:nvCxnSpPr>
              <p:cNvPr id="55389" name="Straight Connector 88"/>
              <p:cNvCxnSpPr>
                <a:cxnSpLocks noChangeShapeType="1"/>
              </p:cNvCxnSpPr>
              <p:nvPr/>
            </p:nvCxnSpPr>
            <p:spPr bwMode="auto">
              <a:xfrm>
                <a:off x="6877447" y="4015219"/>
                <a:ext cx="0" cy="82296"/>
              </a:xfrm>
              <a:prstGeom prst="line">
                <a:avLst/>
              </a:prstGeom>
              <a:noFill/>
              <a:ln w="19050" algn="ctr">
                <a:solidFill>
                  <a:schemeClr val="accent2"/>
                </a:solidFill>
                <a:round/>
                <a:headEnd/>
                <a:tailEnd/>
              </a:ln>
            </p:spPr>
          </p:cxnSp>
          <p:cxnSp>
            <p:nvCxnSpPr>
              <p:cNvPr id="55390" name="Straight Connector 89"/>
              <p:cNvCxnSpPr>
                <a:cxnSpLocks noChangeShapeType="1"/>
              </p:cNvCxnSpPr>
              <p:nvPr/>
            </p:nvCxnSpPr>
            <p:spPr bwMode="auto">
              <a:xfrm>
                <a:off x="6841729" y="4015219"/>
                <a:ext cx="0" cy="82296"/>
              </a:xfrm>
              <a:prstGeom prst="line">
                <a:avLst/>
              </a:prstGeom>
              <a:noFill/>
              <a:ln w="19050" algn="ctr">
                <a:solidFill>
                  <a:schemeClr val="accent2"/>
                </a:solidFill>
                <a:round/>
                <a:headEnd/>
                <a:tailEnd/>
              </a:ln>
            </p:spPr>
          </p:cxnSp>
          <p:cxnSp>
            <p:nvCxnSpPr>
              <p:cNvPr id="55391" name="Straight Connector 90"/>
              <p:cNvCxnSpPr>
                <a:cxnSpLocks noChangeShapeType="1"/>
              </p:cNvCxnSpPr>
              <p:nvPr/>
            </p:nvCxnSpPr>
            <p:spPr bwMode="auto">
              <a:xfrm>
                <a:off x="6748860" y="4015219"/>
                <a:ext cx="0" cy="82296"/>
              </a:xfrm>
              <a:prstGeom prst="line">
                <a:avLst/>
              </a:prstGeom>
              <a:noFill/>
              <a:ln w="19050" algn="ctr">
                <a:solidFill>
                  <a:schemeClr val="accent2"/>
                </a:solidFill>
                <a:round/>
                <a:headEnd/>
                <a:tailEnd/>
              </a:ln>
            </p:spPr>
          </p:cxnSp>
          <p:cxnSp>
            <p:nvCxnSpPr>
              <p:cNvPr id="55392" name="Straight Connector 91"/>
              <p:cNvCxnSpPr>
                <a:cxnSpLocks noChangeShapeType="1"/>
              </p:cNvCxnSpPr>
              <p:nvPr/>
            </p:nvCxnSpPr>
            <p:spPr bwMode="auto">
              <a:xfrm>
                <a:off x="6679804" y="4015219"/>
                <a:ext cx="0" cy="82296"/>
              </a:xfrm>
              <a:prstGeom prst="line">
                <a:avLst/>
              </a:prstGeom>
              <a:noFill/>
              <a:ln w="19050" algn="ctr">
                <a:solidFill>
                  <a:schemeClr val="accent2"/>
                </a:solidFill>
                <a:round/>
                <a:headEnd/>
                <a:tailEnd/>
              </a:ln>
            </p:spPr>
          </p:cxnSp>
          <p:cxnSp>
            <p:nvCxnSpPr>
              <p:cNvPr id="55393" name="Straight Connector 92"/>
              <p:cNvCxnSpPr>
                <a:cxnSpLocks noChangeShapeType="1"/>
              </p:cNvCxnSpPr>
              <p:nvPr/>
            </p:nvCxnSpPr>
            <p:spPr bwMode="auto">
              <a:xfrm>
                <a:off x="6646466" y="4015219"/>
                <a:ext cx="0" cy="82296"/>
              </a:xfrm>
              <a:prstGeom prst="line">
                <a:avLst/>
              </a:prstGeom>
              <a:noFill/>
              <a:ln w="19050" algn="ctr">
                <a:solidFill>
                  <a:schemeClr val="accent2"/>
                </a:solidFill>
                <a:round/>
                <a:headEnd/>
                <a:tailEnd/>
              </a:ln>
            </p:spPr>
          </p:cxnSp>
          <p:cxnSp>
            <p:nvCxnSpPr>
              <p:cNvPr id="55394" name="Straight Connector 93"/>
              <p:cNvCxnSpPr>
                <a:cxnSpLocks noChangeShapeType="1"/>
              </p:cNvCxnSpPr>
              <p:nvPr/>
            </p:nvCxnSpPr>
            <p:spPr bwMode="auto">
              <a:xfrm>
                <a:off x="6594079" y="4015219"/>
                <a:ext cx="0" cy="82296"/>
              </a:xfrm>
              <a:prstGeom prst="line">
                <a:avLst/>
              </a:prstGeom>
              <a:noFill/>
              <a:ln w="19050" algn="ctr">
                <a:solidFill>
                  <a:schemeClr val="accent2"/>
                </a:solidFill>
                <a:round/>
                <a:headEnd/>
                <a:tailEnd/>
              </a:ln>
            </p:spPr>
          </p:cxnSp>
          <p:cxnSp>
            <p:nvCxnSpPr>
              <p:cNvPr id="55395" name="Straight Connector 94"/>
              <p:cNvCxnSpPr>
                <a:cxnSpLocks noChangeShapeType="1"/>
              </p:cNvCxnSpPr>
              <p:nvPr/>
            </p:nvCxnSpPr>
            <p:spPr bwMode="auto">
              <a:xfrm>
                <a:off x="6565504" y="4015219"/>
                <a:ext cx="0" cy="82296"/>
              </a:xfrm>
              <a:prstGeom prst="line">
                <a:avLst/>
              </a:prstGeom>
              <a:noFill/>
              <a:ln w="19050" algn="ctr">
                <a:solidFill>
                  <a:schemeClr val="accent2"/>
                </a:solidFill>
                <a:round/>
                <a:headEnd/>
                <a:tailEnd/>
              </a:ln>
            </p:spPr>
          </p:cxnSp>
          <p:cxnSp>
            <p:nvCxnSpPr>
              <p:cNvPr id="55396" name="Straight Connector 95"/>
              <p:cNvCxnSpPr>
                <a:cxnSpLocks noChangeShapeType="1"/>
              </p:cNvCxnSpPr>
              <p:nvPr/>
            </p:nvCxnSpPr>
            <p:spPr bwMode="auto">
              <a:xfrm>
                <a:off x="6515497" y="4015219"/>
                <a:ext cx="0" cy="82296"/>
              </a:xfrm>
              <a:prstGeom prst="line">
                <a:avLst/>
              </a:prstGeom>
              <a:noFill/>
              <a:ln w="19050" algn="ctr">
                <a:solidFill>
                  <a:schemeClr val="accent2"/>
                </a:solidFill>
                <a:round/>
                <a:headEnd/>
                <a:tailEnd/>
              </a:ln>
            </p:spPr>
          </p:cxnSp>
          <p:cxnSp>
            <p:nvCxnSpPr>
              <p:cNvPr id="55397" name="Straight Connector 96"/>
              <p:cNvCxnSpPr>
                <a:cxnSpLocks noChangeShapeType="1"/>
              </p:cNvCxnSpPr>
              <p:nvPr/>
            </p:nvCxnSpPr>
            <p:spPr bwMode="auto">
              <a:xfrm>
                <a:off x="6482160" y="4015219"/>
                <a:ext cx="0" cy="82296"/>
              </a:xfrm>
              <a:prstGeom prst="line">
                <a:avLst/>
              </a:prstGeom>
              <a:noFill/>
              <a:ln w="19050" algn="ctr">
                <a:solidFill>
                  <a:schemeClr val="accent2"/>
                </a:solidFill>
                <a:round/>
                <a:headEnd/>
                <a:tailEnd/>
              </a:ln>
            </p:spPr>
          </p:cxnSp>
          <p:cxnSp>
            <p:nvCxnSpPr>
              <p:cNvPr id="55398" name="Straight Connector 97"/>
              <p:cNvCxnSpPr>
                <a:cxnSpLocks noChangeShapeType="1"/>
              </p:cNvCxnSpPr>
              <p:nvPr/>
            </p:nvCxnSpPr>
            <p:spPr bwMode="auto">
              <a:xfrm>
                <a:off x="6313091" y="4015219"/>
                <a:ext cx="0" cy="82296"/>
              </a:xfrm>
              <a:prstGeom prst="line">
                <a:avLst/>
              </a:prstGeom>
              <a:noFill/>
              <a:ln w="19050" algn="ctr">
                <a:solidFill>
                  <a:schemeClr val="accent2"/>
                </a:solidFill>
                <a:round/>
                <a:headEnd/>
                <a:tailEnd/>
              </a:ln>
            </p:spPr>
          </p:cxnSp>
          <p:cxnSp>
            <p:nvCxnSpPr>
              <p:cNvPr id="55399" name="Straight Connector 98"/>
              <p:cNvCxnSpPr>
                <a:cxnSpLocks noChangeShapeType="1"/>
              </p:cNvCxnSpPr>
              <p:nvPr/>
            </p:nvCxnSpPr>
            <p:spPr bwMode="auto">
              <a:xfrm>
                <a:off x="6220222" y="4015219"/>
                <a:ext cx="0" cy="82296"/>
              </a:xfrm>
              <a:prstGeom prst="line">
                <a:avLst/>
              </a:prstGeom>
              <a:noFill/>
              <a:ln w="19050" algn="ctr">
                <a:solidFill>
                  <a:schemeClr val="accent2"/>
                </a:solidFill>
                <a:round/>
                <a:headEnd/>
                <a:tailEnd/>
              </a:ln>
            </p:spPr>
          </p:cxnSp>
          <p:cxnSp>
            <p:nvCxnSpPr>
              <p:cNvPr id="55400" name="Straight Connector 99"/>
              <p:cNvCxnSpPr>
                <a:cxnSpLocks noChangeShapeType="1"/>
              </p:cNvCxnSpPr>
              <p:nvPr/>
            </p:nvCxnSpPr>
            <p:spPr bwMode="auto">
              <a:xfrm>
                <a:off x="6144022" y="4015219"/>
                <a:ext cx="0" cy="82296"/>
              </a:xfrm>
              <a:prstGeom prst="line">
                <a:avLst/>
              </a:prstGeom>
              <a:noFill/>
              <a:ln w="19050" algn="ctr">
                <a:solidFill>
                  <a:schemeClr val="accent2"/>
                </a:solidFill>
                <a:round/>
                <a:headEnd/>
                <a:tailEnd/>
              </a:ln>
            </p:spPr>
          </p:cxnSp>
          <p:cxnSp>
            <p:nvCxnSpPr>
              <p:cNvPr id="55401" name="Straight Connector 100"/>
              <p:cNvCxnSpPr>
                <a:cxnSpLocks noChangeShapeType="1"/>
              </p:cNvCxnSpPr>
              <p:nvPr/>
            </p:nvCxnSpPr>
            <p:spPr bwMode="auto">
              <a:xfrm>
                <a:off x="6115447" y="4015219"/>
                <a:ext cx="0" cy="82296"/>
              </a:xfrm>
              <a:prstGeom prst="line">
                <a:avLst/>
              </a:prstGeom>
              <a:noFill/>
              <a:ln w="19050" algn="ctr">
                <a:solidFill>
                  <a:schemeClr val="accent2"/>
                </a:solidFill>
                <a:round/>
                <a:headEnd/>
                <a:tailEnd/>
              </a:ln>
            </p:spPr>
          </p:cxnSp>
          <p:cxnSp>
            <p:nvCxnSpPr>
              <p:cNvPr id="55402" name="Straight Connector 101"/>
              <p:cNvCxnSpPr>
                <a:cxnSpLocks noChangeShapeType="1"/>
              </p:cNvCxnSpPr>
              <p:nvPr/>
            </p:nvCxnSpPr>
            <p:spPr bwMode="auto">
              <a:xfrm>
                <a:off x="6091635" y="4015219"/>
                <a:ext cx="0" cy="82296"/>
              </a:xfrm>
              <a:prstGeom prst="line">
                <a:avLst/>
              </a:prstGeom>
              <a:noFill/>
              <a:ln w="19050" algn="ctr">
                <a:solidFill>
                  <a:schemeClr val="accent2"/>
                </a:solidFill>
                <a:round/>
                <a:headEnd/>
                <a:tailEnd/>
              </a:ln>
            </p:spPr>
          </p:cxnSp>
          <p:cxnSp>
            <p:nvCxnSpPr>
              <p:cNvPr id="55403" name="Straight Connector 102"/>
              <p:cNvCxnSpPr>
                <a:cxnSpLocks noChangeShapeType="1"/>
              </p:cNvCxnSpPr>
              <p:nvPr/>
            </p:nvCxnSpPr>
            <p:spPr bwMode="auto">
              <a:xfrm>
                <a:off x="5924947" y="4015219"/>
                <a:ext cx="0" cy="82296"/>
              </a:xfrm>
              <a:prstGeom prst="line">
                <a:avLst/>
              </a:prstGeom>
              <a:noFill/>
              <a:ln w="19050" algn="ctr">
                <a:solidFill>
                  <a:schemeClr val="accent2"/>
                </a:solidFill>
                <a:round/>
                <a:headEnd/>
                <a:tailEnd/>
              </a:ln>
            </p:spPr>
          </p:cxnSp>
          <p:cxnSp>
            <p:nvCxnSpPr>
              <p:cNvPr id="55404" name="Straight Connector 103"/>
              <p:cNvCxnSpPr>
                <a:cxnSpLocks noChangeShapeType="1"/>
              </p:cNvCxnSpPr>
              <p:nvPr/>
            </p:nvCxnSpPr>
            <p:spPr bwMode="auto">
              <a:xfrm>
                <a:off x="5891609" y="4015219"/>
                <a:ext cx="0" cy="82296"/>
              </a:xfrm>
              <a:prstGeom prst="line">
                <a:avLst/>
              </a:prstGeom>
              <a:noFill/>
              <a:ln w="19050" algn="ctr">
                <a:solidFill>
                  <a:schemeClr val="accent2"/>
                </a:solidFill>
                <a:round/>
                <a:headEnd/>
                <a:tailEnd/>
              </a:ln>
            </p:spPr>
          </p:cxnSp>
          <p:cxnSp>
            <p:nvCxnSpPr>
              <p:cNvPr id="55405" name="Straight Connector 104"/>
              <p:cNvCxnSpPr>
                <a:cxnSpLocks noChangeShapeType="1"/>
              </p:cNvCxnSpPr>
              <p:nvPr/>
            </p:nvCxnSpPr>
            <p:spPr bwMode="auto">
              <a:xfrm>
                <a:off x="5741591" y="4015219"/>
                <a:ext cx="0" cy="82296"/>
              </a:xfrm>
              <a:prstGeom prst="line">
                <a:avLst/>
              </a:prstGeom>
              <a:noFill/>
              <a:ln w="19050" algn="ctr">
                <a:solidFill>
                  <a:schemeClr val="accent2"/>
                </a:solidFill>
                <a:round/>
                <a:headEnd/>
                <a:tailEnd/>
              </a:ln>
            </p:spPr>
          </p:cxnSp>
          <p:cxnSp>
            <p:nvCxnSpPr>
              <p:cNvPr id="55406" name="Straight Connector 105"/>
              <p:cNvCxnSpPr>
                <a:cxnSpLocks noChangeShapeType="1"/>
              </p:cNvCxnSpPr>
              <p:nvPr/>
            </p:nvCxnSpPr>
            <p:spPr bwMode="auto">
              <a:xfrm>
                <a:off x="5710634" y="4015219"/>
                <a:ext cx="0" cy="82296"/>
              </a:xfrm>
              <a:prstGeom prst="line">
                <a:avLst/>
              </a:prstGeom>
              <a:noFill/>
              <a:ln w="19050" algn="ctr">
                <a:solidFill>
                  <a:schemeClr val="accent2"/>
                </a:solidFill>
                <a:round/>
                <a:headEnd/>
                <a:tailEnd/>
              </a:ln>
            </p:spPr>
          </p:cxnSp>
          <p:cxnSp>
            <p:nvCxnSpPr>
              <p:cNvPr id="55407" name="Straight Connector 106"/>
              <p:cNvCxnSpPr>
                <a:cxnSpLocks noChangeShapeType="1"/>
              </p:cNvCxnSpPr>
              <p:nvPr/>
            </p:nvCxnSpPr>
            <p:spPr bwMode="auto">
              <a:xfrm>
                <a:off x="5598715" y="4015219"/>
                <a:ext cx="0" cy="82296"/>
              </a:xfrm>
              <a:prstGeom prst="line">
                <a:avLst/>
              </a:prstGeom>
              <a:noFill/>
              <a:ln w="19050" algn="ctr">
                <a:solidFill>
                  <a:schemeClr val="accent2"/>
                </a:solidFill>
                <a:round/>
                <a:headEnd/>
                <a:tailEnd/>
              </a:ln>
            </p:spPr>
          </p:cxnSp>
          <p:cxnSp>
            <p:nvCxnSpPr>
              <p:cNvPr id="55408" name="Straight Connector 107"/>
              <p:cNvCxnSpPr>
                <a:cxnSpLocks noChangeShapeType="1"/>
              </p:cNvCxnSpPr>
              <p:nvPr/>
            </p:nvCxnSpPr>
            <p:spPr bwMode="auto">
              <a:xfrm>
                <a:off x="5565378" y="4015219"/>
                <a:ext cx="0" cy="82296"/>
              </a:xfrm>
              <a:prstGeom prst="line">
                <a:avLst/>
              </a:prstGeom>
              <a:noFill/>
              <a:ln w="19050" algn="ctr">
                <a:solidFill>
                  <a:schemeClr val="accent2"/>
                </a:solidFill>
                <a:round/>
                <a:headEnd/>
                <a:tailEnd/>
              </a:ln>
            </p:spPr>
          </p:cxnSp>
        </p:grpSp>
      </p:grpSp>
      <p:sp>
        <p:nvSpPr>
          <p:cNvPr id="55379" name="TextBox 20"/>
          <p:cNvSpPr txBox="1">
            <a:spLocks noChangeArrowheads="1"/>
          </p:cNvSpPr>
          <p:nvPr/>
        </p:nvSpPr>
        <p:spPr bwMode="auto">
          <a:xfrm rot="-5400000">
            <a:off x="3370262" y="4889501"/>
            <a:ext cx="1846263" cy="277812"/>
          </a:xfrm>
          <a:prstGeom prst="rect">
            <a:avLst/>
          </a:prstGeom>
          <a:noFill/>
          <a:ln w="9525">
            <a:noFill/>
            <a:miter lim="800000"/>
            <a:headEnd/>
            <a:tailEnd/>
          </a:ln>
        </p:spPr>
        <p:txBody>
          <a:bodyPr>
            <a:spAutoFit/>
          </a:bodyPr>
          <a:lstStyle/>
          <a:p>
            <a:pPr algn="ctr"/>
            <a:r>
              <a:rPr lang="en-US" sz="1200" b="1">
                <a:solidFill>
                  <a:schemeClr val="tx1"/>
                </a:solidFill>
              </a:rPr>
              <a:t>Relapse-Free Survival</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382588" y="676275"/>
            <a:ext cx="8464550" cy="1103313"/>
          </a:xfrm>
        </p:spPr>
        <p:txBody>
          <a:bodyPr/>
          <a:lstStyle/>
          <a:p>
            <a:pPr eaLnBrk="1" hangingPunct="1"/>
            <a:r>
              <a:rPr lang="en-US" smtClean="0"/>
              <a:t>Neoadjuvant DD-MVAC + Bevacizumab in High-Risk Urothelial Cancer: Tolerability</a:t>
            </a:r>
            <a:endParaRPr lang="en-US" baseline="30000" smtClean="0"/>
          </a:p>
        </p:txBody>
      </p:sp>
      <p:sp>
        <p:nvSpPr>
          <p:cNvPr id="56323" name="Text Box 11"/>
          <p:cNvSpPr txBox="1">
            <a:spLocks noChangeArrowheads="1"/>
          </p:cNvSpPr>
          <p:nvPr/>
        </p:nvSpPr>
        <p:spPr bwMode="auto">
          <a:xfrm>
            <a:off x="285750" y="6361113"/>
            <a:ext cx="8561388" cy="307975"/>
          </a:xfrm>
          <a:prstGeom prst="rect">
            <a:avLst/>
          </a:prstGeom>
          <a:noFill/>
          <a:ln w="9525">
            <a:noFill/>
            <a:miter lim="800000"/>
            <a:headEnd/>
            <a:tailEnd/>
          </a:ln>
        </p:spPr>
        <p:txBody>
          <a:bodyPr anchor="b">
            <a:spAutoFit/>
          </a:bodyPr>
          <a:lstStyle/>
          <a:p>
            <a:r>
              <a:rPr lang="en-US" sz="1400">
                <a:solidFill>
                  <a:srgbClr val="CDCDCF"/>
                </a:solidFill>
                <a:ea typeface="ＭＳ Ｐゴシック" pitchFamily="34" charset="-128"/>
              </a:rPr>
              <a:t>Siefker-Radtke AO, et al. ASCO GU 2012. Abstract 261.</a:t>
            </a:r>
          </a:p>
        </p:txBody>
      </p:sp>
      <p:sp>
        <p:nvSpPr>
          <p:cNvPr id="2" name="Content Placeholder 1"/>
          <p:cNvSpPr>
            <a:spLocks noGrp="1"/>
          </p:cNvSpPr>
          <p:nvPr>
            <p:ph idx="1"/>
          </p:nvPr>
        </p:nvSpPr>
        <p:spPr>
          <a:xfrm>
            <a:off x="285750" y="1828800"/>
            <a:ext cx="8656638" cy="2552700"/>
          </a:xfrm>
        </p:spPr>
        <p:txBody>
          <a:bodyPr/>
          <a:lstStyle/>
          <a:p>
            <a:pPr>
              <a:spcBef>
                <a:spcPts val="600"/>
              </a:spcBef>
              <a:spcAft>
                <a:spcPts val="800"/>
              </a:spcAft>
              <a:defRPr/>
            </a:pPr>
            <a:endParaRPr lang="en-US" sz="1600" dirty="0" smtClean="0"/>
          </a:p>
          <a:p>
            <a:pPr marL="0" indent="0">
              <a:spcBef>
                <a:spcPts val="600"/>
              </a:spcBef>
              <a:spcAft>
                <a:spcPts val="800"/>
              </a:spcAft>
              <a:buFont typeface="Wingdings" pitchFamily="2" charset="2"/>
              <a:buNone/>
              <a:defRPr/>
            </a:pPr>
            <a:endParaRPr lang="en-US" sz="2000" dirty="0" smtClean="0"/>
          </a:p>
          <a:p>
            <a:pPr>
              <a:spcBef>
                <a:spcPts val="600"/>
              </a:spcBef>
              <a:spcAft>
                <a:spcPts val="800"/>
              </a:spcAft>
              <a:defRPr/>
            </a:pPr>
            <a:endParaRPr lang="en-US" sz="2000" dirty="0"/>
          </a:p>
          <a:p>
            <a:pPr lvl="2">
              <a:spcBef>
                <a:spcPts val="1200"/>
              </a:spcBef>
              <a:spcAft>
                <a:spcPts val="1200"/>
              </a:spcAft>
              <a:buFont typeface="Arial" pitchFamily="34" charset="0"/>
              <a:buChar char="–"/>
              <a:defRPr/>
            </a:pPr>
            <a:endParaRPr lang="en-US" sz="1600" dirty="0" smtClean="0"/>
          </a:p>
          <a:p>
            <a:pPr lvl="1">
              <a:spcBef>
                <a:spcPts val="1200"/>
              </a:spcBef>
              <a:spcAft>
                <a:spcPts val="1200"/>
              </a:spcAft>
              <a:buFont typeface="Arial" pitchFamily="34" charset="0"/>
              <a:buChar char="–"/>
              <a:defRPr/>
            </a:pPr>
            <a:endParaRPr lang="en-US" sz="1800" dirty="0" smtClean="0"/>
          </a:p>
        </p:txBody>
      </p:sp>
      <p:sp>
        <p:nvSpPr>
          <p:cNvPr id="56325" name="Content Placeholder 1"/>
          <p:cNvSpPr txBox="1">
            <a:spLocks/>
          </p:cNvSpPr>
          <p:nvPr/>
        </p:nvSpPr>
        <p:spPr bwMode="auto">
          <a:xfrm>
            <a:off x="384175" y="1828800"/>
            <a:ext cx="8408988" cy="1581150"/>
          </a:xfrm>
          <a:prstGeom prst="rect">
            <a:avLst/>
          </a:prstGeom>
          <a:noFill/>
          <a:ln w="9525">
            <a:noFill/>
            <a:miter lim="800000"/>
            <a:headEnd/>
            <a:tailEnd/>
          </a:ln>
        </p:spPr>
        <p:txBody>
          <a:bodyPr/>
          <a:lstStyle/>
          <a:p>
            <a:pPr marL="342900" indent="-342900" eaLnBrk="0" hangingPunct="0">
              <a:lnSpc>
                <a:spcPct val="90000"/>
              </a:lnSpc>
              <a:spcBef>
                <a:spcPts val="600"/>
              </a:spcBef>
              <a:spcAft>
                <a:spcPts val="800"/>
              </a:spcAft>
              <a:buClr>
                <a:srgbClr val="8B3D9A"/>
              </a:buClr>
              <a:buFont typeface="Wingdings" pitchFamily="2" charset="2"/>
              <a:buChar char="§"/>
            </a:pPr>
            <a:r>
              <a:rPr lang="en-US" sz="2000">
                <a:solidFill>
                  <a:srgbClr val="FEFDDE"/>
                </a:solidFill>
              </a:rPr>
              <a:t>Chemotherapy</a:t>
            </a:r>
          </a:p>
          <a:p>
            <a:pPr marL="742950" lvl="1" indent="-285750" eaLnBrk="0" hangingPunct="0">
              <a:lnSpc>
                <a:spcPct val="90000"/>
              </a:lnSpc>
              <a:spcBef>
                <a:spcPts val="600"/>
              </a:spcBef>
              <a:spcAft>
                <a:spcPts val="800"/>
              </a:spcAft>
              <a:buClr>
                <a:srgbClr val="8B3D9A"/>
              </a:buClr>
              <a:buFont typeface="Arial" charset="0"/>
              <a:buChar char="–"/>
            </a:pPr>
            <a:r>
              <a:rPr lang="en-US" sz="1800">
                <a:solidFill>
                  <a:srgbClr val="FEFDDE"/>
                </a:solidFill>
              </a:rPr>
              <a:t>Patients completing 4 cycles of chemotherapy: 51 (85%)</a:t>
            </a:r>
          </a:p>
          <a:p>
            <a:pPr marL="742950" lvl="1" indent="-285750" eaLnBrk="0" hangingPunct="0">
              <a:lnSpc>
                <a:spcPct val="90000"/>
              </a:lnSpc>
              <a:spcBef>
                <a:spcPts val="600"/>
              </a:spcBef>
              <a:spcAft>
                <a:spcPts val="800"/>
              </a:spcAft>
              <a:buClr>
                <a:srgbClr val="8B3D9A"/>
              </a:buClr>
              <a:buFont typeface="Arial" charset="0"/>
              <a:buChar char="–"/>
            </a:pPr>
            <a:r>
              <a:rPr lang="en-US" sz="1800">
                <a:solidFill>
                  <a:srgbClr val="FEFDDE"/>
                </a:solidFill>
              </a:rPr>
              <a:t>Grade 3 or 4 neutropenia or neutropenic fever: 17% and 4%, respectively</a:t>
            </a:r>
          </a:p>
          <a:p>
            <a:pPr marL="742950" lvl="1" indent="-285750" eaLnBrk="0" hangingPunct="0">
              <a:lnSpc>
                <a:spcPct val="90000"/>
              </a:lnSpc>
              <a:spcBef>
                <a:spcPts val="600"/>
              </a:spcBef>
              <a:spcAft>
                <a:spcPts val="800"/>
              </a:spcAft>
              <a:buClr>
                <a:srgbClr val="8B3D9A"/>
              </a:buClr>
              <a:buFont typeface="Arial" charset="0"/>
              <a:buChar char="–"/>
            </a:pPr>
            <a:r>
              <a:rPr lang="en-US" sz="1800">
                <a:solidFill>
                  <a:srgbClr val="FEFDDE"/>
                </a:solidFill>
              </a:rPr>
              <a:t>Grade 3 mucositis: 3%</a:t>
            </a:r>
          </a:p>
        </p:txBody>
      </p:sp>
      <p:sp>
        <p:nvSpPr>
          <p:cNvPr id="56326" name="Content Placeholder 1"/>
          <p:cNvSpPr txBox="1">
            <a:spLocks/>
          </p:cNvSpPr>
          <p:nvPr/>
        </p:nvSpPr>
        <p:spPr bwMode="auto">
          <a:xfrm>
            <a:off x="384175" y="3848100"/>
            <a:ext cx="3951288" cy="1724025"/>
          </a:xfrm>
          <a:prstGeom prst="rect">
            <a:avLst/>
          </a:prstGeom>
          <a:noFill/>
          <a:ln w="9525">
            <a:noFill/>
            <a:miter lim="800000"/>
            <a:headEnd/>
            <a:tailEnd/>
          </a:ln>
        </p:spPr>
        <p:txBody>
          <a:bodyPr/>
          <a:lstStyle/>
          <a:p>
            <a:pPr marL="342900" indent="-342900" eaLnBrk="0" hangingPunct="0">
              <a:lnSpc>
                <a:spcPct val="90000"/>
              </a:lnSpc>
              <a:spcBef>
                <a:spcPts val="600"/>
              </a:spcBef>
              <a:spcAft>
                <a:spcPts val="800"/>
              </a:spcAft>
              <a:buClr>
                <a:srgbClr val="8B3D9A"/>
              </a:buClr>
              <a:buFont typeface="Wingdings" pitchFamily="2" charset="2"/>
              <a:buChar char="§"/>
            </a:pPr>
            <a:r>
              <a:rPr lang="en-US" sz="2000">
                <a:solidFill>
                  <a:srgbClr val="FEFDDE"/>
                </a:solidFill>
              </a:rPr>
              <a:t>Surgery</a:t>
            </a:r>
          </a:p>
          <a:p>
            <a:pPr marL="742950" lvl="1" indent="-285750" eaLnBrk="0" hangingPunct="0">
              <a:lnSpc>
                <a:spcPct val="90000"/>
              </a:lnSpc>
              <a:spcBef>
                <a:spcPts val="600"/>
              </a:spcBef>
              <a:spcAft>
                <a:spcPts val="800"/>
              </a:spcAft>
              <a:buClr>
                <a:srgbClr val="8B3D9A"/>
              </a:buClr>
              <a:buFont typeface="Arial" charset="0"/>
              <a:buChar char="–"/>
            </a:pPr>
            <a:r>
              <a:rPr lang="en-US" sz="1800">
                <a:solidFill>
                  <a:srgbClr val="FEFDDE"/>
                </a:solidFill>
              </a:rPr>
              <a:t>Cystectomy: 43 </a:t>
            </a:r>
          </a:p>
          <a:p>
            <a:pPr marL="1143000" lvl="2" indent="-228600" eaLnBrk="0" hangingPunct="0">
              <a:lnSpc>
                <a:spcPct val="90000"/>
              </a:lnSpc>
              <a:spcBef>
                <a:spcPts val="600"/>
              </a:spcBef>
              <a:spcAft>
                <a:spcPts val="800"/>
              </a:spcAft>
              <a:buClr>
                <a:srgbClr val="8B3D9A"/>
              </a:buClr>
              <a:buFont typeface="Arial" charset="0"/>
              <a:buChar char="–"/>
            </a:pPr>
            <a:r>
              <a:rPr lang="en-US" sz="1600">
                <a:solidFill>
                  <a:srgbClr val="FEFDDE"/>
                </a:solidFill>
              </a:rPr>
              <a:t>Median hospital stay: 9 days </a:t>
            </a:r>
          </a:p>
          <a:p>
            <a:pPr marL="1143000" lvl="2" indent="-228600" eaLnBrk="0" hangingPunct="0">
              <a:lnSpc>
                <a:spcPct val="90000"/>
              </a:lnSpc>
              <a:spcBef>
                <a:spcPts val="600"/>
              </a:spcBef>
              <a:spcAft>
                <a:spcPts val="800"/>
              </a:spcAft>
              <a:buClr>
                <a:srgbClr val="8B3D9A"/>
              </a:buClr>
              <a:buFont typeface="Arial" charset="0"/>
              <a:buChar char="–"/>
            </a:pPr>
            <a:r>
              <a:rPr lang="en-US" sz="1600">
                <a:solidFill>
                  <a:srgbClr val="FEFDDE"/>
                </a:solidFill>
              </a:rPr>
              <a:t>Hospital stay &gt; 11 days: 23%</a:t>
            </a:r>
          </a:p>
        </p:txBody>
      </p:sp>
      <p:sp>
        <p:nvSpPr>
          <p:cNvPr id="10" name="Content Placeholder 1"/>
          <p:cNvSpPr txBox="1">
            <a:spLocks/>
          </p:cNvSpPr>
          <p:nvPr/>
        </p:nvSpPr>
        <p:spPr bwMode="auto">
          <a:xfrm>
            <a:off x="4264025" y="3848100"/>
            <a:ext cx="4591050" cy="1914525"/>
          </a:xfrm>
          <a:prstGeom prst="rect">
            <a:avLst/>
          </a:prstGeom>
          <a:noFill/>
          <a:ln>
            <a:noFill/>
          </a:ln>
          <a:extLst/>
        </p:spPr>
        <p:txBody>
          <a:bodyPr/>
          <a:lstStyle>
            <a:lvl1pPr marL="342900" indent="-342900" algn="l" rtl="0" eaLnBrk="0" fontAlgn="base" hangingPunct="0">
              <a:lnSpc>
                <a:spcPct val="90000"/>
              </a:lnSpc>
              <a:spcBef>
                <a:spcPts val="1000"/>
              </a:spcBef>
              <a:spcAft>
                <a:spcPts val="700"/>
              </a:spcAft>
              <a:buClr>
                <a:srgbClr val="8B3D9A"/>
              </a:buClr>
              <a:buFont typeface="Wingdings" pitchFamily="2" charset="2"/>
              <a:buChar char="§"/>
              <a:defRPr sz="2400">
                <a:solidFill>
                  <a:srgbClr val="FEFDDE"/>
                </a:solidFill>
                <a:latin typeface="+mn-lt"/>
                <a:ea typeface="+mn-ea"/>
                <a:cs typeface="+mn-cs"/>
              </a:defRPr>
            </a:lvl1pPr>
            <a:lvl2pPr marL="742950" indent="-285750" algn="l" rtl="0" eaLnBrk="0" fontAlgn="base" hangingPunct="0">
              <a:lnSpc>
                <a:spcPct val="90000"/>
              </a:lnSpc>
              <a:spcBef>
                <a:spcPts val="1000"/>
              </a:spcBef>
              <a:spcAft>
                <a:spcPts val="700"/>
              </a:spcAft>
              <a:buClr>
                <a:srgbClr val="8B3D9A"/>
              </a:buClr>
              <a:buFont typeface="Arial" pitchFamily="34" charset="0"/>
              <a:buChar char="–"/>
              <a:defRPr sz="2200">
                <a:solidFill>
                  <a:srgbClr val="FEFDDE"/>
                </a:solidFill>
                <a:latin typeface="+mn-lt"/>
              </a:defRPr>
            </a:lvl2pPr>
            <a:lvl3pPr marL="1143000" indent="-228600" algn="l" rtl="0" eaLnBrk="0" fontAlgn="base" hangingPunct="0">
              <a:lnSpc>
                <a:spcPct val="90000"/>
              </a:lnSpc>
              <a:spcBef>
                <a:spcPts val="1000"/>
              </a:spcBef>
              <a:spcAft>
                <a:spcPts val="700"/>
              </a:spcAft>
              <a:buClr>
                <a:srgbClr val="8B3D9A"/>
              </a:buClr>
              <a:buFont typeface="Arial" pitchFamily="34" charset="0"/>
              <a:buChar char="–"/>
              <a:defRPr sz="2000">
                <a:solidFill>
                  <a:srgbClr val="FEFDDE"/>
                </a:solidFill>
                <a:latin typeface="+mn-lt"/>
              </a:defRPr>
            </a:lvl3pPr>
            <a:lvl4pPr marL="1600200" indent="-228600" algn="l" rtl="0" eaLnBrk="0" fontAlgn="base" hangingPunct="0">
              <a:lnSpc>
                <a:spcPct val="90000"/>
              </a:lnSpc>
              <a:spcBef>
                <a:spcPts val="1000"/>
              </a:spcBef>
              <a:spcAft>
                <a:spcPts val="700"/>
              </a:spcAft>
              <a:buClr>
                <a:srgbClr val="8B3D9A"/>
              </a:buClr>
              <a:buFont typeface="Arial" pitchFamily="34" charset="0"/>
              <a:buChar char="–"/>
              <a:defRPr>
                <a:solidFill>
                  <a:srgbClr val="FEFDDE"/>
                </a:solidFill>
                <a:latin typeface="+mn-lt"/>
              </a:defRPr>
            </a:lvl4pPr>
            <a:lvl5pPr marL="2057400" indent="-228600" algn="l" rtl="0" eaLnBrk="0" fontAlgn="base" hangingPunct="0">
              <a:lnSpc>
                <a:spcPct val="90000"/>
              </a:lnSpc>
              <a:spcBef>
                <a:spcPts val="1000"/>
              </a:spcBef>
              <a:spcAft>
                <a:spcPts val="700"/>
              </a:spcAft>
              <a:buClr>
                <a:srgbClr val="8B3D9A"/>
              </a:buClr>
              <a:buFont typeface="Arial" pitchFamily="34" charset="0"/>
              <a:buChar char="–"/>
              <a:defRPr sz="1600">
                <a:solidFill>
                  <a:srgbClr val="FEFDDE"/>
                </a:solidFill>
                <a:latin typeface="+mn-lt"/>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457200" lvl="1" indent="0">
              <a:spcBef>
                <a:spcPts val="600"/>
              </a:spcBef>
              <a:spcAft>
                <a:spcPts val="800"/>
              </a:spcAft>
              <a:buFont typeface="Arial" pitchFamily="34" charset="0"/>
              <a:buNone/>
              <a:defRPr/>
            </a:pPr>
            <a:endParaRPr lang="en-US" sz="1800" dirty="0" smtClean="0"/>
          </a:p>
          <a:p>
            <a:pPr lvl="1">
              <a:spcBef>
                <a:spcPts val="600"/>
              </a:spcBef>
              <a:spcAft>
                <a:spcPts val="800"/>
              </a:spcAft>
              <a:defRPr/>
            </a:pPr>
            <a:r>
              <a:rPr lang="en-US" sz="1800" dirty="0" smtClean="0"/>
              <a:t>Nephrectomy/nephroureterectomy: 16</a:t>
            </a:r>
          </a:p>
          <a:p>
            <a:pPr lvl="2">
              <a:spcBef>
                <a:spcPts val="600"/>
              </a:spcBef>
              <a:spcAft>
                <a:spcPts val="800"/>
              </a:spcAft>
              <a:defRPr/>
            </a:pPr>
            <a:r>
              <a:rPr lang="en-US" sz="1600" dirty="0" smtClean="0"/>
              <a:t>Median hospital stay: 4 days </a:t>
            </a:r>
          </a:p>
          <a:p>
            <a:pPr lvl="2">
              <a:spcBef>
                <a:spcPts val="600"/>
              </a:spcBef>
              <a:spcAft>
                <a:spcPts val="800"/>
              </a:spcAft>
              <a:defRPr/>
            </a:pPr>
            <a:r>
              <a:rPr lang="en-US" sz="1600" dirty="0" smtClean="0"/>
              <a:t>Hospital stay &gt; 11 days: 13%</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0"/>
          <p:cNvSpPr>
            <a:spLocks noGrp="1" noChangeArrowheads="1"/>
          </p:cNvSpPr>
          <p:nvPr>
            <p:ph type="title"/>
          </p:nvPr>
        </p:nvSpPr>
        <p:spPr bwMode="gray">
          <a:xfrm>
            <a:off x="382588" y="598488"/>
            <a:ext cx="8464550" cy="1584325"/>
          </a:xfrm>
          <a:noFill/>
        </p:spPr>
        <p:txBody>
          <a:bodyPr/>
          <a:lstStyle/>
          <a:p>
            <a:pPr eaLnBrk="1" hangingPunct="1"/>
            <a:r>
              <a:rPr lang="en-US" smtClean="0"/>
              <a:t>Go Online for More CCO </a:t>
            </a:r>
            <a:br>
              <a:rPr lang="en-US" smtClean="0"/>
            </a:br>
            <a:r>
              <a:rPr lang="en-US" smtClean="0"/>
              <a:t>Coverage of Genitourinary Cancers!</a:t>
            </a:r>
          </a:p>
        </p:txBody>
      </p:sp>
      <p:sp>
        <p:nvSpPr>
          <p:cNvPr id="11" name="Content Placeholder 10"/>
          <p:cNvSpPr>
            <a:spLocks noGrp="1"/>
          </p:cNvSpPr>
          <p:nvPr>
            <p:ph sz="quarter" idx="11"/>
          </p:nvPr>
        </p:nvSpPr>
        <p:spPr>
          <a:xfrm>
            <a:off x="385763" y="4856163"/>
            <a:ext cx="8462962" cy="1155700"/>
          </a:xfrm>
        </p:spPr>
        <p:txBody>
          <a:bodyPr/>
          <a:lstStyle/>
          <a:p>
            <a:pPr>
              <a:buClr>
                <a:schemeClr val="accent6"/>
              </a:buClr>
              <a:defRPr/>
            </a:pPr>
            <a:r>
              <a:rPr lang="en-US" dirty="0" smtClean="0">
                <a:hlinkClick r:id="rId3"/>
              </a:rPr>
              <a:t>clinicaloptions.com/oncology</a:t>
            </a:r>
            <a:endParaRPr lang="en-US" dirty="0"/>
          </a:p>
        </p:txBody>
      </p:sp>
      <p:sp>
        <p:nvSpPr>
          <p:cNvPr id="57348" name="Rectangle 3"/>
          <p:cNvSpPr>
            <a:spLocks noChangeArrowheads="1"/>
          </p:cNvSpPr>
          <p:nvPr/>
        </p:nvSpPr>
        <p:spPr bwMode="auto">
          <a:xfrm>
            <a:off x="5318125" y="6346825"/>
            <a:ext cx="184150" cy="457200"/>
          </a:xfrm>
          <a:prstGeom prst="rect">
            <a:avLst/>
          </a:prstGeom>
          <a:noFill/>
          <a:ln w="9525">
            <a:noFill/>
            <a:miter lim="800000"/>
            <a:headEnd/>
            <a:tailEnd/>
          </a:ln>
        </p:spPr>
        <p:txBody>
          <a:bodyPr wrap="none">
            <a:spAutoFit/>
          </a:bodyPr>
          <a:lstStyle/>
          <a:p>
            <a:pPr eaLnBrk="0" hangingPunct="0"/>
            <a:endParaRPr lang="en-GB" sz="2400">
              <a:latin typeface="Times" pitchFamily="18"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SECTOMILLISECCONVERTED" val="1"/>
  <p:tag name="MMPROD_UIDATA" val="&lt;database version=&quot;6.0&quot;&gt;&lt;object type=&quot;1&quot; unique_id=&quot;10001&quot;&gt;&lt;object type=&quot;8&quot; unique_id=&quot;10002&quot;&gt;&lt;/object&gt;&lt;object type=&quot;2&quot; unique_id=&quot;10003&quot;&gt;&lt;object type=&quot;3&quot; unique_id=&quot;10259&quot;&gt;&lt;property id=&quot;20148&quot; value=&quot;5&quot;/&gt;&lt;property id=&quot;20300&quot; value=&quot;Slide 1 - &amp;quot;Genitourinary Cancers &amp;#x0D;&amp;#x0A;CCO Independent Conference Coverage&amp;#x0D;&amp;#x0A;of the 2012 Genitourinary Cancers Symposium*&amp;quot;&quot;/&gt;&lt;property id=&quot;20307&quot; value=&quot;810&quot;/&gt;&lt;/object&gt;&lt;object type=&quot;3&quot; unique_id=&quot;10260&quot;&gt;&lt;property id=&quot;20148&quot; value=&quot;5&quot;/&gt;&lt;property id=&quot;20300&quot; value=&quot;Slide 2 - &amp;quot;About These Slides&amp;quot;&quot;/&gt;&lt;property id=&quot;20307&quot; value=&quot;812&quot;/&gt;&lt;/object&gt;&lt;object type=&quot;3&quot; unique_id=&quot;10261&quot;&gt;&lt;property id=&quot;20148&quot; value=&quot;5&quot;/&gt;&lt;property id=&quot;20300&quot; value=&quot;Slide 3 - &amp;quot;Faculty&amp;quot;&quot;/&gt;&lt;property id=&quot;20307&quot; value=&quot;813&quot;/&gt;&lt;/object&gt;&lt;object type=&quot;3&quot; unique_id=&quot;10262&quot;&gt;&lt;property id=&quot;20148&quot; value=&quot;5&quot;/&gt;&lt;property id=&quot;20300&quot; value=&quot;Slide 4 - &amp;quot;Faculty Disclosures&amp;quot;&quot;/&gt;&lt;property id=&quot;20307&quot; value=&quot;814&quot;/&gt;&lt;/object&gt;&lt;object type=&quot;3&quot; unique_id=&quot;10263&quot;&gt;&lt;property id=&quot;20148&quot; value=&quot;5&quot;/&gt;&lt;property id=&quot;20300&quot; value=&quot;Slide 5 - &amp;quot;Overview&amp;quot;&quot;/&gt;&lt;property id=&quot;20307&quot; value=&quot;817&quot;/&gt;&lt;/object&gt;&lt;object type=&quot;3&quot; unique_id=&quot;10264&quot;&gt;&lt;property id=&quot;20148&quot; value=&quot;5&quot;/&gt;&lt;property id=&quot;20300&quot; value=&quot;Slide 6 - &amp;quot;Prostate Cancer&amp;quot;&quot;/&gt;&lt;property id=&quot;20307&quot; value=&quot;801&quot;/&gt;&lt;/object&gt;&lt;object type=&quot;3&quot; unique_id=&quot;10265&quot;&gt;&lt;property id=&quot;20148&quot; value=&quot;5&quot;/&gt;&lt;property id=&quot;20300&quot; value=&quot;Slide 7 - &amp;quot;AFFIRM: Phase III Trial of MDV3100 in Post-Docetaxel CRPC&amp;quot;&quot;/&gt;&lt;property id=&quot;20307&quot; value=&quot;784&quot;/&gt;&lt;/object&gt;&lt;object type=&quot;3&quot; unique_id=&quot;10266&quot;&gt;&lt;property id=&quot;20148&quot; value=&quot;5&quot;/&gt;&lt;property id=&quot;20300&quot; value=&quot;Slide 8 - &amp;quot;AFFIRM Trial of MDV3100 in Post-Docetaxel CRPC: OS&amp;quot;&quot;/&gt;&lt;property id=&quot;20307&quot; value=&quot;785&quot;/&gt;&lt;/object&gt;&lt;object type=&quot;3&quot; unique_id=&quot;10267&quot;&gt;&lt;property id=&quot;20148&quot; value=&quot;5&quot;/&gt;&lt;property id=&quot;20300&quot; value=&quot;Slide 9 - &amp;quot;AFFIRM Trial of MDV3100 in Post-Docetaxel CRPC: Secondary Outcomes&amp;quot;&quot;/&gt;&lt;property id=&quot;20307&quot; value=&quot;807&quot;/&gt;&lt;/object&gt;&lt;object type=&quot;3&quot; unique_id=&quot;10268&quot;&gt;&lt;property id=&quot;20148&quot; value=&quot;5&quot;/&gt;&lt;property id=&quot;20300&quot; value=&quot;Slide 10 - &amp;quot;AFFIRM Trial of MDV3100 in Post-Docetaxel CRPC: Toxicity&amp;quot;&quot;/&gt;&lt;property id=&quot;20307&quot; value=&quot;786&quot;/&gt;&lt;/object&gt;&lt;object type=&quot;3&quot; unique_id=&quot;10269&quot;&gt;&lt;property id=&quot;20148&quot; value=&quot;5&quot;/&gt;&lt;property id=&quot;20300&quot; value=&quot;Slide 11 - &amp;quot;Phase III Study: BMFS With Denosumab in M0 CRPC With Aggressive PSA Kinetics&amp;quot;&quot;/&gt;&lt;property id=&quot;20307&quot; value=&quot;787&quot;/&gt;&lt;/object&gt;&lt;object type=&quot;3&quot; unique_id=&quot;10270&quot;&gt;&lt;property id=&quot;20148&quot; value=&quot;5&quot;/&gt;&lt;property id=&quot;20300&quot; value=&quot;Slide 12 - &amp;quot;Denosumab in High-Risk M0 CRPC: &amp;#x0D;&amp;#x0A;Bone Metastasis–Free Survival&amp;quot;&quot;/&gt;&lt;property id=&quot;20307&quot; value=&quot;808&quot;/&gt;&lt;/object&gt;&lt;object type=&quot;3&quot; unique_id=&quot;10271&quot;&gt;&lt;property id=&quot;20148&quot; value=&quot;5&quot;/&gt;&lt;property id=&quot;20300&quot; value=&quot;Slide 13 - &amp;quot;Denosumab in High-Risk M0 CRPC: Secondary Endpoints&amp;quot;&quot;/&gt;&lt;property id=&quot;20307&quot; value=&quot;788&quot;/&gt;&lt;/object&gt;&lt;object type=&quot;3&quot; unique_id=&quot;10272&quot;&gt;&lt;property id=&quot;20148&quot; value=&quot;5&quot;/&gt;&lt;property id=&quot;20300&quot; value=&quot;Slide 14 - &amp;quot;CRT vs IMRT vs Proton Therapy for Localized Prostate Cancer&amp;quot;&quot;/&gt;&lt;property id=&quot;20307&quot; value=&quot;790&quot;/&gt;&lt;/object&gt;&lt;object type=&quot;3&quot; unique_id=&quot;10273&quot;&gt;&lt;property id=&quot;20148&quot; value=&quot;5&quot;/&gt;&lt;property id=&quot;20300&quot; value=&quot;Slide 15 - &amp;quot;Comparative Effectiveness of CRT, IMRT, PT For Localized Prostate Cancer: Results&amp;quot;&quot;/&gt;&lt;property id=&quot;20307&quot; value=&quot;791&quot;/&gt;&lt;/object&gt;&lt;object type=&quot;3&quot; unique_id=&quot;10274&quot;&gt;&lt;property id=&quot;20148&quot; value=&quot;5&quot;/&gt;&lt;property id=&quot;20300&quot; value=&quot;Slide 16 - &amp;quot;ALSYMPCA: Phase III Trial of Radium-223 in Symptomatic Prostate Cancer&amp;quot;&quot;/&gt;&lt;property id=&quot;20307&quot; value=&quot;714&quot;/&gt;&lt;/object&gt;&lt;object type=&quot;3&quot; unique_id=&quot;10275&quot;&gt;&lt;property id=&quot;20148&quot; value=&quot;5&quot;/&gt;&lt;property id=&quot;20300&quot; value=&quot;Slide 17 - &amp;quot;ALSYMPCA: OS With Radium-223&amp;quot;&quot;/&gt;&lt;property id=&quot;20307&quot; value=&quot;713&quot;/&gt;&lt;/object&gt;&lt;object type=&quot;3&quot; unique_id=&quot;10276&quot;&gt;&lt;property id=&quot;20148&quot; value=&quot;5&quot;/&gt;&lt;property id=&quot;20300&quot; value=&quot;Slide 18 - &amp;quot;ALSYMPCA: Time to First SRE With Radium-223&amp;quot;&quot;/&gt;&lt;property id=&quot;20307&quot; value=&quot;715&quot;/&gt;&lt;/object&gt;&lt;object type=&quot;3&quot; unique_id=&quot;10277&quot;&gt;&lt;property id=&quot;20148&quot; value=&quot;5&quot;/&gt;&lt;property id=&quot;20300&quot; value=&quot;Slide 19 - &amp;quot;ALSYMPCA: Toxicity&amp;quot;&quot;/&gt;&lt;property id=&quot;20307&quot; value=&quot;716&quot;/&gt;&lt;/object&gt;&lt;object type=&quot;3&quot; unique_id=&quot;10278&quot;&gt;&lt;property id=&quot;20148&quot; value=&quot;5&quot;/&gt;&lt;property id=&quot;20300&quot; value=&quot;Slide 20 - &amp;quot;Phase I/II Open-Label Study: Ipilimumab in Metastatic CRPC&amp;quot;&quot;/&gt;&lt;property id=&quot;20307&quot; value=&quot;765&quot;/&gt;&lt;/object&gt;&lt;object type=&quot;3&quot; unique_id=&quot;10279&quot;&gt;&lt;property id=&quot;20148&quot; value=&quot;5&quot;/&gt;&lt;property id=&quot;20300&quot; value=&quot;Slide 21 - &amp;quot;Phase I/II Open-Label Study of Ipilimumab in Metastatic CRPC: Toxicity&amp;quot;&quot;/&gt;&lt;property id=&quot;20307&quot; value=&quot;798&quot;/&gt;&lt;/object&gt;&lt;object type=&quot;3&quot; unique_id=&quot;10280&quot;&gt;&lt;property id=&quot;20148&quot; value=&quot;5&quot;/&gt;&lt;property id=&quot;20300&quot; value=&quot;Slide 22 - &amp;quot;Phase I/II Open-label Study of Ipilimumab in Metastatic CRPC: Response&amp;quot;&quot;/&gt;&lt;property id=&quot;20307&quot; value=&quot;799&quot;/&gt;&lt;/object&gt;&lt;object type=&quot;3&quot; unique_id=&quot;10281&quot;&gt;&lt;property id=&quot;20148&quot; value=&quot;5&quot;/&gt;&lt;property id=&quot;20300&quot; value=&quot;Slide 23 - &amp;quot;Cixutumumab or Ramucirumab + MP in mCRPC After Progression on Docetaxel&amp;quot;&quot;/&gt;&lt;property id=&quot;20307&quot; value=&quot;759&quot;/&gt;&lt;/object&gt;&lt;object type=&quot;3&quot; unique_id=&quot;10282&quot;&gt;&lt;property id=&quot;20148&quot; value=&quot;5&quot;/&gt;&lt;property id=&quot;20300&quot; value=&quot;Slide 24 - &amp;quot;Cixutumumab or Ramucirumab + MP in mCRPC With PD Post-Docetaxel: Safety&amp;quot;&quot;/&gt;&lt;property id=&quot;20307&quot; value=&quot;761&quot;/&gt;&lt;/object&gt;&lt;object type=&quot;3&quot; unique_id=&quot;10283&quot;&gt;&lt;property id=&quot;20148&quot; value=&quot;5&quot;/&gt;&lt;property id=&quot;20300&quot; value=&quot;Slide 25 - &amp;quot;Cixutumumab or Ramucirumab + MP in mCRPC With PD Post-Docetaxel: Safety&amp;quot;&quot;/&gt;&lt;property id=&quot;20307&quot; value=&quot;809&quot;/&gt;&lt;/object&gt;&lt;object type=&quot;3&quot; unique_id=&quot;10284&quot;&gt;&lt;property id=&quot;20148&quot; value=&quot;5&quot;/&gt;&lt;property id=&quot;20300&quot; value=&quot;Slide 26 - &amp;quot;Cixutumumab or Ramucirumab + MP in mCRPC With PD Post-Docetaxel: Efficacy&amp;quot;&quot;/&gt;&lt;property id=&quot;20307&quot; value=&quot;762&quot;/&gt;&lt;/object&gt;&lt;object type=&quot;3&quot; unique_id=&quot;10285&quot;&gt;&lt;property id=&quot;20148&quot; value=&quot;5&quot;/&gt;&lt;property id=&quot;20300&quot; value=&quot;Slide 27 - &amp;quot;First-Line OGX-427 + Prednisone vs Prednisone in mCRPC&amp;quot;&quot;/&gt;&lt;property id=&quot;20307&quot; value=&quot;766&quot;/&gt;&lt;/object&gt;&lt;object type=&quot;3&quot; unique_id=&quot;10286&quot;&gt;&lt;property id=&quot;20148&quot; value=&quot;5&quot;/&gt;&lt;property id=&quot;20300&quot; value=&quot;Slide 28 - &amp;quot;OGX-427/Prednisone in mCRPC: Results&amp;quot;&quot;/&gt;&lt;property id=&quot;20307&quot; value=&quot;767&quot;/&gt;&lt;/object&gt;&lt;object type=&quot;3&quot; unique_id=&quot;10287&quot;&gt;&lt;property id=&quot;20148&quot; value=&quot;5&quot;/&gt;&lt;property id=&quot;20300&quot; value=&quot;Slide 29 - &amp;quot;OGX-427/Prednisone for mCRPC: Toxicity&amp;quot;&quot;/&gt;&lt;property id=&quot;20307&quot; value=&quot;768&quot;/&gt;&lt;/object&gt;&lt;object type=&quot;3&quot; unique_id=&quot;10288&quot;&gt;&lt;property id=&quot;20148&quot; value=&quot;5&quot;/&gt;&lt;property id=&quot;20300&quot; value=&quot;Slide 30 - &amp;quot;Renal Cell Carcinoma&amp;quot;&quot;/&gt;&lt;property id=&quot;20307&quot; value=&quot;793&quot;/&gt;&lt;/object&gt;&lt;object type=&quot;3&quot; unique_id=&quot;10289&quot;&gt;&lt;property id=&quot;20148&quot; value=&quot;5&quot;/&gt;&lt;property id=&quot;20300&quot; value=&quot;Slide 31 - &amp;quot;Phase II Study: Personalized DC-Based Therapy (AGS-003) + Sunitinib for mRCC&amp;quot;&quot;/&gt;&lt;property id=&quot;20307&quot; value=&quot;769&quot;/&gt;&lt;/object&gt;&lt;object type=&quot;3&quot; unique_id=&quot;10290&quot;&gt;&lt;property id=&quot;20148&quot; value=&quot;5&quot;/&gt;&lt;property id=&quot;20300&quot; value=&quot;Slide 32 - &amp;quot;AGS-003 + Sunitinib in mRCC: Efficacy&amp;quot;&quot;/&gt;&lt;property id=&quot;20307&quot; value=&quot;770&quot;/&gt;&lt;/object&gt;&lt;object type=&quot;3&quot; unique_id=&quot;10291&quot;&gt;&lt;property id=&quot;20148&quot; value=&quot;5&quot;/&gt;&lt;property id=&quot;20300&quot; value=&quot;Slide 33 - &amp;quot;AGS-003 + Sunitinib in mRCC: Safety&amp;quot;&quot;/&gt;&lt;property id=&quot;20307&quot; value=&quot;771&quot;/&gt;&lt;/object&gt;&lt;object type=&quot;3&quot; unique_id=&quot;10292&quot;&gt;&lt;property id=&quot;20148&quot; value=&quot;5&quot;/&gt;&lt;property id=&quot;20300&quot; value=&quot;Slide 34 - &amp;quot;Phase II MET111644 Study: Foretinib in Patients With Papillary RCC&amp;quot;&quot;/&gt;&lt;property id=&quot;20307&quot; value=&quot;772&quot;/&gt;&lt;/object&gt;&lt;object type=&quot;3&quot; unique_id=&quot;10293&quot;&gt;&lt;property id=&quot;20148&quot; value=&quot;5&quot;/&gt;&lt;property id=&quot;20300&quot; value=&quot;Slide 35 - &amp;quot;MET111644: Foretinib Efficacy&amp;quot;&quot;/&gt;&lt;property id=&quot;20307&quot; value=&quot;773&quot;/&gt;&lt;/object&gt;&lt;object type=&quot;3&quot; unique_id=&quot;10294&quot;&gt;&lt;property id=&quot;20148&quot; value=&quot;5&quot;/&gt;&lt;property id=&quot;20300&quot; value=&quot;Slide 36 - &amp;quot;MET111644: Foretinib Toxicity&amp;quot;&quot;/&gt;&lt;property id=&quot;20307&quot; value=&quot;774&quot;/&gt;&lt;/object&gt;&lt;object type=&quot;3&quot; unique_id=&quot;10295&quot;&gt;&lt;property id=&quot;20148&quot; value=&quot;5&quot;/&gt;&lt;property id=&quot;20300&quot; value=&quot;Slide 37 - &amp;quot;AXIS: Axitinib vs Sorafenib in Refractory mRCC, Secondary Analyses[1]&amp;quot;&quot;/&gt;&lt;property id=&quot;20307&quot; value=&quot;731&quot;/&gt;&lt;/object&gt;&lt;object type=&quot;3&quot; unique_id=&quot;10296&quot;&gt;&lt;property id=&quot;20148&quot; value=&quot;5&quot;/&gt;&lt;property id=&quot;20300&quot; value=&quot;Slide 38 - &amp;quot;AXIS Results: Patient Disposition&amp;quot;&quot;/&gt;&lt;property id=&quot;20307&quot; value=&quot;735&quot;/&gt;&lt;/object&gt;&lt;object type=&quot;3&quot; unique_id=&quot;10297&quot;&gt;&lt;property id=&quot;20148&quot; value=&quot;5&quot;/&gt;&lt;property id=&quot;20300&quot; value=&quot;Slide 39 - &amp;quot;AXIS Dose Titration Analysis: Results&amp;quot;&quot;/&gt;&lt;property id=&quot;20307&quot; value=&quot;800&quot;/&gt;&lt;/object&gt;&lt;object type=&quot;3&quot; unique_id=&quot;10298&quot;&gt;&lt;property id=&quot;20148&quot; value=&quot;5&quot;/&gt;&lt;property id=&quot;20300&quot; value=&quot;Slide 40 - &amp;quot;AXIS: PFS by Previous Response to Sunitinib&amp;quot;&quot;/&gt;&lt;property id=&quot;20307&quot; value=&quot;732&quot;/&gt;&lt;/object&gt;&lt;object type=&quot;3&quot; unique_id=&quot;10299&quot;&gt;&lt;property id=&quot;20148&quot; value=&quot;5&quot;/&gt;&lt;property id=&quot;20300&quot; value=&quot;Slide 41 - &amp;quot;Testicular Cancer&amp;quot;&quot;/&gt;&lt;property id=&quot;20307&quot; value=&quot;795&quot;/&gt;&lt;/object&gt;&lt;object type=&quot;3&quot; unique_id=&quot;10300&quot;&gt;&lt;property id=&quot;20148&quot; value=&quot;5&quot;/&gt;&lt;property id=&quot;20300&quot; value=&quot;Slide 42 - &amp;quot;Long-term Outcomes After Radiotherapy for Stage II Testicular Seminoma &amp;quot;&quot;/&gt;&lt;property id=&quot;20307&quot; value=&quot;756&quot;/&gt;&lt;/object&gt;&lt;object type=&quot;3&quot; unique_id=&quot;10301&quot;&gt;&lt;property id=&quot;20148&quot; value=&quot;5&quot;/&gt;&lt;property id=&quot;20300&quot; value=&quot;Slide 43 - &amp;quot;Long-Term Outcomes After RT for Stage II Testicular Seminoma&amp;quot;&quot;/&gt;&lt;property id=&quot;20307&quot; value=&quot;757&quot;/&gt;&lt;/object&gt;&lt;object type=&quot;3&quot; unique_id=&quot;10302&quot;&gt;&lt;property id=&quot;20148&quot; value=&quot;5&quot;/&gt;&lt;property id=&quot;20300&quot; value=&quot;Slide 44 - &amp;quot;Urothelial Cancer&amp;quot;&quot;/&gt;&lt;property id=&quot;20307&quot; value=&quot;794&quot;/&gt;&lt;/object&gt;&lt;object type=&quot;3&quot; unique_id=&quot;10303&quot;&gt;&lt;property id=&quot;20148&quot; value=&quot;5&quot;/&gt;&lt;property id=&quot;20300&quot; value=&quot;Slide 45 - &amp;quot;BCL2L1 and TACC3 SNPs Associated With BCG Response in Nonmuscle-Invasive BC&amp;quot;&quot;/&gt;&lt;property id=&quot;20307&quot; value=&quot;779&quot;/&gt;&lt;/object&gt;&lt;object type=&quot;3&quot; unique_id=&quot;10304&quot;&gt;&lt;property id=&quot;20148&quot; value=&quot;5&quot;/&gt;&lt;property id=&quot;20300&quot; value=&quot;Slide 46 - &amp;quot;BCL2L1 and TACC3 SNPs Associated With BCG Response in NMIBC: Results[1]&amp;quot;&quot;/&gt;&lt;property id=&quot;20307&quot; value=&quot;803&quot;/&gt;&lt;/object&gt;&lt;object type=&quot;3&quot; unique_id=&quot;10305&quot;&gt;&lt;property id=&quot;20148&quot; value=&quot;5&quot;/&gt;&lt;property id=&quot;20300&quot; value=&quot;Slide 47 - &amp;quot;Pooled Analysis of Long-term Outcomes in MIBC After Bladder-Preserving CMT&amp;quot;&quot;/&gt;&lt;property id=&quot;20307&quot; value=&quot;781&quot;/&gt;&lt;/object&gt;&lt;object type=&quot;3&quot; unique_id=&quot;10306&quot;&gt;&lt;property id=&quot;20148&quot; value=&quot;5&quot;/&gt;&lt;property id=&quot;20300&quot; value=&quot;Slide 48 - &amp;quot;Pooled Analysis of Long-term Outcomes in MIBC After Bladder-Preserving CMT&amp;quot;&quot;/&gt;&lt;property id=&quot;20307&quot; value=&quot;802&quot;/&gt;&lt;/object&gt;&lt;object type=&quot;3&quot; unique_id=&quot;10307&quot;&gt;&lt;property id=&quot;20148&quot; value=&quot;5&quot;/&gt;&lt;property id=&quot;20300&quot; value=&quot;Slide 49 - &amp;quot;Neoadjuvant DD-MVAC + Bevacizumab in High-Risk Urothelial Cancer: Phase II Trial&amp;quot;&quot;/&gt;&lt;property id=&quot;20307&quot; value=&quot;804&quot;/&gt;&lt;/object&gt;&lt;object type=&quot;3&quot; unique_id=&quot;10308&quot;&gt;&lt;property id=&quot;20148&quot; value=&quot;5&quot;/&gt;&lt;property id=&quot;20300&quot; value=&quot;Slide 50 - &amp;quot;Neoadjuvant DD-MVAC + Bevacizumab in High-Risk Urothelial Cancer: Results&amp;quot;&quot;/&gt;&lt;property id=&quot;20307&quot; value=&quot;805&quot;/&gt;&lt;/object&gt;&lt;object type=&quot;3&quot; unique_id=&quot;10309&quot;&gt;&lt;property id=&quot;20148&quot; value=&quot;5&quot;/&gt;&lt;property id=&quot;20300&quot; value=&quot;Slide 51 - &amp;quot;Neoadjuvant DD-MVAC + Bevacizumab in High-Risk Urothelial Cancer: Tolerability&amp;quot;&quot;/&gt;&lt;property id=&quot;20307&quot; value=&quot;806&quot;/&gt;&lt;/object&gt;&lt;object type=&quot;3&quot; unique_id=&quot;10311&quot;&gt;&lt;property id=&quot;20148&quot; value=&quot;5&quot;/&gt;&lt;property id=&quot;20300&quot; value=&quot;Slide 52 - &amp;quot;Go Online for More CCO &amp;#x0D;&amp;#x0A;Coverage of Genitourinary Cancers!&amp;quot;&quot;/&gt;&lt;property id=&quot;20307&quot; value=&quot;815&quot;/&gt;&lt;/object&gt;&lt;/object&gt;&lt;/object&gt;&lt;/database&gt;"/>
</p:tagLst>
</file>

<file path=ppt/theme/theme1.xml><?xml version="1.0" encoding="utf-8"?>
<a:theme xmlns:a="http://schemas.openxmlformats.org/drawingml/2006/main" name="1_Custom Design">
  <a:themeElements>
    <a:clrScheme name="ONC Theme">
      <a:dk1>
        <a:srgbClr val="CDCDCF"/>
      </a:dk1>
      <a:lt1>
        <a:srgbClr val="FFFFFF"/>
      </a:lt1>
      <a:dk2>
        <a:srgbClr val="00003E"/>
      </a:dk2>
      <a:lt2>
        <a:srgbClr val="F8F45A"/>
      </a:lt2>
      <a:accent1>
        <a:srgbClr val="12AD2B"/>
      </a:accent1>
      <a:accent2>
        <a:srgbClr val="5AAACE"/>
      </a:accent2>
      <a:accent3>
        <a:srgbClr val="F6A108"/>
      </a:accent3>
      <a:accent4>
        <a:srgbClr val="4FAD26"/>
      </a:accent4>
      <a:accent5>
        <a:srgbClr val="2B85B8"/>
      </a:accent5>
      <a:accent6>
        <a:srgbClr val="8B3D9A"/>
      </a:accent6>
      <a:hlink>
        <a:srgbClr val="F6A108"/>
      </a:hlink>
      <a:folHlink>
        <a:srgbClr val="8B3D9A"/>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90000"/>
          </a:lnSpc>
          <a:spcBef>
            <a:spcPct val="35000"/>
          </a:spcBef>
          <a:spcAft>
            <a:spcPct val="25000"/>
          </a:spcAft>
          <a:buClr>
            <a:schemeClr val="folHlink"/>
          </a:buClr>
          <a:buSzTx/>
          <a:buFont typeface="Arial" charset="0"/>
          <a:buChar char="•"/>
          <a:tabLst/>
          <a:defRPr kumimoji="0" lang="en-US" sz="1800" b="1" i="0" u="none" strike="noStrike" cap="none" normalizeH="0" baseline="0" smtClean="0">
            <a:ln>
              <a:noFill/>
            </a:ln>
            <a:solidFill>
              <a:schemeClr val="tx1"/>
            </a:solidFill>
            <a:effectLst/>
            <a:latin typeface="Arial" charset="0"/>
          </a:defRPr>
        </a:defPPr>
      </a:lstStyle>
    </a:spDef>
    <a:lnDef>
      <a:spPr bwMode="auto">
        <a:noFill/>
        <a:ln w="9525" cap="flat" cmpd="sng" algn="ctr">
          <a:solidFill>
            <a:schemeClr val="accent1"/>
          </a:solidFill>
          <a:prstDash val="solid"/>
          <a:round/>
          <a:headEnd type="none" w="med" len="med"/>
          <a:tailEnd type="none" w="med" len="med"/>
        </a:ln>
        <a:effectLst/>
      </a:spPr>
      <a:bodyPr/>
      <a:lstStyle/>
    </a:ln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8B77C3FE72A3748B17640400BD7DA18" ma:contentTypeVersion="1" ma:contentTypeDescription="Create a new document." ma:contentTypeScope="" ma:versionID="9bac90469482e47ef992ad04a3305bd4">
  <xsd:schema xmlns:xsd="http://www.w3.org/2001/XMLSchema" xmlns:p="http://schemas.microsoft.com/office/2006/metadata/properties" xmlns:ns2="4ad06946-485b-4ec9-923d-f12c984e0b40" targetNamespace="http://schemas.microsoft.com/office/2006/metadata/properties" ma:root="true" ma:fieldsID="2f00d4f039f95a5ff78e52e559d43125" ns2:_="">
    <xsd:import namespace="4ad06946-485b-4ec9-923d-f12c984e0b40"/>
    <xsd:element name="properties">
      <xsd:complexType>
        <xsd:sequence>
          <xsd:element name="documentManagement">
            <xsd:complexType>
              <xsd:all>
                <xsd:element ref="ns2:Document_x0020_Category" minOccurs="0"/>
              </xsd:all>
            </xsd:complexType>
          </xsd:element>
        </xsd:sequence>
      </xsd:complexType>
    </xsd:element>
  </xsd:schema>
  <xsd:schema xmlns:xsd="http://www.w3.org/2001/XMLSchema" xmlns:dms="http://schemas.microsoft.com/office/2006/documentManagement/types" targetNamespace="4ad06946-485b-4ec9-923d-f12c984e0b40" elementFormDefault="qualified">
    <xsd:import namespace="http://schemas.microsoft.com/office/2006/documentManagement/types"/>
    <xsd:element name="Document_x0020_Category" ma:index="8" nillable="true" ma:displayName="Document Category" ma:internalName="Document_x0020_Category">
      <xsd:simpleType>
        <xsd:restriction base="dms:Choice">
          <xsd:enumeration value="Slides Non-CME"/>
          <xsd:enumeration value="Slides CME"/>
          <xsd:enumeration value="Notes"/>
          <xsd:enumeration value="Permissions"/>
          <xsd:enumeration value="Mock_Report"/>
          <xsd:enumeration value="Peer Revie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LongProperties xmlns="http://schemas.microsoft.com/office/2006/metadata/longProperties"/>
</file>

<file path=customXml/itemProps1.xml><?xml version="1.0" encoding="utf-8"?>
<ds:datastoreItem xmlns:ds="http://schemas.openxmlformats.org/officeDocument/2006/customXml" ds:itemID="{24F16E83-7ADE-4784-BD06-9CAAEDAAC57F}">
  <ds:schemaRefs>
    <ds:schemaRef ds:uri="http://schemas.microsoft.com/sharepoint/v3/contenttype/forms"/>
  </ds:schemaRefs>
</ds:datastoreItem>
</file>

<file path=customXml/itemProps2.xml><?xml version="1.0" encoding="utf-8"?>
<ds:datastoreItem xmlns:ds="http://schemas.openxmlformats.org/officeDocument/2006/customXml" ds:itemID="{7C9EDA39-F3CE-42B9-8857-DE259DF2D5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ad06946-485b-4ec9-923d-f12c984e0b40"/>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D20EE5B3-F63F-4ED9-9476-7F483B3F958D}">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51002</TotalTime>
  <Words>13439</Words>
  <Application>Microsoft Office PowerPoint</Application>
  <PresentationFormat>On-screen Show (4:3)</PresentationFormat>
  <Paragraphs>1795</Paragraphs>
  <Slides>52</Slides>
  <Notes>52</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1_Custom Design</vt:lpstr>
      <vt:lpstr>Genitourinary Cancers  CCO Independent Conference Coverage of the 2012 Genitourinary Cancers Symposium*</vt:lpstr>
      <vt:lpstr>About These Slides</vt:lpstr>
      <vt:lpstr>Faculty</vt:lpstr>
      <vt:lpstr>Faculty Disclosures</vt:lpstr>
      <vt:lpstr>Overview</vt:lpstr>
      <vt:lpstr>Prostate Cancer</vt:lpstr>
      <vt:lpstr>AFFIRM: Phase III Trial of MDV3100 in Post-Docetaxel CRPC</vt:lpstr>
      <vt:lpstr>AFFIRM Trial of MDV3100 in Post-Docetaxel CRPC: OS</vt:lpstr>
      <vt:lpstr>AFFIRM Trial of MDV3100 in Post-Docetaxel CRPC: Secondary Outcomes</vt:lpstr>
      <vt:lpstr>AFFIRM Trial of MDV3100 in Post-Docetaxel CRPC: Toxicity</vt:lpstr>
      <vt:lpstr>Phase III Study: BMFS With Denosumab in M0 CRPC With Aggressive PSA Kinetics</vt:lpstr>
      <vt:lpstr>Denosumab in High-Risk M0 CRPC:  Bone Metastasis–Free Survival</vt:lpstr>
      <vt:lpstr>Denosumab in High-Risk M0 CRPC: Secondary Endpoints</vt:lpstr>
      <vt:lpstr>CRT vs IMRT vs Proton Therapy for Localized Prostate Cancer</vt:lpstr>
      <vt:lpstr>Comparative Effectiveness of CRT, IMRT, PT For Localized Prostate Cancer: Results</vt:lpstr>
      <vt:lpstr>ALSYMPCA: Phase III Trial of Radium-223 in Symptomatic Prostate Cancer</vt:lpstr>
      <vt:lpstr>ALSYMPCA: OS With Radium-223</vt:lpstr>
      <vt:lpstr>ALSYMPCA: Time to First SRE With Radium-223</vt:lpstr>
      <vt:lpstr>ALSYMPCA: Toxicity</vt:lpstr>
      <vt:lpstr>Phase I/II Open-Label Study: Ipilimumab in Metastatic CRPC</vt:lpstr>
      <vt:lpstr>Phase I/II Open-Label Study of Ipilimumab in Metastatic CRPC: Toxicity</vt:lpstr>
      <vt:lpstr>Phase I/II Open-label Study of Ipilimumab in Metastatic CRPC: Response</vt:lpstr>
      <vt:lpstr>Cixutumumab or Ramucirumab + MP in mCRPC After Progression on Docetaxel</vt:lpstr>
      <vt:lpstr>Cixutumumab or Ramucirumab + MP in mCRPC With PD Post-Docetaxel: Safety</vt:lpstr>
      <vt:lpstr>Cixutumumab or Ramucirumab + MP in mCRPC With PD Post-Docetaxel: Safety</vt:lpstr>
      <vt:lpstr>Cixutumumab or Ramucirumab + MP in mCRPC With PD Post-Docetaxel: Efficacy</vt:lpstr>
      <vt:lpstr>First-Line OGX-427 + Prednisone vs Prednisone in mCRPC</vt:lpstr>
      <vt:lpstr>OGX-427/Prednisone in mCRPC: Results</vt:lpstr>
      <vt:lpstr>OGX-427/Prednisone for mCRPC: Toxicity</vt:lpstr>
      <vt:lpstr>Renal Cell Carcinoma</vt:lpstr>
      <vt:lpstr>Phase II Study: Personalized DC-Based Therapy (AGS-003) + Sunitinib for mRCC</vt:lpstr>
      <vt:lpstr>AGS-003 + Sunitinib in mRCC: Efficacy</vt:lpstr>
      <vt:lpstr>AGS-003 + Sunitinib in mRCC: Safety</vt:lpstr>
      <vt:lpstr>Phase II MET111644 Study: Foretinib in Patients With Papillary RCC</vt:lpstr>
      <vt:lpstr>MET111644: Foretinib Efficacy</vt:lpstr>
      <vt:lpstr>MET111644: Foretinib Toxicity</vt:lpstr>
      <vt:lpstr>AXIS: Axitinib vs Sorafenib in Refractory mRCC, Secondary Analyses[1]</vt:lpstr>
      <vt:lpstr>AXIS Results: Patient Disposition</vt:lpstr>
      <vt:lpstr>AXIS Dose Titration Analysis: Results</vt:lpstr>
      <vt:lpstr>AXIS: PFS by Previous Response to Sunitinib</vt:lpstr>
      <vt:lpstr>Testicular Cancer</vt:lpstr>
      <vt:lpstr>Long-term Outcomes After Radiotherapy for Stage II Testicular Seminoma </vt:lpstr>
      <vt:lpstr>Long-Term Outcomes After RT for Stage II Testicular Seminoma</vt:lpstr>
      <vt:lpstr>Urothelial Cancer</vt:lpstr>
      <vt:lpstr>BCL2L1 and TACC3 SNPs Associated With BCG Response in Nonmuscle-Invasive BC</vt:lpstr>
      <vt:lpstr>BCL2L1 and TACC3 SNPs Associated With BCG Response in NMIBC: Results[1]</vt:lpstr>
      <vt:lpstr>Pooled Analysis of Long-term Outcomes in MIBC After Bladder-Preserving CMT</vt:lpstr>
      <vt:lpstr>Pooled Analysis of Long-term Outcomes in MIBC After Bladder-Preserving CMT</vt:lpstr>
      <vt:lpstr>Neoadjuvant DD-MVAC + Bevacizumab in High-Risk Urothelial Cancer: Phase II Trial</vt:lpstr>
      <vt:lpstr>Neoadjuvant DD-MVAC + Bevacizumab in High-Risk Urothelial Cancer: Results</vt:lpstr>
      <vt:lpstr>Neoadjuvant DD-MVAC + Bevacizumab in High-Risk Urothelial Cancer: Tolerability</vt:lpstr>
      <vt:lpstr>Go Online for More CCO  Coverage of Genitourinary Cancers!</vt:lpstr>
    </vt:vector>
  </TitlesOfParts>
  <Company>Children's Memorial Hospital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Genitourinary Cancers</dc:title>
  <dc:creator>Children's Memorial Hospital</dc:creator>
  <cp:lastModifiedBy>Peggy</cp:lastModifiedBy>
  <cp:revision>1725</cp:revision>
  <cp:lastPrinted>2012-02-14T13:17:21Z</cp:lastPrinted>
  <dcterms:created xsi:type="dcterms:W3CDTF">2005-03-04T22:38:58Z</dcterms:created>
  <dcterms:modified xsi:type="dcterms:W3CDTF">2014-11-13T22:37:42Z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0x01010018B77C3FE72A3748B17640400BD7DA18</vt:lpwstr>
  </property>
  <property fmtid="{D5CDD505-2E9C-101B-9397-08002B2CF9AE}" pid="3" name="Document Category">
    <vt:lpwstr>Slides CME</vt:lpwstr>
  </property>
</Properties>
</file>