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ppt/notesSlides/notesSlide4.xml" ContentType="application/vnd.openxmlformats-officedocument.presentationml.notesSlide+xml"/>
  <Override PartName="/ppt/charts/chart5.xml" ContentType="application/vnd.openxmlformats-officedocument.drawingml.chart+xml"/>
  <Override PartName="/ppt/charts/chart6.xml" ContentType="application/vnd.openxmlformats-officedocument.drawingml.chart+xml"/>
  <Override PartName="/ppt/charts/chart7.xml" ContentType="application/vnd.openxmlformats-officedocument.drawingml.chart+xml"/>
  <Override PartName="/ppt/notesSlides/notesSlide5.xml" ContentType="application/vnd.openxmlformats-officedocument.presentationml.notesSlide+xml"/>
  <Override PartName="/ppt/charts/chart8.xml" ContentType="application/vnd.openxmlformats-officedocument.drawingml.chart+xml"/>
  <Override PartName="/ppt/charts/chart9.xml" ContentType="application/vnd.openxmlformats-officedocument.drawingml.chart+xml"/>
  <Override PartName="/ppt/charts/chart10.xml" ContentType="application/vnd.openxmlformats-officedocument.drawingml.chart+xml"/>
  <Override PartName="/ppt/notesSlides/notesSlide6.xml" ContentType="application/vnd.openxmlformats-officedocument.presentationml.notesSlide+xml"/>
  <Override PartName="/ppt/charts/chart11.xml" ContentType="application/vnd.openxmlformats-officedocument.drawingml.chart+xml"/>
  <Override PartName="/ppt/charts/chart12.xml" ContentType="application/vnd.openxmlformats-officedocument.drawingml.chart+xml"/>
  <Override PartName="/ppt/charts/chart13.xml" ContentType="application/vnd.openxmlformats-officedocument.drawingml.chart+xml"/>
  <Override PartName="/ppt/charts/chart14.xml" ContentType="application/vnd.openxmlformats-officedocument.drawingml.chart+xml"/>
  <Override PartName="/ppt/charts/chart15.xml" ContentType="application/vnd.openxmlformats-officedocument.drawingml.chart+xml"/>
  <Override PartName="/ppt/notesSlides/notesSlide7.xml" ContentType="application/vnd.openxmlformats-officedocument.presentationml.notesSlide+xml"/>
  <Override PartName="/ppt/charts/chart16.xml" ContentType="application/vnd.openxmlformats-officedocument.drawingml.chart+xml"/>
  <Override PartName="/ppt/charts/chart17.xml" ContentType="application/vnd.openxmlformats-officedocument.drawingml.chart+xml"/>
  <Override PartName="/ppt/notesSlides/notesSlide8.xml" ContentType="application/vnd.openxmlformats-officedocument.presentationml.notesSlide+xml"/>
  <Override PartName="/ppt/charts/chart18.xml" ContentType="application/vnd.openxmlformats-officedocument.drawingml.chart+xml"/>
  <Override PartName="/ppt/charts/chart19.xml" ContentType="application/vnd.openxmlformats-officedocument.drawingml.chart+xml"/>
  <Override PartName="/ppt/comments/comment1.xml" ContentType="application/vnd.openxmlformats-officedocument.presentationml.comments+xml"/>
  <Override PartName="/ppt/notesSlides/notesSlide9.xml" ContentType="application/vnd.openxmlformats-officedocument.presentationml.notesSlide+xml"/>
  <Override PartName="/ppt/charts/chart20.xml" ContentType="application/vnd.openxmlformats-officedocument.drawingml.chart+xml"/>
  <Override PartName="/ppt/charts/chart21.xml" ContentType="application/vnd.openxmlformats-officedocument.drawingml.chart+xml"/>
  <Override PartName="/ppt/charts/chart22.xml" ContentType="application/vnd.openxmlformats-officedocument.drawingml.chart+xml"/>
  <Override PartName="/ppt/charts/chart23.xml" ContentType="application/vnd.openxmlformats-officedocument.drawingml.chart+xml"/>
  <Override PartName="/ppt/charts/chart24.xml" ContentType="application/vnd.openxmlformats-officedocument.drawingml.chart+xml"/>
  <Override PartName="/ppt/notesSlides/notesSlide10.xml" ContentType="application/vnd.openxmlformats-officedocument.presentationml.notesSlide+xml"/>
  <Override PartName="/ppt/charts/chart25.xml" ContentType="application/vnd.openxmlformats-officedocument.drawingml.chart+xml"/>
  <Override PartName="/ppt/charts/chart26.xml" ContentType="application/vnd.openxmlformats-officedocument.drawingml.chart+xml"/>
  <Override PartName="/ppt/charts/chart27.xml" ContentType="application/vnd.openxmlformats-officedocument.drawingml.chart+xml"/>
  <Override PartName="/ppt/notesSlides/notesSlide11.xml" ContentType="application/vnd.openxmlformats-officedocument.presentationml.notesSlide+xml"/>
  <Override PartName="/ppt/charts/chart28.xml" ContentType="application/vnd.openxmlformats-officedocument.drawingml.chart+xml"/>
  <Override PartName="/ppt/charts/chart29.xml" ContentType="application/vnd.openxmlformats-officedocument.drawingml.chart+xml"/>
  <Override PartName="/ppt/charts/chart30.xml" ContentType="application/vnd.openxmlformats-officedocument.drawingml.chart+xml"/>
  <Override PartName="/ppt/charts/chart31.xml" ContentType="application/vnd.openxmlformats-officedocument.drawingml.chart+xml"/>
  <Override PartName="/ppt/charts/chart32.xml" ContentType="application/vnd.openxmlformats-officedocument.drawingml.chart+xml"/>
  <Override PartName="/ppt/charts/chart33.xml" ContentType="application/vnd.openxmlformats-officedocument.drawingml.chart+xml"/>
  <Override PartName="/ppt/charts/chart34.xml" ContentType="application/vnd.openxmlformats-officedocument.drawingml.chart+xml"/>
  <Override PartName="/ppt/charts/chart35.xml" ContentType="application/vnd.openxmlformats-officedocument.drawingml.chart+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charts/chart36.xml" ContentType="application/vnd.openxmlformats-officedocument.drawingml.chart+xml"/>
  <Override PartName="/ppt/charts/chart37.xml" ContentType="application/vnd.openxmlformats-officedocument.drawingml.chart+xml"/>
  <Override PartName="/ppt/notesSlides/notesSlide14.xml" ContentType="application/vnd.openxmlformats-officedocument.presentationml.notesSlide+xml"/>
  <Override PartName="/ppt/charts/chart38.xml" ContentType="application/vnd.openxmlformats-officedocument.drawingml.chart+xml"/>
  <Override PartName="/ppt/charts/chart39.xml" ContentType="application/vnd.openxmlformats-officedocument.drawingml.chart+xml"/>
  <Override PartName="/ppt/charts/chart40.xml" ContentType="application/vnd.openxmlformats-officedocument.drawingml.chart+xml"/>
  <Override PartName="/ppt/charts/chart41.xml" ContentType="application/vnd.openxmlformats-officedocument.drawingml.chart+xml"/>
  <Override PartName="/ppt/notesSlides/notesSlide15.xml" ContentType="application/vnd.openxmlformats-officedocument.presentationml.notesSlide+xml"/>
  <Override PartName="/ppt/charts/chart42.xml" ContentType="application/vnd.openxmlformats-officedocument.drawingml.chart+xml"/>
  <Override PartName="/ppt/notesSlides/notesSlide16.xml" ContentType="application/vnd.openxmlformats-officedocument.presentationml.notesSlide+xml"/>
  <Override PartName="/ppt/charts/chart43.xml" ContentType="application/vnd.openxmlformats-officedocument.drawingml.chart+xml"/>
  <Override PartName="/ppt/charts/chart44.xml" ContentType="application/vnd.openxmlformats-officedocument.drawingml.chart+xml"/>
  <Override PartName="/ppt/charts/chart45.xml" ContentType="application/vnd.openxmlformats-officedocument.drawingml.chart+xml"/>
  <Override PartName="/ppt/charts/chart46.xml" ContentType="application/vnd.openxmlformats-officedocument.drawingml.chart+xml"/>
  <Override PartName="/ppt/charts/chart47.xml" ContentType="application/vnd.openxmlformats-officedocument.drawingml.chart+xml"/>
  <Override PartName="/ppt/charts/chart48.xml" ContentType="application/vnd.openxmlformats-officedocument.drawingml.chart+xml"/>
  <Override PartName="/ppt/charts/chart49.xml" ContentType="application/vnd.openxmlformats-officedocument.drawingml.chart+xml"/>
  <Override PartName="/ppt/charts/chart50.xml" ContentType="application/vnd.openxmlformats-officedocument.drawingml.chart+xml"/>
  <Override PartName="/ppt/notesSlides/notesSlide17.xml" ContentType="application/vnd.openxmlformats-officedocument.presentationml.notesSlide+xml"/>
  <Override PartName="/ppt/charts/chart51.xml" ContentType="application/vnd.openxmlformats-officedocument.drawingml.chart+xml"/>
  <Override PartName="/ppt/charts/chart52.xml" ContentType="application/vnd.openxmlformats-officedocument.drawingml.chart+xml"/>
  <Override PartName="/ppt/charts/chart53.xml" ContentType="application/vnd.openxmlformats-officedocument.drawingml.chart+xml"/>
  <Override PartName="/ppt/notesSlides/notesSlide18.xml" ContentType="application/vnd.openxmlformats-officedocument.presentationml.notesSlide+xml"/>
  <Override PartName="/ppt/charts/chart54.xml" ContentType="application/vnd.openxmlformats-officedocument.drawingml.chart+xml"/>
  <Override PartName="/ppt/charts/chart55.xml" ContentType="application/vnd.openxmlformats-officedocument.drawingml.chart+xml"/>
  <Override PartName="/ppt/charts/chart56.xml" ContentType="application/vnd.openxmlformats-officedocument.drawingml.chart+xml"/>
  <Override PartName="/ppt/notesSlides/notesSlide19.xml" ContentType="application/vnd.openxmlformats-officedocument.presentationml.notesSlide+xml"/>
  <Override PartName="/ppt/charts/chart57.xml" ContentType="application/vnd.openxmlformats-officedocument.drawingml.chart+xml"/>
  <Override PartName="/ppt/charts/chart58.xml" ContentType="application/vnd.openxmlformats-officedocument.drawingml.chart+xml"/>
  <Override PartName="/ppt/charts/chart59.xml" ContentType="application/vnd.openxmlformats-officedocument.drawingml.chart+xml"/>
  <Override PartName="/ppt/notesSlides/notesSlide20.xml" ContentType="application/vnd.openxmlformats-officedocument.presentationml.notesSlide+xml"/>
  <Override PartName="/ppt/charts/chart60.xml" ContentType="application/vnd.openxmlformats-officedocument.drawingml.chart+xml"/>
  <Override PartName="/ppt/charts/chart61.xml" ContentType="application/vnd.openxmlformats-officedocument.drawingml.chart+xml"/>
  <Override PartName="/ppt/charts/chart62.xml" ContentType="application/vnd.openxmlformats-officedocument.drawingml.chart+xml"/>
  <Override PartName="/ppt/charts/chart63.xml" ContentType="application/vnd.openxmlformats-officedocument.drawingml.chart+xml"/>
  <Override PartName="/ppt/notesSlides/notesSlide21.xml" ContentType="application/vnd.openxmlformats-officedocument.presentationml.notesSlide+xml"/>
  <Override PartName="/ppt/charts/chart64.xml" ContentType="application/vnd.openxmlformats-officedocument.drawingml.chart+xml"/>
  <Override PartName="/ppt/charts/chart65.xml" ContentType="application/vnd.openxmlformats-officedocument.drawingml.chart+xml"/>
  <Override PartName="/ppt/charts/chart66.xml" ContentType="application/vnd.openxmlformats-officedocument.drawingml.chart+xml"/>
  <Override PartName="/ppt/charts/chart67.xml" ContentType="application/vnd.openxmlformats-officedocument.drawingml.chart+xml"/>
  <Override PartName="/ppt/charts/chart68.xml" ContentType="application/vnd.openxmlformats-officedocument.drawingml.chart+xml"/>
  <Override PartName="/ppt/charts/chart69.xml" ContentType="application/vnd.openxmlformats-officedocument.drawingml.chart+xml"/>
  <Override PartName="/ppt/charts/chart70.xml" ContentType="application/vnd.openxmlformats-officedocument.drawingml.chart+xml"/>
  <Override PartName="/ppt/charts/chart71.xml" ContentType="application/vnd.openxmlformats-officedocument.drawingml.chart+xml"/>
  <Override PartName="/ppt/notesSlides/notesSlide22.xml" ContentType="application/vnd.openxmlformats-officedocument.presentationml.notesSlide+xml"/>
  <Override PartName="/ppt/charts/chart72.xml" ContentType="application/vnd.openxmlformats-officedocument.drawingml.chart+xml"/>
  <Override PartName="/ppt/charts/chart73.xml" ContentType="application/vnd.openxmlformats-officedocument.drawingml.chart+xml"/>
  <Override PartName="/ppt/charts/chart74.xml" ContentType="application/vnd.openxmlformats-officedocument.drawingml.chart+xml"/>
  <Override PartName="/ppt/notesSlides/notesSlide23.xml" ContentType="application/vnd.openxmlformats-officedocument.presentationml.notesSlide+xml"/>
  <Override PartName="/ppt/charts/chart75.xml" ContentType="application/vnd.openxmlformats-officedocument.drawingml.chart+xml"/>
  <Override PartName="/ppt/notesSlides/notesSlide24.xml" ContentType="application/vnd.openxmlformats-officedocument.presentationml.notesSlide+xml"/>
  <Override PartName="/ppt/charts/chart76.xml" ContentType="application/vnd.openxmlformats-officedocument.drawingml.chart+xml"/>
  <Override PartName="/ppt/notesSlides/notesSlide25.xml" ContentType="application/vnd.openxmlformats-officedocument.presentationml.notesSlide+xml"/>
  <Override PartName="/ppt/charts/chart77.xml" ContentType="application/vnd.openxmlformats-officedocument.drawingml.chart+xml"/>
  <Override PartName="/ppt/charts/chart78.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5295" r:id="rId1"/>
  </p:sldMasterIdLst>
  <p:notesMasterIdLst>
    <p:notesMasterId r:id="rId65"/>
  </p:notesMasterIdLst>
  <p:handoutMasterIdLst>
    <p:handoutMasterId r:id="rId66"/>
  </p:handoutMasterIdLst>
  <p:sldIdLst>
    <p:sldId id="1124" r:id="rId2"/>
    <p:sldId id="1214" r:id="rId3"/>
    <p:sldId id="1125" r:id="rId4"/>
    <p:sldId id="1308" r:id="rId5"/>
    <p:sldId id="1331" r:id="rId6"/>
    <p:sldId id="1323" r:id="rId7"/>
    <p:sldId id="1332" r:id="rId8"/>
    <p:sldId id="1333" r:id="rId9"/>
    <p:sldId id="1334" r:id="rId10"/>
    <p:sldId id="1335" r:id="rId11"/>
    <p:sldId id="1336" r:id="rId12"/>
    <p:sldId id="1338" r:id="rId13"/>
    <p:sldId id="1339" r:id="rId14"/>
    <p:sldId id="1310" r:id="rId15"/>
    <p:sldId id="1232" r:id="rId16"/>
    <p:sldId id="1246" r:id="rId17"/>
    <p:sldId id="1277" r:id="rId18"/>
    <p:sldId id="1241" r:id="rId19"/>
    <p:sldId id="1248" r:id="rId20"/>
    <p:sldId id="1235" r:id="rId21"/>
    <p:sldId id="1175" r:id="rId22"/>
    <p:sldId id="1322" r:id="rId23"/>
    <p:sldId id="1315" r:id="rId24"/>
    <p:sldId id="1239" r:id="rId25"/>
    <p:sldId id="1249" r:id="rId26"/>
    <p:sldId id="1325" r:id="rId27"/>
    <p:sldId id="1306" r:id="rId28"/>
    <p:sldId id="1313" r:id="rId29"/>
    <p:sldId id="1314" r:id="rId30"/>
    <p:sldId id="1312" r:id="rId31"/>
    <p:sldId id="1244" r:id="rId32"/>
    <p:sldId id="1273" r:id="rId33"/>
    <p:sldId id="1292" r:id="rId34"/>
    <p:sldId id="1293" r:id="rId35"/>
    <p:sldId id="1160" r:id="rId36"/>
    <p:sldId id="1238" r:id="rId37"/>
    <p:sldId id="1105" r:id="rId38"/>
    <p:sldId id="1271" r:id="rId39"/>
    <p:sldId id="1272" r:id="rId40"/>
    <p:sldId id="1274" r:id="rId41"/>
    <p:sldId id="1225" r:id="rId42"/>
    <p:sldId id="1326" r:id="rId43"/>
    <p:sldId id="1330" r:id="rId44"/>
    <p:sldId id="1329" r:id="rId45"/>
    <p:sldId id="1309" r:id="rId46"/>
    <p:sldId id="1311" r:id="rId47"/>
    <p:sldId id="1251" r:id="rId48"/>
    <p:sldId id="1294" r:id="rId49"/>
    <p:sldId id="1284" r:id="rId50"/>
    <p:sldId id="1324" r:id="rId51"/>
    <p:sldId id="1288" r:id="rId52"/>
    <p:sldId id="1305" r:id="rId53"/>
    <p:sldId id="1287" r:id="rId54"/>
    <p:sldId id="1286" r:id="rId55"/>
    <p:sldId id="1285" r:id="rId56"/>
    <p:sldId id="1302" r:id="rId57"/>
    <p:sldId id="1295" r:id="rId58"/>
    <p:sldId id="1296" r:id="rId59"/>
    <p:sldId id="1252" r:id="rId60"/>
    <p:sldId id="1278" r:id="rId61"/>
    <p:sldId id="1327" r:id="rId62"/>
    <p:sldId id="1328" r:id="rId63"/>
    <p:sldId id="1280" r:id="rId64"/>
  </p:sldIdLst>
  <p:sldSz cx="9144000" cy="6858000" type="screen4x3"/>
  <p:notesSz cx="6858000" cy="9296400"/>
  <p:defaultTextStyle>
    <a:defPPr>
      <a:defRPr lang="en-US"/>
    </a:defPPr>
    <a:lvl1pPr algn="l" rtl="0" fontAlgn="base">
      <a:spcBef>
        <a:spcPct val="0"/>
      </a:spcBef>
      <a:spcAft>
        <a:spcPct val="0"/>
      </a:spcAft>
      <a:defRPr sz="1600" kern="1200">
        <a:solidFill>
          <a:schemeClr val="tx1"/>
        </a:solidFill>
        <a:latin typeface="Arial" charset="0"/>
        <a:ea typeface="+mn-ea"/>
        <a:cs typeface="Arial" charset="0"/>
      </a:defRPr>
    </a:lvl1pPr>
    <a:lvl2pPr marL="457200" algn="l" rtl="0" fontAlgn="base">
      <a:spcBef>
        <a:spcPct val="0"/>
      </a:spcBef>
      <a:spcAft>
        <a:spcPct val="0"/>
      </a:spcAft>
      <a:defRPr sz="1600" kern="1200">
        <a:solidFill>
          <a:schemeClr val="tx1"/>
        </a:solidFill>
        <a:latin typeface="Arial" charset="0"/>
        <a:ea typeface="+mn-ea"/>
        <a:cs typeface="Arial" charset="0"/>
      </a:defRPr>
    </a:lvl2pPr>
    <a:lvl3pPr marL="914400" algn="l" rtl="0" fontAlgn="base">
      <a:spcBef>
        <a:spcPct val="0"/>
      </a:spcBef>
      <a:spcAft>
        <a:spcPct val="0"/>
      </a:spcAft>
      <a:defRPr sz="1600" kern="1200">
        <a:solidFill>
          <a:schemeClr val="tx1"/>
        </a:solidFill>
        <a:latin typeface="Arial" charset="0"/>
        <a:ea typeface="+mn-ea"/>
        <a:cs typeface="Arial" charset="0"/>
      </a:defRPr>
    </a:lvl3pPr>
    <a:lvl4pPr marL="1371600" algn="l" rtl="0" fontAlgn="base">
      <a:spcBef>
        <a:spcPct val="0"/>
      </a:spcBef>
      <a:spcAft>
        <a:spcPct val="0"/>
      </a:spcAft>
      <a:defRPr sz="1600" kern="1200">
        <a:solidFill>
          <a:schemeClr val="tx1"/>
        </a:solidFill>
        <a:latin typeface="Arial" charset="0"/>
        <a:ea typeface="+mn-ea"/>
        <a:cs typeface="Arial" charset="0"/>
      </a:defRPr>
    </a:lvl4pPr>
    <a:lvl5pPr marL="1828800" algn="l" rtl="0" fontAlgn="base">
      <a:spcBef>
        <a:spcPct val="0"/>
      </a:spcBef>
      <a:spcAft>
        <a:spcPct val="0"/>
      </a:spcAft>
      <a:defRPr sz="1600" kern="1200">
        <a:solidFill>
          <a:schemeClr val="tx1"/>
        </a:solidFill>
        <a:latin typeface="Arial" charset="0"/>
        <a:ea typeface="+mn-ea"/>
        <a:cs typeface="Arial" charset="0"/>
      </a:defRPr>
    </a:lvl5pPr>
    <a:lvl6pPr marL="2286000" algn="l" defTabSz="914400" rtl="0" eaLnBrk="1" latinLnBrk="0" hangingPunct="1">
      <a:defRPr sz="1600" kern="1200">
        <a:solidFill>
          <a:schemeClr val="tx1"/>
        </a:solidFill>
        <a:latin typeface="Arial" charset="0"/>
        <a:ea typeface="+mn-ea"/>
        <a:cs typeface="Arial" charset="0"/>
      </a:defRPr>
    </a:lvl6pPr>
    <a:lvl7pPr marL="2743200" algn="l" defTabSz="914400" rtl="0" eaLnBrk="1" latinLnBrk="0" hangingPunct="1">
      <a:defRPr sz="1600" kern="1200">
        <a:solidFill>
          <a:schemeClr val="tx1"/>
        </a:solidFill>
        <a:latin typeface="Arial" charset="0"/>
        <a:ea typeface="+mn-ea"/>
        <a:cs typeface="Arial" charset="0"/>
      </a:defRPr>
    </a:lvl7pPr>
    <a:lvl8pPr marL="3200400" algn="l" defTabSz="914400" rtl="0" eaLnBrk="1" latinLnBrk="0" hangingPunct="1">
      <a:defRPr sz="1600" kern="1200">
        <a:solidFill>
          <a:schemeClr val="tx1"/>
        </a:solidFill>
        <a:latin typeface="Arial" charset="0"/>
        <a:ea typeface="+mn-ea"/>
        <a:cs typeface="Arial" charset="0"/>
      </a:defRPr>
    </a:lvl8pPr>
    <a:lvl9pPr marL="3657600" algn="l" defTabSz="914400" rtl="0" eaLnBrk="1" latinLnBrk="0" hangingPunct="1">
      <a:defRPr sz="1600" kern="1200">
        <a:solidFill>
          <a:schemeClr val="tx1"/>
        </a:solidFill>
        <a:latin typeface="Arial" charset="0"/>
        <a:ea typeface="+mn-ea"/>
        <a:cs typeface="Arial" charset="0"/>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Elan Katra" initials="EK" lastIdx="7" clrIdx="0"/>
  <p:cmAuthor id="1" name="Andrew Brown" initials="AB" lastIdx="27" clrIdx="1"/>
  <p:cmAuthor id="2" name="Jennifer Brown" initials="JB" lastIdx="3" clrIdx="2"/>
  <p:cmAuthor id="3" name="dmurphy" initials="d" lastIdx="9" clrIdx="3"/>
  <p:cmAuthor id="4" name="SHuang" initials="SH" lastIdx="16" clrIdx="4"/>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73AE"/>
    <a:srgbClr val="000000"/>
    <a:srgbClr val="F57321"/>
    <a:srgbClr val="E2FEE2"/>
    <a:srgbClr val="7EBE07"/>
    <a:srgbClr val="424F5A"/>
    <a:srgbClr val="F8FEEC"/>
    <a:srgbClr val="008000"/>
    <a:srgbClr val="006600"/>
    <a:srgbClr val="FF33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EB344D84-9AFB-497E-A393-DC336BA19D2E}" styleName="Medium Style 3 - Accent 3">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3"/>
          </a:solidFill>
        </a:fill>
      </a:tcStyle>
    </a:lastCol>
    <a:firstCol>
      <a:tcTxStyle b="on">
        <a:fontRef idx="minor">
          <a:scrgbClr r="0" g="0" b="0"/>
        </a:fontRef>
        <a:schemeClr val="lt1"/>
      </a:tcTxStyle>
      <a:tcStyle>
        <a:tcBdr/>
        <a:fill>
          <a:solidFill>
            <a:schemeClr val="accent3"/>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3"/>
          </a:solidFill>
        </a:fill>
      </a:tcStyle>
    </a:firstRow>
  </a:tblStyle>
  <a:tblStyle styleId="{D7AC3CCA-C797-4891-BE02-D94E43425B78}" styleName="Medium Style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 styleId="{C4B1156A-380E-4F78-BDF5-A606A8083BF9}" styleName="Medium Style 4 - Accent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solidFill>
            <a:schemeClr val="accent4">
              <a:tint val="20000"/>
            </a:schemeClr>
          </a:solidFill>
        </a:fill>
      </a:tcStyle>
    </a:wholeTbl>
    <a:band1H>
      <a:tcStyle>
        <a:tcBdr/>
        <a:fill>
          <a:solidFill>
            <a:schemeClr val="accent4">
              <a:tint val="40000"/>
            </a:schemeClr>
          </a:solidFill>
        </a:fill>
      </a:tcStyle>
    </a:band1H>
    <a:band1V>
      <a:tcStyle>
        <a:tcBdr/>
        <a:fill>
          <a:solidFill>
            <a:schemeClr val="accent4">
              <a:tint val="40000"/>
            </a:schemeClr>
          </a:solidFill>
        </a:fill>
      </a:tcStyle>
    </a:band1V>
    <a:lastCol>
      <a:tcTxStyle b="on"/>
      <a:tcStyle>
        <a:tcBdr/>
      </a:tcStyle>
    </a:lastCol>
    <a:firstCol>
      <a:tcTxStyle b="on"/>
      <a:tcStyle>
        <a:tcBdr/>
      </a:tcStyle>
    </a:firstCol>
    <a:lastRow>
      <a:tcTxStyle b="on"/>
      <a:tcStyle>
        <a:tcBdr>
          <a:top>
            <a:ln w="25400" cmpd="sng">
              <a:solidFill>
                <a:schemeClr val="accent4"/>
              </a:solidFill>
            </a:ln>
          </a:top>
        </a:tcBdr>
        <a:fill>
          <a:solidFill>
            <a:schemeClr val="accent4">
              <a:tint val="20000"/>
            </a:schemeClr>
          </a:solidFill>
        </a:fill>
      </a:tcStyle>
    </a:lastRow>
    <a:firstRow>
      <a:tcTxStyle b="on"/>
      <a:tcStyle>
        <a:tcBdr/>
        <a:fill>
          <a:solidFill>
            <a:schemeClr val="accent4">
              <a:tint val="20000"/>
            </a:schemeClr>
          </a:solidFill>
        </a:fill>
      </a:tcStyle>
    </a:firstRow>
  </a:tblStyle>
  <a:tblStyle styleId="{0505E3EF-67EA-436B-97B2-0124C06EBD24}" styleName="Medium Style 4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25400" cmpd="sng">
              <a:solidFill>
                <a:schemeClr val="accent3"/>
              </a:solidFill>
            </a:ln>
          </a:top>
        </a:tcBdr>
        <a:fill>
          <a:solidFill>
            <a:schemeClr val="accent3">
              <a:tint val="20000"/>
            </a:schemeClr>
          </a:solidFill>
        </a:fill>
      </a:tcStyle>
    </a:lastRow>
    <a:firstRow>
      <a:tcTxStyle b="on"/>
      <a:tcStyle>
        <a:tcBdr/>
        <a:fill>
          <a:solidFill>
            <a:schemeClr val="accent3">
              <a:tint val="20000"/>
            </a:schemeClr>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85BE263C-DBD7-4A20-BB59-AAB30ACAA65A}" styleName="Medium Style 3 - Accent 2">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2"/>
          </a:solidFill>
        </a:fill>
      </a:tcStyle>
    </a:lastCol>
    <a:firstCol>
      <a:tcTxStyle b="on">
        <a:fontRef idx="minor">
          <a:scrgbClr r="0" g="0" b="0"/>
        </a:fontRef>
        <a:schemeClr val="lt1"/>
      </a:tcTxStyle>
      <a:tcStyle>
        <a:tcBdr/>
        <a:fill>
          <a:solidFill>
            <a:schemeClr val="accent2"/>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2"/>
          </a:solidFill>
        </a:fill>
      </a:tcStyle>
    </a:firstRow>
  </a:tblStyle>
  <a:tblStyle styleId="{EB9631B5-78F2-41C9-869B-9F39066F8104}" styleName="Medium Style 3 - Accent 4">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4"/>
          </a:solidFill>
        </a:fill>
      </a:tcStyle>
    </a:lastCol>
    <a:firstCol>
      <a:tcTxStyle b="on">
        <a:fontRef idx="minor">
          <a:scrgbClr r="0" g="0" b="0"/>
        </a:fontRef>
        <a:schemeClr val="lt1"/>
      </a:tcTxStyle>
      <a:tcStyle>
        <a:tcBdr/>
        <a:fill>
          <a:solidFill>
            <a:schemeClr val="accent4"/>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4"/>
          </a:solidFill>
        </a:fill>
      </a:tcStyle>
    </a:firstRow>
  </a:tblStyle>
  <a:tblStyle styleId="{74C1A8A3-306A-4EB7-A6B1-4F7E0EB9C5D6}" styleName="Medium Style 3 - Accent 5">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5"/>
          </a:solidFill>
        </a:fill>
      </a:tcStyle>
    </a:lastCol>
    <a:firstCol>
      <a:tcTxStyle b="on">
        <a:fontRef idx="minor">
          <a:scrgbClr r="0" g="0" b="0"/>
        </a:fontRef>
        <a:schemeClr val="lt1"/>
      </a:tcTxStyle>
      <a:tcStyle>
        <a:tcBdr/>
        <a:fill>
          <a:solidFill>
            <a:schemeClr val="accent5"/>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5"/>
          </a:solidFill>
        </a:fill>
      </a:tcStyle>
    </a:firstRow>
  </a:tblStyle>
  <a:tblStyle styleId="{775DCB02-9BB8-47FD-8907-85C794F793BA}" styleName="Themed Style 1 - Accent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BDBED569-4797-4DF1-A0F4-6AAB3CD982D8}" styleName="Light Style 3 - Accent 5">
    <a:wholeTbl>
      <a:tcTxStyle>
        <a:fontRef idx="minor">
          <a:scrgbClr r="0" g="0" b="0"/>
        </a:fontRef>
        <a:schemeClr val="tx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noFill/>
        </a:fill>
      </a:tcStyle>
    </a:wholeTbl>
    <a:band1H>
      <a:tcStyle>
        <a:tcBdr/>
        <a:fill>
          <a:solidFill>
            <a:schemeClr val="accent5">
              <a:alpha val="20000"/>
            </a:schemeClr>
          </a:solidFill>
        </a:fill>
      </a:tcStyle>
    </a:band1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noFill/>
        </a:fill>
      </a:tcStyle>
    </a:lastRow>
    <a:firstRow>
      <a:tcTxStyle b="on"/>
      <a:tcStyle>
        <a:tcBdr>
          <a:bottom>
            <a:ln w="25400" cmpd="sng">
              <a:solidFill>
                <a:schemeClr val="accent5"/>
              </a:solidFill>
            </a:ln>
          </a:bottom>
        </a:tcBdr>
        <a:fill>
          <a:no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1E171933-4619-4E11-9A3F-F7608DF75F80}" styleName="Medium Style 1 - Accent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a:noFill/>
            </a:ln>
          </a:insideV>
        </a:tcBdr>
        <a:fill>
          <a:solidFill>
            <a:schemeClr val="lt1"/>
          </a:solidFill>
        </a:fill>
      </a:tcStyle>
    </a:wholeTbl>
    <a:band1H>
      <a:tcStyle>
        <a:tcBdr/>
        <a:fill>
          <a:solidFill>
            <a:schemeClr val="accent4">
              <a:tint val="20000"/>
            </a:schemeClr>
          </a:solidFill>
        </a:fill>
      </a:tcStyle>
    </a:band1H>
    <a:band1V>
      <a:tcStyle>
        <a:tcBdr/>
        <a:fill>
          <a:solidFill>
            <a:schemeClr val="accent4">
              <a:tint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solidFill>
            <a:schemeClr val="lt1"/>
          </a:solidFill>
        </a:fill>
      </a:tcStyle>
    </a:lastRow>
    <a:firstRow>
      <a:tcTxStyle b="on">
        <a:fontRef idx="minor">
          <a:scrgbClr r="0" g="0" b="0"/>
        </a:fontRef>
        <a:schemeClr val="lt1"/>
      </a:tcTxStyle>
      <a:tcStyle>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SorterView">
  <p:normalViewPr horzBarState="maximized">
    <p:restoredLeft sz="18248" autoAdjust="0"/>
    <p:restoredTop sz="95980" autoAdjust="0"/>
  </p:normalViewPr>
  <p:slideViewPr>
    <p:cSldViewPr>
      <p:cViewPr varScale="1">
        <p:scale>
          <a:sx n="70" d="100"/>
          <a:sy n="70" d="100"/>
        </p:scale>
        <p:origin x="-294" y="-108"/>
      </p:cViewPr>
      <p:guideLst>
        <p:guide orient="horz" pos="2736"/>
        <p:guide orient="horz" pos="4319"/>
        <p:guide orient="horz" pos="912"/>
        <p:guide pos="2928"/>
        <p:guide pos="144"/>
        <p:guide pos="5616"/>
        <p:guide pos="2017"/>
        <p:guide pos="2880"/>
      </p:guideLst>
    </p:cSldViewPr>
  </p:slideViewPr>
  <p:outlineViewPr>
    <p:cViewPr>
      <p:scale>
        <a:sx n="33" d="100"/>
        <a:sy n="33" d="100"/>
      </p:scale>
      <p:origin x="0" y="6732"/>
    </p:cViewPr>
  </p:outlineViewPr>
  <p:notesTextViewPr>
    <p:cViewPr>
      <p:scale>
        <a:sx n="100" d="100"/>
        <a:sy n="100" d="100"/>
      </p:scale>
      <p:origin x="0" y="0"/>
    </p:cViewPr>
  </p:notesTextViewPr>
  <p:sorterViewPr>
    <p:cViewPr>
      <p:scale>
        <a:sx n="100" d="100"/>
        <a:sy n="100" d="100"/>
      </p:scale>
      <p:origin x="0" y="0"/>
    </p:cViewPr>
  </p:sorterViewPr>
  <p:notesViewPr>
    <p:cSldViewPr>
      <p:cViewPr varScale="1">
        <p:scale>
          <a:sx n="52" d="100"/>
          <a:sy n="52" d="100"/>
        </p:scale>
        <p:origin x="-1770" y="-108"/>
      </p:cViewPr>
      <p:guideLst>
        <p:guide orient="horz" pos="2928"/>
        <p:guide pos="216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presProps" Target="presProps.xml"/><Relationship Id="rId7" Type="http://schemas.openxmlformats.org/officeDocument/2006/relationships/slide" Target="slides/slide6.xml"/><Relationship Id="rId71"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commentAuthors" Target="commentAuthor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theme" Target="theme/theme1.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Office_Excel_Worksheet11.xlsx"/></Relationships>
</file>

<file path=ppt/charts/_rels/chart10.xml.rels><?xml version="1.0" encoding="UTF-8" standalone="yes"?>
<Relationships xmlns="http://schemas.openxmlformats.org/package/2006/relationships"><Relationship Id="rId1" Type="http://schemas.openxmlformats.org/officeDocument/2006/relationships/package" Target="../embeddings/Microsoft_Office_Excel_Worksheet99.xlsx"/></Relationships>
</file>

<file path=ppt/charts/_rels/chart11.xml.rels><?xml version="1.0" encoding="UTF-8" standalone="yes"?>
<Relationships xmlns="http://schemas.openxmlformats.org/package/2006/relationships"><Relationship Id="rId1" Type="http://schemas.openxmlformats.org/officeDocument/2006/relationships/package" Target="../embeddings/Microsoft_Office_Excel_Worksheet1010.xlsx"/></Relationships>
</file>

<file path=ppt/charts/_rels/chart12.xml.rels><?xml version="1.0" encoding="UTF-8" standalone="yes"?>
<Relationships xmlns="http://schemas.openxmlformats.org/package/2006/relationships"><Relationship Id="rId1" Type="http://schemas.openxmlformats.org/officeDocument/2006/relationships/package" Target="../embeddings/Microsoft_Office_Excel_Worksheet1111.xlsx"/></Relationships>
</file>

<file path=ppt/charts/_rels/chart13.xml.rels><?xml version="1.0" encoding="UTF-8" standalone="yes"?>
<Relationships xmlns="http://schemas.openxmlformats.org/package/2006/relationships"><Relationship Id="rId1" Type="http://schemas.openxmlformats.org/officeDocument/2006/relationships/package" Target="../embeddings/Microsoft_Office_Excel_Worksheet1212.xlsx"/></Relationships>
</file>

<file path=ppt/charts/_rels/chart14.xml.rels><?xml version="1.0" encoding="UTF-8" standalone="yes"?>
<Relationships xmlns="http://schemas.openxmlformats.org/package/2006/relationships"><Relationship Id="rId1" Type="http://schemas.openxmlformats.org/officeDocument/2006/relationships/package" Target="../embeddings/Microsoft_Office_Excel_Worksheet1313.xlsx"/></Relationships>
</file>

<file path=ppt/charts/_rels/chart15.xml.rels><?xml version="1.0" encoding="UTF-8" standalone="yes"?>
<Relationships xmlns="http://schemas.openxmlformats.org/package/2006/relationships"><Relationship Id="rId1" Type="http://schemas.openxmlformats.org/officeDocument/2006/relationships/package" Target="../embeddings/Microsoft_Office_Excel_Worksheet1414.xlsx"/></Relationships>
</file>

<file path=ppt/charts/_rels/chart16.xml.rels><?xml version="1.0" encoding="UTF-8" standalone="yes"?>
<Relationships xmlns="http://schemas.openxmlformats.org/package/2006/relationships"><Relationship Id="rId1" Type="http://schemas.openxmlformats.org/officeDocument/2006/relationships/package" Target="../embeddings/Microsoft_Office_Excel_Worksheet1515.xlsx"/></Relationships>
</file>

<file path=ppt/charts/_rels/chart17.xml.rels><?xml version="1.0" encoding="UTF-8" standalone="yes"?>
<Relationships xmlns="http://schemas.openxmlformats.org/package/2006/relationships"><Relationship Id="rId1" Type="http://schemas.openxmlformats.org/officeDocument/2006/relationships/package" Target="../embeddings/Microsoft_Office_Excel_Worksheet1616.xlsx"/></Relationships>
</file>

<file path=ppt/charts/_rels/chart18.xml.rels><?xml version="1.0" encoding="UTF-8" standalone="yes"?>
<Relationships xmlns="http://schemas.openxmlformats.org/package/2006/relationships"><Relationship Id="rId1" Type="http://schemas.openxmlformats.org/officeDocument/2006/relationships/package" Target="../embeddings/Microsoft_Office_Excel_Worksheet1717.xlsx"/></Relationships>
</file>

<file path=ppt/charts/_rels/chart19.xml.rels><?xml version="1.0" encoding="UTF-8" standalone="yes"?>
<Relationships xmlns="http://schemas.openxmlformats.org/package/2006/relationships"><Relationship Id="rId1" Type="http://schemas.openxmlformats.org/officeDocument/2006/relationships/package" Target="../embeddings/Microsoft_Office_Excel_Worksheet1818.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Office_Excel_Worksheet22.xlsx"/></Relationships>
</file>

<file path=ppt/charts/_rels/chart20.xml.rels><?xml version="1.0" encoding="UTF-8" standalone="yes"?>
<Relationships xmlns="http://schemas.openxmlformats.org/package/2006/relationships"><Relationship Id="rId1" Type="http://schemas.openxmlformats.org/officeDocument/2006/relationships/package" Target="../embeddings/Microsoft_Office_Excel_Worksheet1919.xlsx"/></Relationships>
</file>

<file path=ppt/charts/_rels/chart21.xml.rels><?xml version="1.0" encoding="UTF-8" standalone="yes"?>
<Relationships xmlns="http://schemas.openxmlformats.org/package/2006/relationships"><Relationship Id="rId1" Type="http://schemas.openxmlformats.org/officeDocument/2006/relationships/package" Target="../embeddings/Microsoft_Office_Excel_Worksheet2020.xlsx"/></Relationships>
</file>

<file path=ppt/charts/_rels/chart22.xml.rels><?xml version="1.0" encoding="UTF-8" standalone="yes"?>
<Relationships xmlns="http://schemas.openxmlformats.org/package/2006/relationships"><Relationship Id="rId1" Type="http://schemas.openxmlformats.org/officeDocument/2006/relationships/package" Target="../embeddings/Microsoft_Office_Excel_Worksheet2121.xlsx"/></Relationships>
</file>

<file path=ppt/charts/_rels/chart23.xml.rels><?xml version="1.0" encoding="UTF-8" standalone="yes"?>
<Relationships xmlns="http://schemas.openxmlformats.org/package/2006/relationships"><Relationship Id="rId1" Type="http://schemas.openxmlformats.org/officeDocument/2006/relationships/package" Target="../embeddings/Microsoft_Office_Excel_Worksheet2222.xlsx"/></Relationships>
</file>

<file path=ppt/charts/_rels/chart24.xml.rels><?xml version="1.0" encoding="UTF-8" standalone="yes"?>
<Relationships xmlns="http://schemas.openxmlformats.org/package/2006/relationships"><Relationship Id="rId1" Type="http://schemas.openxmlformats.org/officeDocument/2006/relationships/package" Target="../embeddings/Microsoft_Office_Excel_Worksheet2323.xlsx"/></Relationships>
</file>

<file path=ppt/charts/_rels/chart25.xml.rels><?xml version="1.0" encoding="UTF-8" standalone="yes"?>
<Relationships xmlns="http://schemas.openxmlformats.org/package/2006/relationships"><Relationship Id="rId1" Type="http://schemas.openxmlformats.org/officeDocument/2006/relationships/package" Target="../embeddings/Microsoft_Office_Excel_Worksheet2424.xlsx"/></Relationships>
</file>

<file path=ppt/charts/_rels/chart26.xml.rels><?xml version="1.0" encoding="UTF-8" standalone="yes"?>
<Relationships xmlns="http://schemas.openxmlformats.org/package/2006/relationships"><Relationship Id="rId1" Type="http://schemas.openxmlformats.org/officeDocument/2006/relationships/package" Target="../embeddings/Microsoft_Office_Excel_Worksheet2525.xlsx"/></Relationships>
</file>

<file path=ppt/charts/_rels/chart27.xml.rels><?xml version="1.0" encoding="UTF-8" standalone="yes"?>
<Relationships xmlns="http://schemas.openxmlformats.org/package/2006/relationships"><Relationship Id="rId1" Type="http://schemas.openxmlformats.org/officeDocument/2006/relationships/package" Target="../embeddings/Microsoft_Office_Excel_Worksheet2626.xlsx"/></Relationships>
</file>

<file path=ppt/charts/_rels/chart28.xml.rels><?xml version="1.0" encoding="UTF-8" standalone="yes"?>
<Relationships xmlns="http://schemas.openxmlformats.org/package/2006/relationships"><Relationship Id="rId1" Type="http://schemas.openxmlformats.org/officeDocument/2006/relationships/package" Target="../embeddings/Microsoft_Office_Excel_Worksheet2727.xlsx"/></Relationships>
</file>

<file path=ppt/charts/_rels/chart29.xml.rels><?xml version="1.0" encoding="UTF-8" standalone="yes"?>
<Relationships xmlns="http://schemas.openxmlformats.org/package/2006/relationships"><Relationship Id="rId1" Type="http://schemas.openxmlformats.org/officeDocument/2006/relationships/package" Target="../embeddings/Microsoft_Office_Excel_Worksheet2828.xlsx"/></Relationships>
</file>

<file path=ppt/charts/_rels/chart3.xml.rels><?xml version="1.0" encoding="UTF-8" standalone="yes"?>
<Relationships xmlns="http://schemas.openxmlformats.org/package/2006/relationships"><Relationship Id="rId1" Type="http://schemas.openxmlformats.org/officeDocument/2006/relationships/oleObject" Target="file:///C:\Documents%20and%20Settings\kwood\Desktop\Working%20Documenrts\Prolukin\Proleukinmaps.xlsx" TargetMode="External"/></Relationships>
</file>

<file path=ppt/charts/_rels/chart30.xml.rels><?xml version="1.0" encoding="UTF-8" standalone="yes"?>
<Relationships xmlns="http://schemas.openxmlformats.org/package/2006/relationships"><Relationship Id="rId1" Type="http://schemas.openxmlformats.org/officeDocument/2006/relationships/package" Target="../embeddings/Microsoft_Office_Excel_Worksheet2929.xlsx"/></Relationships>
</file>

<file path=ppt/charts/_rels/chart31.xml.rels><?xml version="1.0" encoding="UTF-8" standalone="yes"?>
<Relationships xmlns="http://schemas.openxmlformats.org/package/2006/relationships"><Relationship Id="rId1" Type="http://schemas.openxmlformats.org/officeDocument/2006/relationships/package" Target="../embeddings/Microsoft_Office_Excel_Worksheet3030.xlsx"/></Relationships>
</file>

<file path=ppt/charts/_rels/chart32.xml.rels><?xml version="1.0" encoding="UTF-8" standalone="yes"?>
<Relationships xmlns="http://schemas.openxmlformats.org/package/2006/relationships"><Relationship Id="rId1" Type="http://schemas.openxmlformats.org/officeDocument/2006/relationships/package" Target="../embeddings/Microsoft_Office_Excel_Worksheet3131.xlsx"/></Relationships>
</file>

<file path=ppt/charts/_rels/chart33.xml.rels><?xml version="1.0" encoding="UTF-8" standalone="yes"?>
<Relationships xmlns="http://schemas.openxmlformats.org/package/2006/relationships"><Relationship Id="rId1" Type="http://schemas.openxmlformats.org/officeDocument/2006/relationships/package" Target="../embeddings/Microsoft_Office_Excel_Worksheet3232.xlsx"/></Relationships>
</file>

<file path=ppt/charts/_rels/chart34.xml.rels><?xml version="1.0" encoding="UTF-8" standalone="yes"?>
<Relationships xmlns="http://schemas.openxmlformats.org/package/2006/relationships"><Relationship Id="rId1" Type="http://schemas.openxmlformats.org/officeDocument/2006/relationships/package" Target="../embeddings/Microsoft_Office_Excel_Worksheet3333.xlsx"/></Relationships>
</file>

<file path=ppt/charts/_rels/chart35.xml.rels><?xml version="1.0" encoding="UTF-8" standalone="yes"?>
<Relationships xmlns="http://schemas.openxmlformats.org/package/2006/relationships"><Relationship Id="rId1" Type="http://schemas.openxmlformats.org/officeDocument/2006/relationships/package" Target="../embeddings/Microsoft_Office_Excel_Worksheet3434.xlsx"/></Relationships>
</file>

<file path=ppt/charts/_rels/chart36.xml.rels><?xml version="1.0" encoding="UTF-8" standalone="yes"?>
<Relationships xmlns="http://schemas.openxmlformats.org/package/2006/relationships"><Relationship Id="rId1" Type="http://schemas.openxmlformats.org/officeDocument/2006/relationships/package" Target="../embeddings/Microsoft_Office_Excel_Worksheet3535.xlsx"/></Relationships>
</file>

<file path=ppt/charts/_rels/chart37.xml.rels><?xml version="1.0" encoding="UTF-8" standalone="yes"?>
<Relationships xmlns="http://schemas.openxmlformats.org/package/2006/relationships"><Relationship Id="rId1" Type="http://schemas.openxmlformats.org/officeDocument/2006/relationships/package" Target="../embeddings/Microsoft_Office_Excel_Worksheet3636.xlsx"/></Relationships>
</file>

<file path=ppt/charts/_rels/chart38.xml.rels><?xml version="1.0" encoding="UTF-8" standalone="yes"?>
<Relationships xmlns="http://schemas.openxmlformats.org/package/2006/relationships"><Relationship Id="rId1" Type="http://schemas.openxmlformats.org/officeDocument/2006/relationships/package" Target="../embeddings/Microsoft_Office_Excel_Worksheet3737.xlsx"/></Relationships>
</file>

<file path=ppt/charts/_rels/chart39.xml.rels><?xml version="1.0" encoding="UTF-8" standalone="yes"?>
<Relationships xmlns="http://schemas.openxmlformats.org/package/2006/relationships"><Relationship Id="rId1" Type="http://schemas.openxmlformats.org/officeDocument/2006/relationships/package" Target="../embeddings/Microsoft_Office_Excel_Worksheet3838.xlsx"/></Relationships>
</file>

<file path=ppt/charts/_rels/chart4.xml.rels><?xml version="1.0" encoding="UTF-8" standalone="yes"?>
<Relationships xmlns="http://schemas.openxmlformats.org/package/2006/relationships"><Relationship Id="rId1" Type="http://schemas.openxmlformats.org/officeDocument/2006/relationships/package" Target="../embeddings/Microsoft_Office_Excel_Worksheet33.xlsx"/></Relationships>
</file>

<file path=ppt/charts/_rels/chart40.xml.rels><?xml version="1.0" encoding="UTF-8" standalone="yes"?>
<Relationships xmlns="http://schemas.openxmlformats.org/package/2006/relationships"><Relationship Id="rId1" Type="http://schemas.openxmlformats.org/officeDocument/2006/relationships/package" Target="../embeddings/Microsoft_Office_Excel_Worksheet3939.xlsx"/></Relationships>
</file>

<file path=ppt/charts/_rels/chart41.xml.rels><?xml version="1.0" encoding="UTF-8" standalone="yes"?>
<Relationships xmlns="http://schemas.openxmlformats.org/package/2006/relationships"><Relationship Id="rId1" Type="http://schemas.openxmlformats.org/officeDocument/2006/relationships/package" Target="../embeddings/Microsoft_Office_Excel_Worksheet4040.xlsx"/></Relationships>
</file>

<file path=ppt/charts/_rels/chart42.xml.rels><?xml version="1.0" encoding="UTF-8" standalone="yes"?>
<Relationships xmlns="http://schemas.openxmlformats.org/package/2006/relationships"><Relationship Id="rId1" Type="http://schemas.openxmlformats.org/officeDocument/2006/relationships/package" Target="../embeddings/Microsoft_Office_Excel_Worksheet4141.xlsx"/></Relationships>
</file>

<file path=ppt/charts/_rels/chart43.xml.rels><?xml version="1.0" encoding="UTF-8" standalone="yes"?>
<Relationships xmlns="http://schemas.openxmlformats.org/package/2006/relationships"><Relationship Id="rId1" Type="http://schemas.openxmlformats.org/officeDocument/2006/relationships/package" Target="../embeddings/Microsoft_Office_Excel_Worksheet4242.xlsx"/></Relationships>
</file>

<file path=ppt/charts/_rels/chart44.xml.rels><?xml version="1.0" encoding="UTF-8" standalone="yes"?>
<Relationships xmlns="http://schemas.openxmlformats.org/package/2006/relationships"><Relationship Id="rId1" Type="http://schemas.openxmlformats.org/officeDocument/2006/relationships/package" Target="../embeddings/Microsoft_Office_Excel_Worksheet4343.xlsx"/></Relationships>
</file>

<file path=ppt/charts/_rels/chart45.xml.rels><?xml version="1.0" encoding="UTF-8" standalone="yes"?>
<Relationships xmlns="http://schemas.openxmlformats.org/package/2006/relationships"><Relationship Id="rId1" Type="http://schemas.openxmlformats.org/officeDocument/2006/relationships/package" Target="../embeddings/Microsoft_Office_Excel_Worksheet4444.xlsx"/></Relationships>
</file>

<file path=ppt/charts/_rels/chart46.xml.rels><?xml version="1.0" encoding="UTF-8" standalone="yes"?>
<Relationships xmlns="http://schemas.openxmlformats.org/package/2006/relationships"><Relationship Id="rId1" Type="http://schemas.openxmlformats.org/officeDocument/2006/relationships/package" Target="../embeddings/Microsoft_Office_Excel_Worksheet4545.xlsx"/></Relationships>
</file>

<file path=ppt/charts/_rels/chart47.xml.rels><?xml version="1.0" encoding="UTF-8" standalone="yes"?>
<Relationships xmlns="http://schemas.openxmlformats.org/package/2006/relationships"><Relationship Id="rId1" Type="http://schemas.openxmlformats.org/officeDocument/2006/relationships/package" Target="../embeddings/Microsoft_Office_Excel_Worksheet4646.xlsx"/></Relationships>
</file>

<file path=ppt/charts/_rels/chart48.xml.rels><?xml version="1.0" encoding="UTF-8" standalone="yes"?>
<Relationships xmlns="http://schemas.openxmlformats.org/package/2006/relationships"><Relationship Id="rId1" Type="http://schemas.openxmlformats.org/officeDocument/2006/relationships/package" Target="../embeddings/Microsoft_Office_Excel_Worksheet4747.xlsx"/></Relationships>
</file>

<file path=ppt/charts/_rels/chart49.xml.rels><?xml version="1.0" encoding="UTF-8" standalone="yes"?>
<Relationships xmlns="http://schemas.openxmlformats.org/package/2006/relationships"><Relationship Id="rId1" Type="http://schemas.openxmlformats.org/officeDocument/2006/relationships/package" Target="../embeddings/Microsoft_Office_Excel_Worksheet4848.xlsx"/></Relationships>
</file>

<file path=ppt/charts/_rels/chart5.xml.rels><?xml version="1.0" encoding="UTF-8" standalone="yes"?>
<Relationships xmlns="http://schemas.openxmlformats.org/package/2006/relationships"><Relationship Id="rId1" Type="http://schemas.openxmlformats.org/officeDocument/2006/relationships/package" Target="../embeddings/Microsoft_Office_Excel_Worksheet44.xlsx"/></Relationships>
</file>

<file path=ppt/charts/_rels/chart50.xml.rels><?xml version="1.0" encoding="UTF-8" standalone="yes"?>
<Relationships xmlns="http://schemas.openxmlformats.org/package/2006/relationships"><Relationship Id="rId1" Type="http://schemas.openxmlformats.org/officeDocument/2006/relationships/package" Target="../embeddings/Microsoft_Office_Excel_Worksheet4949.xlsx"/></Relationships>
</file>

<file path=ppt/charts/_rels/chart51.xml.rels><?xml version="1.0" encoding="UTF-8" standalone="yes"?>
<Relationships xmlns="http://schemas.openxmlformats.org/package/2006/relationships"><Relationship Id="rId1" Type="http://schemas.openxmlformats.org/officeDocument/2006/relationships/package" Target="../embeddings/Microsoft_Office_Excel_Worksheet5050.xlsx"/></Relationships>
</file>

<file path=ppt/charts/_rels/chart52.xml.rels><?xml version="1.0" encoding="UTF-8" standalone="yes"?>
<Relationships xmlns="http://schemas.openxmlformats.org/package/2006/relationships"><Relationship Id="rId1" Type="http://schemas.openxmlformats.org/officeDocument/2006/relationships/package" Target="../embeddings/Microsoft_Office_Excel_Worksheet5151.xlsx"/></Relationships>
</file>

<file path=ppt/charts/_rels/chart53.xml.rels><?xml version="1.0" encoding="UTF-8" standalone="yes"?>
<Relationships xmlns="http://schemas.openxmlformats.org/package/2006/relationships"><Relationship Id="rId1" Type="http://schemas.openxmlformats.org/officeDocument/2006/relationships/package" Target="../embeddings/Microsoft_Office_Excel_Worksheet5252.xlsx"/></Relationships>
</file>

<file path=ppt/charts/_rels/chart54.xml.rels><?xml version="1.0" encoding="UTF-8" standalone="yes"?>
<Relationships xmlns="http://schemas.openxmlformats.org/package/2006/relationships"><Relationship Id="rId1" Type="http://schemas.openxmlformats.org/officeDocument/2006/relationships/package" Target="../embeddings/Microsoft_Office_Excel_Worksheet5353.xlsx"/></Relationships>
</file>

<file path=ppt/charts/_rels/chart55.xml.rels><?xml version="1.0" encoding="UTF-8" standalone="yes"?>
<Relationships xmlns="http://schemas.openxmlformats.org/package/2006/relationships"><Relationship Id="rId1" Type="http://schemas.openxmlformats.org/officeDocument/2006/relationships/package" Target="../embeddings/Microsoft_Office_Excel_Worksheet5454.xlsx"/></Relationships>
</file>

<file path=ppt/charts/_rels/chart56.xml.rels><?xml version="1.0" encoding="UTF-8" standalone="yes"?>
<Relationships xmlns="http://schemas.openxmlformats.org/package/2006/relationships"><Relationship Id="rId1" Type="http://schemas.openxmlformats.org/officeDocument/2006/relationships/package" Target="../embeddings/Microsoft_Office_Excel_Worksheet5555.xlsx"/></Relationships>
</file>

<file path=ppt/charts/_rels/chart57.xml.rels><?xml version="1.0" encoding="UTF-8" standalone="yes"?>
<Relationships xmlns="http://schemas.openxmlformats.org/package/2006/relationships"><Relationship Id="rId1" Type="http://schemas.openxmlformats.org/officeDocument/2006/relationships/package" Target="../embeddings/Microsoft_Office_Excel_Worksheet5656.xlsx"/></Relationships>
</file>

<file path=ppt/charts/_rels/chart58.xml.rels><?xml version="1.0" encoding="UTF-8" standalone="yes"?>
<Relationships xmlns="http://schemas.openxmlformats.org/package/2006/relationships"><Relationship Id="rId1" Type="http://schemas.openxmlformats.org/officeDocument/2006/relationships/package" Target="../embeddings/Microsoft_Office_Excel_Worksheet5757.xlsx"/></Relationships>
</file>

<file path=ppt/charts/_rels/chart59.xml.rels><?xml version="1.0" encoding="UTF-8" standalone="yes"?>
<Relationships xmlns="http://schemas.openxmlformats.org/package/2006/relationships"><Relationship Id="rId1" Type="http://schemas.openxmlformats.org/officeDocument/2006/relationships/package" Target="../embeddings/Microsoft_Office_Excel_Worksheet5858.xlsx"/></Relationships>
</file>

<file path=ppt/charts/_rels/chart6.xml.rels><?xml version="1.0" encoding="UTF-8" standalone="yes"?>
<Relationships xmlns="http://schemas.openxmlformats.org/package/2006/relationships"><Relationship Id="rId1" Type="http://schemas.openxmlformats.org/officeDocument/2006/relationships/package" Target="../embeddings/Microsoft_Office_Excel_Worksheet55.xlsx"/></Relationships>
</file>

<file path=ppt/charts/_rels/chart60.xml.rels><?xml version="1.0" encoding="UTF-8" standalone="yes"?>
<Relationships xmlns="http://schemas.openxmlformats.org/package/2006/relationships"><Relationship Id="rId1" Type="http://schemas.openxmlformats.org/officeDocument/2006/relationships/package" Target="../embeddings/Microsoft_Office_Excel_Worksheet5959.xlsx"/></Relationships>
</file>

<file path=ppt/charts/_rels/chart61.xml.rels><?xml version="1.0" encoding="UTF-8" standalone="yes"?>
<Relationships xmlns="http://schemas.openxmlformats.org/package/2006/relationships"><Relationship Id="rId1" Type="http://schemas.openxmlformats.org/officeDocument/2006/relationships/package" Target="../embeddings/Microsoft_Office_Excel_Worksheet6060.xlsx"/></Relationships>
</file>

<file path=ppt/charts/_rels/chart62.xml.rels><?xml version="1.0" encoding="UTF-8" standalone="yes"?>
<Relationships xmlns="http://schemas.openxmlformats.org/package/2006/relationships"><Relationship Id="rId1" Type="http://schemas.openxmlformats.org/officeDocument/2006/relationships/package" Target="../embeddings/Microsoft_Office_Excel_Worksheet6161.xlsx"/></Relationships>
</file>

<file path=ppt/charts/_rels/chart63.xml.rels><?xml version="1.0" encoding="UTF-8" standalone="yes"?>
<Relationships xmlns="http://schemas.openxmlformats.org/package/2006/relationships"><Relationship Id="rId1" Type="http://schemas.openxmlformats.org/officeDocument/2006/relationships/package" Target="../embeddings/Microsoft_Office_Excel_Worksheet6262.xlsx"/></Relationships>
</file>

<file path=ppt/charts/_rels/chart64.xml.rels><?xml version="1.0" encoding="UTF-8" standalone="yes"?>
<Relationships xmlns="http://schemas.openxmlformats.org/package/2006/relationships"><Relationship Id="rId1" Type="http://schemas.openxmlformats.org/officeDocument/2006/relationships/package" Target="../embeddings/Microsoft_Office_Excel_Worksheet6363.xlsx"/></Relationships>
</file>

<file path=ppt/charts/_rels/chart65.xml.rels><?xml version="1.0" encoding="UTF-8" standalone="yes"?>
<Relationships xmlns="http://schemas.openxmlformats.org/package/2006/relationships"><Relationship Id="rId1" Type="http://schemas.openxmlformats.org/officeDocument/2006/relationships/package" Target="../embeddings/Microsoft_Office_Excel_Worksheet6464.xlsx"/></Relationships>
</file>

<file path=ppt/charts/_rels/chart66.xml.rels><?xml version="1.0" encoding="UTF-8" standalone="yes"?>
<Relationships xmlns="http://schemas.openxmlformats.org/package/2006/relationships"><Relationship Id="rId1" Type="http://schemas.openxmlformats.org/officeDocument/2006/relationships/package" Target="../embeddings/Microsoft_Office_Excel_Worksheet6565.xlsx"/></Relationships>
</file>

<file path=ppt/charts/_rels/chart67.xml.rels><?xml version="1.0" encoding="UTF-8" standalone="yes"?>
<Relationships xmlns="http://schemas.openxmlformats.org/package/2006/relationships"><Relationship Id="rId1" Type="http://schemas.openxmlformats.org/officeDocument/2006/relationships/package" Target="../embeddings/Microsoft_Office_Excel_Worksheet6666.xlsx"/></Relationships>
</file>

<file path=ppt/charts/_rels/chart68.xml.rels><?xml version="1.0" encoding="UTF-8" standalone="yes"?>
<Relationships xmlns="http://schemas.openxmlformats.org/package/2006/relationships"><Relationship Id="rId1" Type="http://schemas.openxmlformats.org/officeDocument/2006/relationships/package" Target="../embeddings/Microsoft_Office_Excel_Worksheet6767.xlsx"/></Relationships>
</file>

<file path=ppt/charts/_rels/chart69.xml.rels><?xml version="1.0" encoding="UTF-8" standalone="yes"?>
<Relationships xmlns="http://schemas.openxmlformats.org/package/2006/relationships"><Relationship Id="rId1" Type="http://schemas.openxmlformats.org/officeDocument/2006/relationships/package" Target="../embeddings/Microsoft_Office_Excel_Worksheet6868.xlsx"/></Relationships>
</file>

<file path=ppt/charts/_rels/chart7.xml.rels><?xml version="1.0" encoding="UTF-8" standalone="yes"?>
<Relationships xmlns="http://schemas.openxmlformats.org/package/2006/relationships"><Relationship Id="rId1" Type="http://schemas.openxmlformats.org/officeDocument/2006/relationships/package" Target="../embeddings/Microsoft_Office_Excel_Worksheet66.xlsx"/></Relationships>
</file>

<file path=ppt/charts/_rels/chart70.xml.rels><?xml version="1.0" encoding="UTF-8" standalone="yes"?>
<Relationships xmlns="http://schemas.openxmlformats.org/package/2006/relationships"><Relationship Id="rId1" Type="http://schemas.openxmlformats.org/officeDocument/2006/relationships/package" Target="../embeddings/Microsoft_Office_Excel_Worksheet6969.xlsx"/></Relationships>
</file>

<file path=ppt/charts/_rels/chart71.xml.rels><?xml version="1.0" encoding="UTF-8" standalone="yes"?>
<Relationships xmlns="http://schemas.openxmlformats.org/package/2006/relationships"><Relationship Id="rId1" Type="http://schemas.openxmlformats.org/officeDocument/2006/relationships/package" Target="../embeddings/Microsoft_Office_Excel_Worksheet7070.xlsx"/></Relationships>
</file>

<file path=ppt/charts/_rels/chart72.xml.rels><?xml version="1.0" encoding="UTF-8" standalone="yes"?>
<Relationships xmlns="http://schemas.openxmlformats.org/package/2006/relationships"><Relationship Id="rId1" Type="http://schemas.openxmlformats.org/officeDocument/2006/relationships/package" Target="../embeddings/Microsoft_Office_Excel_Worksheet7171.xlsx"/></Relationships>
</file>

<file path=ppt/charts/_rels/chart73.xml.rels><?xml version="1.0" encoding="UTF-8" standalone="yes"?>
<Relationships xmlns="http://schemas.openxmlformats.org/package/2006/relationships"><Relationship Id="rId1" Type="http://schemas.openxmlformats.org/officeDocument/2006/relationships/package" Target="../embeddings/Microsoft_Office_Excel_Worksheet7272.xlsx"/></Relationships>
</file>

<file path=ppt/charts/_rels/chart74.xml.rels><?xml version="1.0" encoding="UTF-8" standalone="yes"?>
<Relationships xmlns="http://schemas.openxmlformats.org/package/2006/relationships"><Relationship Id="rId1" Type="http://schemas.openxmlformats.org/officeDocument/2006/relationships/package" Target="../embeddings/Microsoft_Office_Excel_Worksheet7373.xlsx"/></Relationships>
</file>

<file path=ppt/charts/_rels/chart75.xml.rels><?xml version="1.0" encoding="UTF-8" standalone="yes"?>
<Relationships xmlns="http://schemas.openxmlformats.org/package/2006/relationships"><Relationship Id="rId1" Type="http://schemas.openxmlformats.org/officeDocument/2006/relationships/package" Target="../embeddings/Microsoft_Office_Excel_Worksheet7474.xlsx"/></Relationships>
</file>

<file path=ppt/charts/_rels/chart76.xml.rels><?xml version="1.0" encoding="UTF-8" standalone="yes"?>
<Relationships xmlns="http://schemas.openxmlformats.org/package/2006/relationships"><Relationship Id="rId1" Type="http://schemas.openxmlformats.org/officeDocument/2006/relationships/package" Target="../embeddings/Microsoft_Office_Excel_Worksheet7575.xlsx"/></Relationships>
</file>

<file path=ppt/charts/_rels/chart77.xml.rels><?xml version="1.0" encoding="UTF-8" standalone="yes"?>
<Relationships xmlns="http://schemas.openxmlformats.org/package/2006/relationships"><Relationship Id="rId1" Type="http://schemas.openxmlformats.org/officeDocument/2006/relationships/package" Target="../embeddings/Microsoft_Office_Excel_Worksheet7676.xlsx"/></Relationships>
</file>

<file path=ppt/charts/_rels/chart78.xml.rels><?xml version="1.0" encoding="UTF-8" standalone="yes"?>
<Relationships xmlns="http://schemas.openxmlformats.org/package/2006/relationships"><Relationship Id="rId1" Type="http://schemas.openxmlformats.org/officeDocument/2006/relationships/package" Target="../embeddings/Microsoft_Office_Excel_Worksheet7777.xlsx"/></Relationships>
</file>

<file path=ppt/charts/_rels/chart8.xml.rels><?xml version="1.0" encoding="UTF-8" standalone="yes"?>
<Relationships xmlns="http://schemas.openxmlformats.org/package/2006/relationships"><Relationship Id="rId1" Type="http://schemas.openxmlformats.org/officeDocument/2006/relationships/package" Target="../embeddings/Microsoft_Office_Excel_Worksheet77.xlsx"/></Relationships>
</file>

<file path=ppt/charts/_rels/chart9.xml.rels><?xml version="1.0" encoding="UTF-8" standalone="yes"?>
<Relationships xmlns="http://schemas.openxmlformats.org/package/2006/relationships"><Relationship Id="rId1" Type="http://schemas.openxmlformats.org/officeDocument/2006/relationships/package" Target="../embeddings/Microsoft_Office_Excel_Worksheet88.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4"/>
    </mc:Choice>
    <mc:Fallback>
      <c:style val="14"/>
    </mc:Fallback>
  </mc:AlternateContent>
  <c:chart>
    <c:autoTitleDeleted val="1"/>
    <c:plotArea>
      <c:layout>
        <c:manualLayout>
          <c:layoutTarget val="inner"/>
          <c:xMode val="edge"/>
          <c:yMode val="edge"/>
          <c:x val="0.27582515647082578"/>
          <c:y val="0.11538461538461549"/>
          <c:w val="0.44555198869372076"/>
          <c:h val="0.55693998586714832"/>
        </c:manualLayout>
      </c:layout>
      <c:pieChart>
        <c:varyColors val="1"/>
        <c:ser>
          <c:idx val="0"/>
          <c:order val="0"/>
          <c:tx>
            <c:strRef>
              <c:f>Sheet1!$B$1</c:f>
              <c:strCache>
                <c:ptCount val="1"/>
                <c:pt idx="0">
                  <c:v>Melanoma</c:v>
                </c:pt>
              </c:strCache>
            </c:strRef>
          </c:tx>
          <c:dLbls>
            <c:dLblPos val="inEnd"/>
            <c:showLegendKey val="0"/>
            <c:showVal val="1"/>
            <c:showCatName val="0"/>
            <c:showSerName val="0"/>
            <c:showPercent val="0"/>
            <c:showBubbleSize val="0"/>
            <c:showLeaderLines val="1"/>
          </c:dLbls>
          <c:cat>
            <c:strRef>
              <c:f>Sheet1!$A$2:$A$5</c:f>
              <c:strCache>
                <c:ptCount val="4"/>
                <c:pt idx="0">
                  <c:v>My doctor recommended that I take the treatment that he/she prescribed</c:v>
                </c:pt>
                <c:pt idx="1">
                  <c:v>My doctor discussed several treatments and I chose my most recent therapy</c:v>
                </c:pt>
                <c:pt idx="2">
                  <c:v>I asked my doctor's opinion of a medication I heard about and then I chose it</c:v>
                </c:pt>
                <c:pt idx="3">
                  <c:v>I researched treatment options, asked my doctor about it, and my doctor prescribed it</c:v>
                </c:pt>
              </c:strCache>
            </c:strRef>
          </c:cat>
          <c:val>
            <c:numRef>
              <c:f>Sheet1!$B$2:$B$5</c:f>
              <c:numCache>
                <c:formatCode>General</c:formatCode>
                <c:ptCount val="4"/>
              </c:numCache>
            </c:numRef>
          </c:val>
        </c:ser>
        <c:dLbls>
          <c:showLegendKey val="0"/>
          <c:showVal val="0"/>
          <c:showCatName val="0"/>
          <c:showSerName val="0"/>
          <c:showPercent val="0"/>
          <c:showBubbleSize val="0"/>
          <c:showLeaderLines val="1"/>
        </c:dLbls>
        <c:firstSliceAng val="0"/>
      </c:pieChart>
    </c:plotArea>
    <c:legend>
      <c:legendPos val="b"/>
      <c:layout>
        <c:manualLayout>
          <c:xMode val="edge"/>
          <c:yMode val="edge"/>
          <c:x val="0"/>
          <c:y val="5.8861913094196833E-2"/>
          <c:w val="0.99087581742960529"/>
          <c:h val="0.88344488188976356"/>
        </c:manualLayout>
      </c:layout>
      <c:overlay val="0"/>
      <c:txPr>
        <a:bodyPr/>
        <a:lstStyle/>
        <a:p>
          <a:pPr>
            <a:defRPr sz="1200"/>
          </a:pPr>
          <a:endParaRPr lang="en-US"/>
        </a:p>
      </c:txPr>
    </c:legend>
    <c:plotVisOnly val="1"/>
    <c:dispBlanksAs val="gap"/>
    <c:showDLblsOverMax val="0"/>
  </c:chart>
  <c:txPr>
    <a:bodyPr/>
    <a:lstStyle/>
    <a:p>
      <a:pPr>
        <a:defRPr sz="1800"/>
      </a:pPr>
      <a:endParaRPr lang="en-US"/>
    </a:p>
  </c:txPr>
  <c:externalData r:id="rId1">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4"/>
    </mc:Choice>
    <mc:Fallback>
      <c:style val="14"/>
    </mc:Fallback>
  </mc:AlternateContent>
  <c:chart>
    <c:autoTitleDeleted val="1"/>
    <c:plotArea>
      <c:layout>
        <c:manualLayout>
          <c:layoutTarget val="inner"/>
          <c:xMode val="edge"/>
          <c:yMode val="edge"/>
          <c:x val="0.51249240903710558"/>
          <c:y val="1.5718682891911237E-2"/>
          <c:w val="0.29313004992023056"/>
          <c:h val="0.93989071038252281"/>
        </c:manualLayout>
      </c:layout>
      <c:barChart>
        <c:barDir val="bar"/>
        <c:grouping val="clustered"/>
        <c:varyColors val="0"/>
        <c:ser>
          <c:idx val="0"/>
          <c:order val="0"/>
          <c:tx>
            <c:strRef>
              <c:f>Sheet1!$B$1</c:f>
              <c:strCache>
                <c:ptCount val="1"/>
                <c:pt idx="0">
                  <c:v>Total Cancer Patients</c:v>
                </c:pt>
              </c:strCache>
            </c:strRef>
          </c:tx>
          <c:spPr>
            <a:solidFill>
              <a:srgbClr val="00B0F0"/>
            </a:solidFill>
          </c:spPr>
          <c:invertIfNegative val="0"/>
          <c:dLbls>
            <c:txPr>
              <a:bodyPr/>
              <a:lstStyle/>
              <a:p>
                <a:pPr>
                  <a:defRPr sz="1200"/>
                </a:pPr>
                <a:endParaRPr lang="en-US"/>
              </a:p>
            </c:txPr>
            <c:showLegendKey val="0"/>
            <c:showVal val="1"/>
            <c:showCatName val="0"/>
            <c:showSerName val="0"/>
            <c:showPercent val="0"/>
            <c:showBubbleSize val="0"/>
            <c:showLeaderLines val="0"/>
          </c:dLbls>
          <c:cat>
            <c:strRef>
              <c:f>Sheet1!$A$2:$A$12</c:f>
              <c:strCache>
                <c:ptCount val="11"/>
                <c:pt idx="0">
                  <c:v>Nexavar (sorafenib)</c:v>
                </c:pt>
                <c:pt idx="1">
                  <c:v>Torisel (temsirolimus)</c:v>
                </c:pt>
                <c:pt idx="2">
                  <c:v>Avastin (bevacizumab)</c:v>
                </c:pt>
                <c:pt idx="3">
                  <c:v>Ipilimumab</c:v>
                </c:pt>
                <c:pt idx="4">
                  <c:v>Sutent (sunitinib)</c:v>
                </c:pt>
                <c:pt idx="5">
                  <c:v>Afinitor (everolimus)</c:v>
                </c:pt>
                <c:pt idx="6">
                  <c:v>Votrient (pazopanib)</c:v>
                </c:pt>
                <c:pt idx="7">
                  <c:v>Proleukin (High Dose IL-2 /Interleukin-2/IL-2)</c:v>
                </c:pt>
                <c:pt idx="8">
                  <c:v>Temodar (temozolomide)</c:v>
                </c:pt>
                <c:pt idx="9">
                  <c:v>Interferon-alpha</c:v>
                </c:pt>
                <c:pt idx="10">
                  <c:v>Carboplatin</c:v>
                </c:pt>
              </c:strCache>
            </c:strRef>
          </c:cat>
          <c:val>
            <c:numRef>
              <c:f>Sheet1!$B$2:$B$12</c:f>
              <c:numCache>
                <c:formatCode>0%</c:formatCode>
                <c:ptCount val="11"/>
                <c:pt idx="0">
                  <c:v>0.38000000000000211</c:v>
                </c:pt>
                <c:pt idx="1">
                  <c:v>0.38000000000000211</c:v>
                </c:pt>
                <c:pt idx="2">
                  <c:v>0.38000000000000211</c:v>
                </c:pt>
                <c:pt idx="3">
                  <c:v>0.37000000000000038</c:v>
                </c:pt>
                <c:pt idx="4">
                  <c:v>0.36000000000000032</c:v>
                </c:pt>
                <c:pt idx="5">
                  <c:v>0.35000000000000031</c:v>
                </c:pt>
                <c:pt idx="6">
                  <c:v>0.35000000000000031</c:v>
                </c:pt>
                <c:pt idx="7">
                  <c:v>0.34</c:v>
                </c:pt>
                <c:pt idx="8">
                  <c:v>0.34</c:v>
                </c:pt>
                <c:pt idx="9">
                  <c:v>0.3300000000000024</c:v>
                </c:pt>
                <c:pt idx="10">
                  <c:v>0.29000000000000031</c:v>
                </c:pt>
              </c:numCache>
            </c:numRef>
          </c:val>
        </c:ser>
        <c:dLbls>
          <c:showLegendKey val="0"/>
          <c:showVal val="1"/>
          <c:showCatName val="0"/>
          <c:showSerName val="0"/>
          <c:showPercent val="0"/>
          <c:showBubbleSize val="0"/>
        </c:dLbls>
        <c:gapWidth val="75"/>
        <c:axId val="119683712"/>
        <c:axId val="119693696"/>
      </c:barChart>
      <c:catAx>
        <c:axId val="119683712"/>
        <c:scaling>
          <c:orientation val="maxMin"/>
        </c:scaling>
        <c:delete val="0"/>
        <c:axPos val="l"/>
        <c:majorTickMark val="out"/>
        <c:minorTickMark val="none"/>
        <c:tickLblPos val="nextTo"/>
        <c:txPr>
          <a:bodyPr/>
          <a:lstStyle/>
          <a:p>
            <a:pPr>
              <a:defRPr sz="1200"/>
            </a:pPr>
            <a:endParaRPr lang="en-US"/>
          </a:p>
        </c:txPr>
        <c:crossAx val="119693696"/>
        <c:crosses val="autoZero"/>
        <c:auto val="1"/>
        <c:lblAlgn val="ctr"/>
        <c:lblOffset val="100"/>
        <c:noMultiLvlLbl val="0"/>
      </c:catAx>
      <c:valAx>
        <c:axId val="119693696"/>
        <c:scaling>
          <c:orientation val="minMax"/>
          <c:max val="0.750000000000005"/>
        </c:scaling>
        <c:delete val="1"/>
        <c:axPos val="t"/>
        <c:numFmt formatCode="0%" sourceLinked="1"/>
        <c:majorTickMark val="out"/>
        <c:minorTickMark val="none"/>
        <c:tickLblPos val="none"/>
        <c:crossAx val="119683712"/>
        <c:crosses val="autoZero"/>
        <c:crossBetween val="between"/>
      </c:valAx>
    </c:plotArea>
    <c:plotVisOnly val="1"/>
    <c:dispBlanksAs val="gap"/>
    <c:showDLblsOverMax val="0"/>
  </c:chart>
  <c:txPr>
    <a:bodyPr/>
    <a:lstStyle/>
    <a:p>
      <a:pPr>
        <a:defRPr sz="1800"/>
      </a:pPr>
      <a:endParaRPr lang="en-US"/>
    </a:p>
  </c:txPr>
  <c:externalData r:id="rId1">
    <c:autoUpdate val="0"/>
  </c:externalData>
</c:chartSpace>
</file>

<file path=ppt/charts/chart1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4"/>
    </mc:Choice>
    <mc:Fallback>
      <c:style val="14"/>
    </mc:Fallback>
  </mc:AlternateContent>
  <c:chart>
    <c:autoTitleDeleted val="1"/>
    <c:plotArea>
      <c:layout>
        <c:manualLayout>
          <c:layoutTarget val="inner"/>
          <c:xMode val="edge"/>
          <c:yMode val="edge"/>
          <c:x val="0.2064628266575374"/>
          <c:y val="0.26078565179352575"/>
          <c:w val="0.52790697674418663"/>
          <c:h val="0.61852861035423168"/>
        </c:manualLayout>
      </c:layout>
      <c:barChart>
        <c:barDir val="bar"/>
        <c:grouping val="percentStacked"/>
        <c:varyColors val="0"/>
        <c:ser>
          <c:idx val="0"/>
          <c:order val="0"/>
          <c:tx>
            <c:strRef>
              <c:f>Sheet1!$B$1</c:f>
              <c:strCache>
                <c:ptCount val="1"/>
                <c:pt idx="0">
                  <c:v>Definitely/Less Likely to Consider</c:v>
                </c:pt>
              </c:strCache>
            </c:strRef>
          </c:tx>
          <c:invertIfNegative val="0"/>
          <c:dLbls>
            <c:numFmt formatCode="0%" sourceLinked="0"/>
            <c:txPr>
              <a:bodyPr/>
              <a:lstStyle/>
              <a:p>
                <a:pPr>
                  <a:defRPr sz="1200" b="1">
                    <a:solidFill>
                      <a:schemeClr val="bg1"/>
                    </a:solidFill>
                  </a:defRPr>
                </a:pPr>
                <a:endParaRPr lang="en-US"/>
              </a:p>
            </c:txPr>
            <c:dLblPos val="ctr"/>
            <c:showLegendKey val="0"/>
            <c:showVal val="1"/>
            <c:showCatName val="0"/>
            <c:showSerName val="0"/>
            <c:showPercent val="0"/>
            <c:showBubbleSize val="0"/>
            <c:showLeaderLines val="0"/>
          </c:dLbls>
          <c:cat>
            <c:strRef>
              <c:f>Sheet1!$A$2</c:f>
              <c:strCache>
                <c:ptCount val="1"/>
                <c:pt idx="0">
                  <c:v>Total Cancer Patients</c:v>
                </c:pt>
              </c:strCache>
            </c:strRef>
          </c:cat>
          <c:val>
            <c:numRef>
              <c:f>Sheet1!$B$2</c:f>
              <c:numCache>
                <c:formatCode>0%</c:formatCode>
                <c:ptCount val="1"/>
                <c:pt idx="0">
                  <c:v>0.30000000000000032</c:v>
                </c:pt>
              </c:numCache>
            </c:numRef>
          </c:val>
        </c:ser>
        <c:ser>
          <c:idx val="1"/>
          <c:order val="1"/>
          <c:tx>
            <c:strRef>
              <c:f>Sheet1!$C$1</c:f>
              <c:strCache>
                <c:ptCount val="1"/>
                <c:pt idx="0">
                  <c:v>Maybe Consider</c:v>
                </c:pt>
              </c:strCache>
            </c:strRef>
          </c:tx>
          <c:invertIfNegative val="0"/>
          <c:dLbls>
            <c:txPr>
              <a:bodyPr/>
              <a:lstStyle/>
              <a:p>
                <a:pPr>
                  <a:defRPr sz="1200" b="1" i="0">
                    <a:solidFill>
                      <a:schemeClr val="bg1"/>
                    </a:solidFill>
                  </a:defRPr>
                </a:pPr>
                <a:endParaRPr lang="en-US"/>
              </a:p>
            </c:txPr>
            <c:showLegendKey val="0"/>
            <c:showVal val="1"/>
            <c:showCatName val="0"/>
            <c:showSerName val="0"/>
            <c:showPercent val="0"/>
            <c:showBubbleSize val="0"/>
            <c:showLeaderLines val="0"/>
          </c:dLbls>
          <c:cat>
            <c:strRef>
              <c:f>Sheet1!$A$2</c:f>
              <c:strCache>
                <c:ptCount val="1"/>
                <c:pt idx="0">
                  <c:v>Total Cancer Patients</c:v>
                </c:pt>
              </c:strCache>
            </c:strRef>
          </c:cat>
          <c:val>
            <c:numRef>
              <c:f>Sheet1!$C$2</c:f>
              <c:numCache>
                <c:formatCode>0%</c:formatCode>
                <c:ptCount val="1"/>
                <c:pt idx="0">
                  <c:v>0.41000000000000031</c:v>
                </c:pt>
              </c:numCache>
            </c:numRef>
          </c:val>
        </c:ser>
        <c:ser>
          <c:idx val="2"/>
          <c:order val="2"/>
          <c:tx>
            <c:strRef>
              <c:f>Sheet1!$D$1</c:f>
              <c:strCache>
                <c:ptCount val="1"/>
                <c:pt idx="0">
                  <c:v>Definitely/Be More Likely to Consider</c:v>
                </c:pt>
              </c:strCache>
            </c:strRef>
          </c:tx>
          <c:spPr>
            <a:solidFill>
              <a:srgbClr val="00B0F0"/>
            </a:solidFill>
          </c:spPr>
          <c:invertIfNegative val="0"/>
          <c:dLbls>
            <c:txPr>
              <a:bodyPr/>
              <a:lstStyle/>
              <a:p>
                <a:pPr>
                  <a:defRPr sz="1200" b="1">
                    <a:solidFill>
                      <a:schemeClr val="bg1"/>
                    </a:solidFill>
                  </a:defRPr>
                </a:pPr>
                <a:endParaRPr lang="en-US"/>
              </a:p>
            </c:txPr>
            <c:showLegendKey val="0"/>
            <c:showVal val="1"/>
            <c:showCatName val="0"/>
            <c:showSerName val="0"/>
            <c:showPercent val="0"/>
            <c:showBubbleSize val="0"/>
            <c:showLeaderLines val="0"/>
          </c:dLbls>
          <c:cat>
            <c:strRef>
              <c:f>Sheet1!$A$2</c:f>
              <c:strCache>
                <c:ptCount val="1"/>
                <c:pt idx="0">
                  <c:v>Total Cancer Patients</c:v>
                </c:pt>
              </c:strCache>
            </c:strRef>
          </c:cat>
          <c:val>
            <c:numRef>
              <c:f>Sheet1!$D$2</c:f>
              <c:numCache>
                <c:formatCode>0%</c:formatCode>
                <c:ptCount val="1"/>
                <c:pt idx="0">
                  <c:v>0.29000000000000031</c:v>
                </c:pt>
              </c:numCache>
            </c:numRef>
          </c:val>
        </c:ser>
        <c:dLbls>
          <c:showLegendKey val="0"/>
          <c:showVal val="1"/>
          <c:showCatName val="0"/>
          <c:showSerName val="0"/>
          <c:showPercent val="0"/>
          <c:showBubbleSize val="0"/>
        </c:dLbls>
        <c:gapWidth val="100"/>
        <c:overlap val="100"/>
        <c:axId val="119929088"/>
        <c:axId val="119927552"/>
      </c:barChart>
      <c:valAx>
        <c:axId val="119927552"/>
        <c:scaling>
          <c:orientation val="minMax"/>
        </c:scaling>
        <c:delete val="1"/>
        <c:axPos val="b"/>
        <c:numFmt formatCode="0%" sourceLinked="1"/>
        <c:majorTickMark val="out"/>
        <c:minorTickMark val="none"/>
        <c:tickLblPos val="none"/>
        <c:crossAx val="119929088"/>
        <c:crosses val="autoZero"/>
        <c:crossBetween val="between"/>
      </c:valAx>
      <c:catAx>
        <c:axId val="119929088"/>
        <c:scaling>
          <c:orientation val="minMax"/>
        </c:scaling>
        <c:delete val="1"/>
        <c:axPos val="l"/>
        <c:majorTickMark val="out"/>
        <c:minorTickMark val="none"/>
        <c:tickLblPos val="none"/>
        <c:crossAx val="119927552"/>
        <c:crosses val="autoZero"/>
        <c:auto val="1"/>
        <c:lblAlgn val="ctr"/>
        <c:lblOffset val="100"/>
        <c:noMultiLvlLbl val="0"/>
      </c:catAx>
    </c:plotArea>
    <c:plotVisOnly val="1"/>
    <c:dispBlanksAs val="zero"/>
    <c:showDLblsOverMax val="0"/>
  </c:chart>
  <c:txPr>
    <a:bodyPr/>
    <a:lstStyle/>
    <a:p>
      <a:pPr>
        <a:defRPr sz="1800"/>
      </a:pPr>
      <a:endParaRPr lang="en-US"/>
    </a:p>
  </c:txPr>
  <c:externalData r:id="rId1">
    <c:autoUpdate val="0"/>
  </c:externalData>
</c:chartSpace>
</file>

<file path=ppt/charts/chart1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4"/>
    </mc:Choice>
    <mc:Fallback>
      <c:style val="14"/>
    </mc:Fallback>
  </mc:AlternateContent>
  <c:chart>
    <c:autoTitleDeleted val="1"/>
    <c:plotArea>
      <c:layout>
        <c:manualLayout>
          <c:layoutTarget val="inner"/>
          <c:xMode val="edge"/>
          <c:yMode val="edge"/>
          <c:x val="0.2064628266575374"/>
          <c:y val="0.26078565179352575"/>
          <c:w val="0.52790697674418663"/>
          <c:h val="0.6185286103542319"/>
        </c:manualLayout>
      </c:layout>
      <c:barChart>
        <c:barDir val="bar"/>
        <c:grouping val="percentStacked"/>
        <c:varyColors val="0"/>
        <c:ser>
          <c:idx val="0"/>
          <c:order val="0"/>
          <c:tx>
            <c:strRef>
              <c:f>Sheet1!$B$1</c:f>
              <c:strCache>
                <c:ptCount val="1"/>
                <c:pt idx="0">
                  <c:v>Definitely not/Less Likely to Consider</c:v>
                </c:pt>
              </c:strCache>
            </c:strRef>
          </c:tx>
          <c:invertIfNegative val="0"/>
          <c:dLbls>
            <c:dLbl>
              <c:idx val="1"/>
              <c:layout>
                <c:manualLayout>
                  <c:x val="2.5685516583155321E-2"/>
                  <c:y val="3.1787926509186409E-2"/>
                </c:manualLayout>
              </c:layout>
              <c:showLegendKey val="0"/>
              <c:showVal val="1"/>
              <c:showCatName val="0"/>
              <c:showSerName val="0"/>
              <c:showPercent val="0"/>
              <c:showBubbleSize val="0"/>
            </c:dLbl>
            <c:numFmt formatCode="0%" sourceLinked="0"/>
            <c:txPr>
              <a:bodyPr/>
              <a:lstStyle/>
              <a:p>
                <a:pPr>
                  <a:defRPr sz="1200" b="1">
                    <a:solidFill>
                      <a:schemeClr val="bg1"/>
                    </a:solidFill>
                  </a:defRPr>
                </a:pPr>
                <a:endParaRPr lang="en-US"/>
              </a:p>
            </c:txPr>
            <c:showLegendKey val="0"/>
            <c:showVal val="1"/>
            <c:showCatName val="0"/>
            <c:showSerName val="0"/>
            <c:showPercent val="0"/>
            <c:showBubbleSize val="0"/>
            <c:showLeaderLines val="0"/>
          </c:dLbls>
          <c:cat>
            <c:strRef>
              <c:f>Sheet1!$A$2</c:f>
              <c:strCache>
                <c:ptCount val="1"/>
                <c:pt idx="0">
                  <c:v>Total Cancer Patients</c:v>
                </c:pt>
              </c:strCache>
            </c:strRef>
          </c:cat>
          <c:val>
            <c:numRef>
              <c:f>Sheet1!$B$2</c:f>
              <c:numCache>
                <c:formatCode>0%</c:formatCode>
                <c:ptCount val="1"/>
                <c:pt idx="0">
                  <c:v>0.25</c:v>
                </c:pt>
              </c:numCache>
            </c:numRef>
          </c:val>
        </c:ser>
        <c:ser>
          <c:idx val="1"/>
          <c:order val="1"/>
          <c:tx>
            <c:strRef>
              <c:f>Sheet1!$C$1</c:f>
              <c:strCache>
                <c:ptCount val="1"/>
                <c:pt idx="0">
                  <c:v>Maybe Consider</c:v>
                </c:pt>
              </c:strCache>
            </c:strRef>
          </c:tx>
          <c:invertIfNegative val="0"/>
          <c:dLbls>
            <c:txPr>
              <a:bodyPr/>
              <a:lstStyle/>
              <a:p>
                <a:pPr>
                  <a:defRPr sz="1200" b="1">
                    <a:solidFill>
                      <a:schemeClr val="bg1"/>
                    </a:solidFill>
                  </a:defRPr>
                </a:pPr>
                <a:endParaRPr lang="en-US"/>
              </a:p>
            </c:txPr>
            <c:dLblPos val="ctr"/>
            <c:showLegendKey val="0"/>
            <c:showVal val="1"/>
            <c:showCatName val="0"/>
            <c:showSerName val="0"/>
            <c:showPercent val="0"/>
            <c:showBubbleSize val="0"/>
            <c:showLeaderLines val="0"/>
          </c:dLbls>
          <c:cat>
            <c:strRef>
              <c:f>Sheet1!$A$2</c:f>
              <c:strCache>
                <c:ptCount val="1"/>
                <c:pt idx="0">
                  <c:v>Total Cancer Patients</c:v>
                </c:pt>
              </c:strCache>
            </c:strRef>
          </c:cat>
          <c:val>
            <c:numRef>
              <c:f>Sheet1!$C$2</c:f>
              <c:numCache>
                <c:formatCode>0%</c:formatCode>
                <c:ptCount val="1"/>
                <c:pt idx="0">
                  <c:v>0.37000000000000038</c:v>
                </c:pt>
              </c:numCache>
            </c:numRef>
          </c:val>
        </c:ser>
        <c:ser>
          <c:idx val="2"/>
          <c:order val="2"/>
          <c:tx>
            <c:strRef>
              <c:f>Sheet1!$D$1</c:f>
              <c:strCache>
                <c:ptCount val="1"/>
                <c:pt idx="0">
                  <c:v>Definitely/Be More Likely to Consider</c:v>
                </c:pt>
              </c:strCache>
            </c:strRef>
          </c:tx>
          <c:spPr>
            <a:solidFill>
              <a:srgbClr val="00B0F0"/>
            </a:solidFill>
          </c:spPr>
          <c:invertIfNegative val="0"/>
          <c:dLbls>
            <c:txPr>
              <a:bodyPr/>
              <a:lstStyle/>
              <a:p>
                <a:pPr>
                  <a:defRPr sz="1200" b="1">
                    <a:solidFill>
                      <a:schemeClr val="bg1"/>
                    </a:solidFill>
                  </a:defRPr>
                </a:pPr>
                <a:endParaRPr lang="en-US"/>
              </a:p>
            </c:txPr>
            <c:dLblPos val="ctr"/>
            <c:showLegendKey val="0"/>
            <c:showVal val="1"/>
            <c:showCatName val="0"/>
            <c:showSerName val="0"/>
            <c:showPercent val="0"/>
            <c:showBubbleSize val="0"/>
            <c:showLeaderLines val="0"/>
          </c:dLbls>
          <c:cat>
            <c:strRef>
              <c:f>Sheet1!$A$2</c:f>
              <c:strCache>
                <c:ptCount val="1"/>
                <c:pt idx="0">
                  <c:v>Total Cancer Patients</c:v>
                </c:pt>
              </c:strCache>
            </c:strRef>
          </c:cat>
          <c:val>
            <c:numRef>
              <c:f>Sheet1!$D$2</c:f>
              <c:numCache>
                <c:formatCode>0%</c:formatCode>
                <c:ptCount val="1"/>
                <c:pt idx="0">
                  <c:v>0.38000000000000056</c:v>
                </c:pt>
              </c:numCache>
            </c:numRef>
          </c:val>
        </c:ser>
        <c:dLbls>
          <c:showLegendKey val="0"/>
          <c:showVal val="0"/>
          <c:showCatName val="0"/>
          <c:showSerName val="0"/>
          <c:showPercent val="0"/>
          <c:showBubbleSize val="0"/>
        </c:dLbls>
        <c:gapWidth val="100"/>
        <c:overlap val="100"/>
        <c:axId val="119838592"/>
        <c:axId val="119837056"/>
      </c:barChart>
      <c:valAx>
        <c:axId val="119837056"/>
        <c:scaling>
          <c:orientation val="minMax"/>
        </c:scaling>
        <c:delete val="1"/>
        <c:axPos val="b"/>
        <c:numFmt formatCode="0%" sourceLinked="1"/>
        <c:majorTickMark val="out"/>
        <c:minorTickMark val="none"/>
        <c:tickLblPos val="none"/>
        <c:crossAx val="119838592"/>
        <c:crosses val="autoZero"/>
        <c:crossBetween val="between"/>
      </c:valAx>
      <c:catAx>
        <c:axId val="119838592"/>
        <c:scaling>
          <c:orientation val="minMax"/>
        </c:scaling>
        <c:delete val="1"/>
        <c:axPos val="l"/>
        <c:majorTickMark val="out"/>
        <c:minorTickMark val="none"/>
        <c:tickLblPos val="none"/>
        <c:crossAx val="119837056"/>
        <c:crosses val="autoZero"/>
        <c:auto val="1"/>
        <c:lblAlgn val="ctr"/>
        <c:lblOffset val="100"/>
        <c:noMultiLvlLbl val="0"/>
      </c:catAx>
    </c:plotArea>
    <c:legend>
      <c:legendPos val="t"/>
      <c:layout>
        <c:manualLayout>
          <c:xMode val="edge"/>
          <c:yMode val="edge"/>
          <c:x val="9.7101449275362364E-2"/>
          <c:y val="0"/>
          <c:w val="0.86920289855072463"/>
          <c:h val="0.22781714785651791"/>
        </c:manualLayout>
      </c:layout>
      <c:overlay val="0"/>
      <c:txPr>
        <a:bodyPr/>
        <a:lstStyle/>
        <a:p>
          <a:pPr>
            <a:defRPr sz="1200"/>
          </a:pPr>
          <a:endParaRPr lang="en-US"/>
        </a:p>
      </c:txPr>
    </c:legend>
    <c:plotVisOnly val="1"/>
    <c:dispBlanksAs val="zero"/>
    <c:showDLblsOverMax val="0"/>
  </c:chart>
  <c:txPr>
    <a:bodyPr/>
    <a:lstStyle/>
    <a:p>
      <a:pPr>
        <a:defRPr sz="1800"/>
      </a:pPr>
      <a:endParaRPr lang="en-US"/>
    </a:p>
  </c:txPr>
  <c:externalData r:id="rId1">
    <c:autoUpdate val="0"/>
  </c:externalData>
</c:chartSpace>
</file>

<file path=ppt/charts/chart1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4"/>
    </mc:Choice>
    <mc:Fallback>
      <c:style val="14"/>
    </mc:Fallback>
  </mc:AlternateContent>
  <c:chart>
    <c:autoTitleDeleted val="1"/>
    <c:plotArea>
      <c:layout>
        <c:manualLayout>
          <c:layoutTarget val="inner"/>
          <c:xMode val="edge"/>
          <c:yMode val="edge"/>
          <c:x val="0.2064628266575374"/>
          <c:y val="0.26078565179352575"/>
          <c:w val="0.52790697674418663"/>
          <c:h val="0.61852861035423212"/>
        </c:manualLayout>
      </c:layout>
      <c:barChart>
        <c:barDir val="bar"/>
        <c:grouping val="percentStacked"/>
        <c:varyColors val="0"/>
        <c:ser>
          <c:idx val="0"/>
          <c:order val="0"/>
          <c:tx>
            <c:strRef>
              <c:f>Sheet1!$B$1</c:f>
              <c:strCache>
                <c:ptCount val="1"/>
                <c:pt idx="0">
                  <c:v>Definitely/Less Likely to Consider</c:v>
                </c:pt>
              </c:strCache>
            </c:strRef>
          </c:tx>
          <c:invertIfNegative val="0"/>
          <c:dLbls>
            <c:numFmt formatCode="0%" sourceLinked="0"/>
            <c:txPr>
              <a:bodyPr/>
              <a:lstStyle/>
              <a:p>
                <a:pPr>
                  <a:defRPr sz="1200" b="1">
                    <a:solidFill>
                      <a:schemeClr val="bg1"/>
                    </a:solidFill>
                  </a:defRPr>
                </a:pPr>
                <a:endParaRPr lang="en-US"/>
              </a:p>
            </c:txPr>
            <c:dLblPos val="ctr"/>
            <c:showLegendKey val="0"/>
            <c:showVal val="1"/>
            <c:showCatName val="0"/>
            <c:showSerName val="0"/>
            <c:showPercent val="0"/>
            <c:showBubbleSize val="0"/>
            <c:showLeaderLines val="0"/>
          </c:dLbls>
          <c:cat>
            <c:strRef>
              <c:f>Sheet1!$A$2</c:f>
              <c:strCache>
                <c:ptCount val="1"/>
                <c:pt idx="0">
                  <c:v>Total Cancer Patients</c:v>
                </c:pt>
              </c:strCache>
            </c:strRef>
          </c:cat>
          <c:val>
            <c:numRef>
              <c:f>Sheet1!$B$2</c:f>
              <c:numCache>
                <c:formatCode>0%</c:formatCode>
                <c:ptCount val="1"/>
                <c:pt idx="0">
                  <c:v>0.41000000000000031</c:v>
                </c:pt>
              </c:numCache>
            </c:numRef>
          </c:val>
        </c:ser>
        <c:ser>
          <c:idx val="1"/>
          <c:order val="1"/>
          <c:tx>
            <c:strRef>
              <c:f>Sheet1!$C$1</c:f>
              <c:strCache>
                <c:ptCount val="1"/>
                <c:pt idx="0">
                  <c:v>Maybe Consider</c:v>
                </c:pt>
              </c:strCache>
            </c:strRef>
          </c:tx>
          <c:invertIfNegative val="0"/>
          <c:dLbls>
            <c:txPr>
              <a:bodyPr/>
              <a:lstStyle/>
              <a:p>
                <a:pPr>
                  <a:defRPr sz="1200" b="1">
                    <a:solidFill>
                      <a:schemeClr val="bg1"/>
                    </a:solidFill>
                  </a:defRPr>
                </a:pPr>
                <a:endParaRPr lang="en-US"/>
              </a:p>
            </c:txPr>
            <c:showLegendKey val="0"/>
            <c:showVal val="1"/>
            <c:showCatName val="0"/>
            <c:showSerName val="0"/>
            <c:showPercent val="0"/>
            <c:showBubbleSize val="0"/>
            <c:showLeaderLines val="0"/>
          </c:dLbls>
          <c:cat>
            <c:strRef>
              <c:f>Sheet1!$A$2</c:f>
              <c:strCache>
                <c:ptCount val="1"/>
                <c:pt idx="0">
                  <c:v>Total Cancer Patients</c:v>
                </c:pt>
              </c:strCache>
            </c:strRef>
          </c:cat>
          <c:val>
            <c:numRef>
              <c:f>Sheet1!$C$2</c:f>
              <c:numCache>
                <c:formatCode>0%</c:formatCode>
                <c:ptCount val="1"/>
                <c:pt idx="0">
                  <c:v>0.36000000000000032</c:v>
                </c:pt>
              </c:numCache>
            </c:numRef>
          </c:val>
        </c:ser>
        <c:ser>
          <c:idx val="2"/>
          <c:order val="2"/>
          <c:tx>
            <c:strRef>
              <c:f>Sheet1!$D$1</c:f>
              <c:strCache>
                <c:ptCount val="1"/>
                <c:pt idx="0">
                  <c:v>Definitely/Be More Likely to Consider</c:v>
                </c:pt>
              </c:strCache>
            </c:strRef>
          </c:tx>
          <c:spPr>
            <a:solidFill>
              <a:srgbClr val="00B0F0"/>
            </a:solidFill>
          </c:spPr>
          <c:invertIfNegative val="0"/>
          <c:dLbls>
            <c:txPr>
              <a:bodyPr/>
              <a:lstStyle/>
              <a:p>
                <a:pPr>
                  <a:defRPr sz="1200" b="1">
                    <a:solidFill>
                      <a:schemeClr val="bg1"/>
                    </a:solidFill>
                  </a:defRPr>
                </a:pPr>
                <a:endParaRPr lang="en-US"/>
              </a:p>
            </c:txPr>
            <c:showLegendKey val="0"/>
            <c:showVal val="1"/>
            <c:showCatName val="0"/>
            <c:showSerName val="0"/>
            <c:showPercent val="0"/>
            <c:showBubbleSize val="0"/>
            <c:showLeaderLines val="0"/>
          </c:dLbls>
          <c:cat>
            <c:strRef>
              <c:f>Sheet1!$A$2</c:f>
              <c:strCache>
                <c:ptCount val="1"/>
                <c:pt idx="0">
                  <c:v>Total Cancer Patients</c:v>
                </c:pt>
              </c:strCache>
            </c:strRef>
          </c:cat>
          <c:val>
            <c:numRef>
              <c:f>Sheet1!$D$2</c:f>
              <c:numCache>
                <c:formatCode>0%</c:formatCode>
                <c:ptCount val="1"/>
                <c:pt idx="0">
                  <c:v>0.23</c:v>
                </c:pt>
              </c:numCache>
            </c:numRef>
          </c:val>
        </c:ser>
        <c:dLbls>
          <c:showLegendKey val="0"/>
          <c:showVal val="1"/>
          <c:showCatName val="0"/>
          <c:showSerName val="0"/>
          <c:showPercent val="0"/>
          <c:showBubbleSize val="0"/>
        </c:dLbls>
        <c:gapWidth val="100"/>
        <c:overlap val="100"/>
        <c:axId val="120670080"/>
        <c:axId val="120668544"/>
      </c:barChart>
      <c:valAx>
        <c:axId val="120668544"/>
        <c:scaling>
          <c:orientation val="minMax"/>
        </c:scaling>
        <c:delete val="1"/>
        <c:axPos val="b"/>
        <c:numFmt formatCode="0%" sourceLinked="1"/>
        <c:majorTickMark val="out"/>
        <c:minorTickMark val="none"/>
        <c:tickLblPos val="none"/>
        <c:crossAx val="120670080"/>
        <c:crosses val="autoZero"/>
        <c:crossBetween val="between"/>
      </c:valAx>
      <c:catAx>
        <c:axId val="120670080"/>
        <c:scaling>
          <c:orientation val="minMax"/>
        </c:scaling>
        <c:delete val="1"/>
        <c:axPos val="l"/>
        <c:majorTickMark val="out"/>
        <c:minorTickMark val="none"/>
        <c:tickLblPos val="none"/>
        <c:crossAx val="120668544"/>
        <c:crosses val="autoZero"/>
        <c:auto val="1"/>
        <c:lblAlgn val="ctr"/>
        <c:lblOffset val="100"/>
        <c:noMultiLvlLbl val="0"/>
      </c:catAx>
    </c:plotArea>
    <c:plotVisOnly val="1"/>
    <c:dispBlanksAs val="zero"/>
    <c:showDLblsOverMax val="0"/>
  </c:chart>
  <c:txPr>
    <a:bodyPr/>
    <a:lstStyle/>
    <a:p>
      <a:pPr>
        <a:defRPr sz="1800"/>
      </a:pPr>
      <a:endParaRPr lang="en-US"/>
    </a:p>
  </c:txPr>
  <c:externalData r:id="rId1">
    <c:autoUpdate val="0"/>
  </c:externalData>
</c:chartSpace>
</file>

<file path=ppt/charts/chart1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4"/>
    </mc:Choice>
    <mc:Fallback>
      <c:style val="14"/>
    </mc:Fallback>
  </mc:AlternateContent>
  <c:chart>
    <c:autoTitleDeleted val="1"/>
    <c:plotArea>
      <c:layout>
        <c:manualLayout>
          <c:layoutTarget val="inner"/>
          <c:xMode val="edge"/>
          <c:yMode val="edge"/>
          <c:x val="0.50544461942258456"/>
          <c:y val="4.3650793650793732E-2"/>
          <c:w val="0.43705536417322832"/>
          <c:h val="0.91269841269844687"/>
        </c:manualLayout>
      </c:layout>
      <c:barChart>
        <c:barDir val="bar"/>
        <c:grouping val="clustered"/>
        <c:varyColors val="0"/>
        <c:ser>
          <c:idx val="0"/>
          <c:order val="0"/>
          <c:tx>
            <c:strRef>
              <c:f>Sheet1!$B$1</c:f>
              <c:strCache>
                <c:ptCount val="1"/>
                <c:pt idx="0">
                  <c:v>Total </c:v>
                </c:pt>
              </c:strCache>
            </c:strRef>
          </c:tx>
          <c:invertIfNegative val="0"/>
          <c:dLbls>
            <c:txPr>
              <a:bodyPr/>
              <a:lstStyle/>
              <a:p>
                <a:pPr>
                  <a:defRPr sz="1200"/>
                </a:pPr>
                <a:endParaRPr lang="en-US"/>
              </a:p>
            </c:txPr>
            <c:showLegendKey val="0"/>
            <c:showVal val="1"/>
            <c:showCatName val="0"/>
            <c:showSerName val="0"/>
            <c:showPercent val="0"/>
            <c:showBubbleSize val="0"/>
            <c:showLeaderLines val="0"/>
          </c:dLbls>
          <c:cat>
            <c:strRef>
              <c:f>Sheet1!$A$2:$A$8</c:f>
              <c:strCache>
                <c:ptCount val="7"/>
                <c:pt idx="0">
                  <c:v>Doctor/healthcare staff</c:v>
                </c:pt>
                <c:pt idx="1">
                  <c:v>Internet</c:v>
                </c:pt>
                <c:pt idx="2">
                  <c:v>Friends/caregivers</c:v>
                </c:pt>
                <c:pt idx="3">
                  <c:v>Medical journals</c:v>
                </c:pt>
                <c:pt idx="4">
                  <c:v>Other patients with your cancer</c:v>
                </c:pt>
                <c:pt idx="5">
                  <c:v>Patient advocacy groups</c:v>
                </c:pt>
                <c:pt idx="6">
                  <c:v>Don't use any source besides my physician</c:v>
                </c:pt>
              </c:strCache>
            </c:strRef>
          </c:cat>
          <c:val>
            <c:numRef>
              <c:f>Sheet1!$B$2:$B$8</c:f>
              <c:numCache>
                <c:formatCode>0%</c:formatCode>
                <c:ptCount val="7"/>
                <c:pt idx="0">
                  <c:v>0.85000000000000064</c:v>
                </c:pt>
                <c:pt idx="1">
                  <c:v>0.77000000000000535</c:v>
                </c:pt>
                <c:pt idx="2">
                  <c:v>0.36000000000000032</c:v>
                </c:pt>
                <c:pt idx="3">
                  <c:v>0.35000000000000031</c:v>
                </c:pt>
                <c:pt idx="4">
                  <c:v>0.35000000000000031</c:v>
                </c:pt>
                <c:pt idx="5">
                  <c:v>0.23</c:v>
                </c:pt>
                <c:pt idx="6">
                  <c:v>7.0000000000000021E-2</c:v>
                </c:pt>
              </c:numCache>
            </c:numRef>
          </c:val>
        </c:ser>
        <c:dLbls>
          <c:showLegendKey val="0"/>
          <c:showVal val="0"/>
          <c:showCatName val="0"/>
          <c:showSerName val="0"/>
          <c:showPercent val="0"/>
          <c:showBubbleSize val="0"/>
        </c:dLbls>
        <c:gapWidth val="75"/>
        <c:axId val="126051840"/>
        <c:axId val="126053376"/>
      </c:barChart>
      <c:catAx>
        <c:axId val="126051840"/>
        <c:scaling>
          <c:orientation val="maxMin"/>
        </c:scaling>
        <c:delete val="0"/>
        <c:axPos val="l"/>
        <c:numFmt formatCode="General" sourceLinked="1"/>
        <c:majorTickMark val="out"/>
        <c:minorTickMark val="none"/>
        <c:tickLblPos val="nextTo"/>
        <c:txPr>
          <a:bodyPr/>
          <a:lstStyle/>
          <a:p>
            <a:pPr>
              <a:defRPr sz="1200"/>
            </a:pPr>
            <a:endParaRPr lang="en-US"/>
          </a:p>
        </c:txPr>
        <c:crossAx val="126053376"/>
        <c:crosses val="autoZero"/>
        <c:auto val="1"/>
        <c:lblAlgn val="ctr"/>
        <c:lblOffset val="100"/>
        <c:noMultiLvlLbl val="0"/>
      </c:catAx>
      <c:valAx>
        <c:axId val="126053376"/>
        <c:scaling>
          <c:orientation val="minMax"/>
        </c:scaling>
        <c:delete val="1"/>
        <c:axPos val="t"/>
        <c:numFmt formatCode="0%" sourceLinked="1"/>
        <c:majorTickMark val="out"/>
        <c:minorTickMark val="none"/>
        <c:tickLblPos val="none"/>
        <c:crossAx val="126051840"/>
        <c:crosses val="autoZero"/>
        <c:crossBetween val="between"/>
      </c:valAx>
    </c:plotArea>
    <c:plotVisOnly val="1"/>
    <c:dispBlanksAs val="gap"/>
    <c:showDLblsOverMax val="0"/>
  </c:chart>
  <c:txPr>
    <a:bodyPr/>
    <a:lstStyle/>
    <a:p>
      <a:pPr>
        <a:defRPr sz="1800"/>
      </a:pPr>
      <a:endParaRPr lang="en-US"/>
    </a:p>
  </c:txPr>
  <c:externalData r:id="rId1">
    <c:autoUpdate val="0"/>
  </c:externalData>
</c:chartSpace>
</file>

<file path=ppt/charts/chart15.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4"/>
    </mc:Choice>
    <mc:Fallback>
      <c:style val="14"/>
    </mc:Fallback>
  </mc:AlternateContent>
  <c:chart>
    <c:autoTitleDeleted val="1"/>
    <c:plotArea>
      <c:layout>
        <c:manualLayout>
          <c:layoutTarget val="inner"/>
          <c:xMode val="edge"/>
          <c:yMode val="edge"/>
          <c:x val="0.5054446194225849"/>
          <c:y val="4.3650793650793732E-2"/>
          <c:w val="0.43705536417322832"/>
          <c:h val="0.91269841269844754"/>
        </c:manualLayout>
      </c:layout>
      <c:barChart>
        <c:barDir val="bar"/>
        <c:grouping val="clustered"/>
        <c:varyColors val="0"/>
        <c:ser>
          <c:idx val="0"/>
          <c:order val="0"/>
          <c:tx>
            <c:strRef>
              <c:f>Sheet1!$B$1</c:f>
              <c:strCache>
                <c:ptCount val="1"/>
                <c:pt idx="0">
                  <c:v>Total </c:v>
                </c:pt>
              </c:strCache>
            </c:strRef>
          </c:tx>
          <c:spPr>
            <a:solidFill>
              <a:srgbClr val="00B0F0"/>
            </a:solidFill>
          </c:spPr>
          <c:invertIfNegative val="0"/>
          <c:dLbls>
            <c:txPr>
              <a:bodyPr/>
              <a:lstStyle/>
              <a:p>
                <a:pPr>
                  <a:defRPr sz="1200"/>
                </a:pPr>
                <a:endParaRPr lang="en-US"/>
              </a:p>
            </c:txPr>
            <c:showLegendKey val="0"/>
            <c:showVal val="1"/>
            <c:showCatName val="0"/>
            <c:showSerName val="0"/>
            <c:showPercent val="0"/>
            <c:showBubbleSize val="0"/>
            <c:showLeaderLines val="0"/>
          </c:dLbls>
          <c:cat>
            <c:strRef>
              <c:f>Sheet1!$A$2:$A$8</c:f>
              <c:strCache>
                <c:ptCount val="7"/>
                <c:pt idx="0">
                  <c:v>Just Google each time and click on various links</c:v>
                </c:pt>
                <c:pt idx="1">
                  <c:v>WebMD</c:v>
                </c:pt>
                <c:pt idx="2">
                  <c:v>Mayo Clinic</c:v>
                </c:pt>
                <c:pt idx="3">
                  <c:v>NIH.gov (National Institute of Health (NIH)</c:v>
                </c:pt>
                <c:pt idx="4">
                  <c:v>Pharmaceutical company sponsored web sites</c:v>
                </c:pt>
                <c:pt idx="5">
                  <c:v>Familydoctor.org</c:v>
                </c:pt>
                <c:pt idx="6">
                  <c:v>Other</c:v>
                </c:pt>
              </c:strCache>
            </c:strRef>
          </c:cat>
          <c:val>
            <c:numRef>
              <c:f>Sheet1!$B$2:$B$8</c:f>
              <c:numCache>
                <c:formatCode>0%</c:formatCode>
                <c:ptCount val="7"/>
                <c:pt idx="0">
                  <c:v>0.72000000000000064</c:v>
                </c:pt>
                <c:pt idx="1">
                  <c:v>0.65000000000000502</c:v>
                </c:pt>
                <c:pt idx="2">
                  <c:v>0.49000000000000032</c:v>
                </c:pt>
                <c:pt idx="3">
                  <c:v>0.37000000000000038</c:v>
                </c:pt>
                <c:pt idx="4">
                  <c:v>0.21000000000000021</c:v>
                </c:pt>
                <c:pt idx="5">
                  <c:v>9.0000000000000024E-2</c:v>
                </c:pt>
                <c:pt idx="6">
                  <c:v>0.11</c:v>
                </c:pt>
              </c:numCache>
            </c:numRef>
          </c:val>
        </c:ser>
        <c:dLbls>
          <c:showLegendKey val="0"/>
          <c:showVal val="0"/>
          <c:showCatName val="0"/>
          <c:showSerName val="0"/>
          <c:showPercent val="0"/>
          <c:showBubbleSize val="0"/>
        </c:dLbls>
        <c:gapWidth val="75"/>
        <c:axId val="126163584"/>
        <c:axId val="126169472"/>
      </c:barChart>
      <c:catAx>
        <c:axId val="126163584"/>
        <c:scaling>
          <c:orientation val="maxMin"/>
        </c:scaling>
        <c:delete val="0"/>
        <c:axPos val="l"/>
        <c:numFmt formatCode="General" sourceLinked="1"/>
        <c:majorTickMark val="out"/>
        <c:minorTickMark val="none"/>
        <c:tickLblPos val="nextTo"/>
        <c:txPr>
          <a:bodyPr/>
          <a:lstStyle/>
          <a:p>
            <a:pPr>
              <a:defRPr sz="1200"/>
            </a:pPr>
            <a:endParaRPr lang="en-US"/>
          </a:p>
        </c:txPr>
        <c:crossAx val="126169472"/>
        <c:crosses val="autoZero"/>
        <c:auto val="1"/>
        <c:lblAlgn val="ctr"/>
        <c:lblOffset val="100"/>
        <c:noMultiLvlLbl val="0"/>
      </c:catAx>
      <c:valAx>
        <c:axId val="126169472"/>
        <c:scaling>
          <c:orientation val="minMax"/>
        </c:scaling>
        <c:delete val="1"/>
        <c:axPos val="t"/>
        <c:numFmt formatCode="0%" sourceLinked="1"/>
        <c:majorTickMark val="out"/>
        <c:minorTickMark val="none"/>
        <c:tickLblPos val="none"/>
        <c:crossAx val="126163584"/>
        <c:crosses val="autoZero"/>
        <c:crossBetween val="between"/>
      </c:valAx>
    </c:plotArea>
    <c:plotVisOnly val="1"/>
    <c:dispBlanksAs val="gap"/>
    <c:showDLblsOverMax val="0"/>
  </c:chart>
  <c:txPr>
    <a:bodyPr/>
    <a:lstStyle/>
    <a:p>
      <a:pPr>
        <a:defRPr sz="1800"/>
      </a:pPr>
      <a:endParaRPr lang="en-US"/>
    </a:p>
  </c:txPr>
  <c:externalData r:id="rId1">
    <c:autoUpdate val="0"/>
  </c:externalData>
</c:chartSpace>
</file>

<file path=ppt/charts/chart16.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4"/>
    </mc:Choice>
    <mc:Fallback>
      <c:style val="14"/>
    </mc:Fallback>
  </mc:AlternateContent>
  <c:chart>
    <c:autoTitleDeleted val="1"/>
    <c:plotArea>
      <c:layout>
        <c:manualLayout>
          <c:layoutTarget val="inner"/>
          <c:xMode val="edge"/>
          <c:yMode val="edge"/>
          <c:x val="0.12258466340356119"/>
          <c:y val="9.6610493781735224E-2"/>
          <c:w val="0.72442704121444279"/>
          <c:h val="0.83500936214749288"/>
        </c:manualLayout>
      </c:layout>
      <c:pieChart>
        <c:varyColors val="1"/>
        <c:ser>
          <c:idx val="0"/>
          <c:order val="0"/>
          <c:tx>
            <c:strRef>
              <c:f>Sheet1!$B$1</c:f>
              <c:strCache>
                <c:ptCount val="1"/>
                <c:pt idx="0">
                  <c:v>Total</c:v>
                </c:pt>
              </c:strCache>
            </c:strRef>
          </c:tx>
          <c:dLbls>
            <c:txPr>
              <a:bodyPr/>
              <a:lstStyle/>
              <a:p>
                <a:pPr>
                  <a:defRPr sz="1200" b="1">
                    <a:solidFill>
                      <a:schemeClr val="bg1"/>
                    </a:solidFill>
                  </a:defRPr>
                </a:pPr>
                <a:endParaRPr lang="en-US"/>
              </a:p>
            </c:txPr>
            <c:dLblPos val="inEnd"/>
            <c:showLegendKey val="0"/>
            <c:showVal val="1"/>
            <c:showCatName val="1"/>
            <c:showSerName val="0"/>
            <c:showPercent val="0"/>
            <c:showBubbleSize val="0"/>
            <c:separator>
</c:separator>
            <c:showLeaderLines val="1"/>
          </c:dLbls>
          <c:cat>
            <c:strRef>
              <c:f>Sheet1!$A$2:$A$3</c:f>
              <c:strCache>
                <c:ptCount val="2"/>
                <c:pt idx="0">
                  <c:v>Yes</c:v>
                </c:pt>
                <c:pt idx="1">
                  <c:v>No</c:v>
                </c:pt>
              </c:strCache>
            </c:strRef>
          </c:cat>
          <c:val>
            <c:numRef>
              <c:f>Sheet1!$B$2:$B$3</c:f>
              <c:numCache>
                <c:formatCode>0%</c:formatCode>
                <c:ptCount val="2"/>
                <c:pt idx="0">
                  <c:v>0.48000000000000032</c:v>
                </c:pt>
                <c:pt idx="1">
                  <c:v>0.52</c:v>
                </c:pt>
              </c:numCache>
            </c:numRef>
          </c:val>
        </c:ser>
        <c:dLbls>
          <c:showLegendKey val="0"/>
          <c:showVal val="0"/>
          <c:showCatName val="0"/>
          <c:showSerName val="0"/>
          <c:showPercent val="0"/>
          <c:showBubbleSize val="0"/>
          <c:showLeaderLines val="1"/>
        </c:dLbls>
        <c:firstSliceAng val="0"/>
      </c:pieChart>
    </c:plotArea>
    <c:plotVisOnly val="1"/>
    <c:dispBlanksAs val="gap"/>
    <c:showDLblsOverMax val="0"/>
  </c:chart>
  <c:txPr>
    <a:bodyPr/>
    <a:lstStyle/>
    <a:p>
      <a:pPr>
        <a:defRPr sz="1800"/>
      </a:pPr>
      <a:endParaRPr lang="en-US"/>
    </a:p>
  </c:txPr>
  <c:externalData r:id="rId1">
    <c:autoUpdate val="0"/>
  </c:externalData>
</c:chartSpace>
</file>

<file path=ppt/charts/chart17.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4"/>
    </mc:Choice>
    <mc:Fallback>
      <c:style val="14"/>
    </mc:Fallback>
  </mc:AlternateContent>
  <c:chart>
    <c:autoTitleDeleted val="1"/>
    <c:plotArea>
      <c:layout>
        <c:manualLayout>
          <c:layoutTarget val="inner"/>
          <c:xMode val="edge"/>
          <c:yMode val="edge"/>
          <c:x val="0.39161041755713188"/>
          <c:y val="4.3650793650793732E-2"/>
          <c:w val="0.58800136017830451"/>
          <c:h val="0.9126984126984482"/>
        </c:manualLayout>
      </c:layout>
      <c:barChart>
        <c:barDir val="bar"/>
        <c:grouping val="clustered"/>
        <c:varyColors val="0"/>
        <c:ser>
          <c:idx val="0"/>
          <c:order val="0"/>
          <c:tx>
            <c:strRef>
              <c:f>Sheet1!$B$1</c:f>
              <c:strCache>
                <c:ptCount val="1"/>
                <c:pt idx="0">
                  <c:v>Total </c:v>
                </c:pt>
              </c:strCache>
            </c:strRef>
          </c:tx>
          <c:invertIfNegative val="0"/>
          <c:dLbls>
            <c:txPr>
              <a:bodyPr/>
              <a:lstStyle/>
              <a:p>
                <a:pPr>
                  <a:defRPr sz="1200"/>
                </a:pPr>
                <a:endParaRPr lang="en-US"/>
              </a:p>
            </c:txPr>
            <c:showLegendKey val="0"/>
            <c:showVal val="1"/>
            <c:showCatName val="0"/>
            <c:showSerName val="0"/>
            <c:showPercent val="0"/>
            <c:showBubbleSize val="0"/>
            <c:showLeaderLines val="0"/>
          </c:dLbls>
          <c:cat>
            <c:strRef>
              <c:f>Sheet1!$A$2:$A$11</c:f>
              <c:strCache>
                <c:ptCount val="10"/>
                <c:pt idx="0">
                  <c:v>Patient advocacy websites</c:v>
                </c:pt>
                <c:pt idx="1">
                  <c:v>Doctors offices</c:v>
                </c:pt>
                <c:pt idx="2">
                  <c:v>Internet/Online/Websites</c:v>
                </c:pt>
                <c:pt idx="3">
                  <c:v>Support groups</c:v>
                </c:pt>
                <c:pt idx="4">
                  <c:v>E-mail</c:v>
                </c:pt>
                <c:pt idx="5">
                  <c:v>Blogs/forums/discussions</c:v>
                </c:pt>
                <c:pt idx="6">
                  <c:v>Social media (Facebook)</c:v>
                </c:pt>
                <c:pt idx="7">
                  <c:v>Any/all means available</c:v>
                </c:pt>
                <c:pt idx="8">
                  <c:v>In person/personal contact</c:v>
                </c:pt>
                <c:pt idx="9">
                  <c:v>Phone</c:v>
                </c:pt>
              </c:strCache>
            </c:strRef>
          </c:cat>
          <c:val>
            <c:numRef>
              <c:f>Sheet1!$B$2:$B$11</c:f>
              <c:numCache>
                <c:formatCode>0%</c:formatCode>
                <c:ptCount val="10"/>
                <c:pt idx="0">
                  <c:v>0.27</c:v>
                </c:pt>
                <c:pt idx="1">
                  <c:v>0.15000000000000024</c:v>
                </c:pt>
                <c:pt idx="2">
                  <c:v>0.13</c:v>
                </c:pt>
                <c:pt idx="3">
                  <c:v>0.12000000000000002</c:v>
                </c:pt>
                <c:pt idx="4">
                  <c:v>0.11</c:v>
                </c:pt>
                <c:pt idx="5">
                  <c:v>9.0000000000000024E-2</c:v>
                </c:pt>
                <c:pt idx="6">
                  <c:v>7.0000000000000021E-2</c:v>
                </c:pt>
                <c:pt idx="7">
                  <c:v>0.05</c:v>
                </c:pt>
                <c:pt idx="8">
                  <c:v>4.0000000000000022E-2</c:v>
                </c:pt>
                <c:pt idx="9">
                  <c:v>4.0000000000000022E-2</c:v>
                </c:pt>
              </c:numCache>
            </c:numRef>
          </c:val>
        </c:ser>
        <c:dLbls>
          <c:showLegendKey val="0"/>
          <c:showVal val="0"/>
          <c:showCatName val="0"/>
          <c:showSerName val="0"/>
          <c:showPercent val="0"/>
          <c:showBubbleSize val="0"/>
        </c:dLbls>
        <c:gapWidth val="75"/>
        <c:axId val="120099584"/>
        <c:axId val="120101120"/>
      </c:barChart>
      <c:catAx>
        <c:axId val="120099584"/>
        <c:scaling>
          <c:orientation val="maxMin"/>
        </c:scaling>
        <c:delete val="0"/>
        <c:axPos val="l"/>
        <c:numFmt formatCode="General" sourceLinked="1"/>
        <c:majorTickMark val="out"/>
        <c:minorTickMark val="none"/>
        <c:tickLblPos val="nextTo"/>
        <c:txPr>
          <a:bodyPr/>
          <a:lstStyle/>
          <a:p>
            <a:pPr>
              <a:defRPr sz="1200"/>
            </a:pPr>
            <a:endParaRPr lang="en-US"/>
          </a:p>
        </c:txPr>
        <c:crossAx val="120101120"/>
        <c:crosses val="autoZero"/>
        <c:auto val="1"/>
        <c:lblAlgn val="ctr"/>
        <c:lblOffset val="100"/>
        <c:noMultiLvlLbl val="0"/>
      </c:catAx>
      <c:valAx>
        <c:axId val="120101120"/>
        <c:scaling>
          <c:orientation val="minMax"/>
        </c:scaling>
        <c:delete val="1"/>
        <c:axPos val="t"/>
        <c:numFmt formatCode="0%" sourceLinked="1"/>
        <c:majorTickMark val="out"/>
        <c:minorTickMark val="none"/>
        <c:tickLblPos val="none"/>
        <c:crossAx val="120099584"/>
        <c:crosses val="autoZero"/>
        <c:crossBetween val="between"/>
      </c:valAx>
    </c:plotArea>
    <c:plotVisOnly val="1"/>
    <c:dispBlanksAs val="gap"/>
    <c:showDLblsOverMax val="0"/>
  </c:chart>
  <c:txPr>
    <a:bodyPr/>
    <a:lstStyle/>
    <a:p>
      <a:pPr>
        <a:defRPr sz="1800"/>
      </a:pPr>
      <a:endParaRPr lang="en-US"/>
    </a:p>
  </c:txPr>
  <c:externalData r:id="rId1">
    <c:autoUpdate val="0"/>
  </c:externalData>
</c:chartSpace>
</file>

<file path=ppt/charts/chart18.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4"/>
    </mc:Choice>
    <mc:Fallback>
      <c:style val="14"/>
    </mc:Fallback>
  </mc:AlternateContent>
  <c:chart>
    <c:autoTitleDeleted val="1"/>
    <c:plotArea>
      <c:layout>
        <c:manualLayout>
          <c:layoutTarget val="inner"/>
          <c:xMode val="edge"/>
          <c:yMode val="edge"/>
          <c:x val="0.41032750072907898"/>
          <c:y val="3.005464480874321E-2"/>
          <c:w val="0.54860119568388199"/>
          <c:h val="0.93989071038252214"/>
        </c:manualLayout>
      </c:layout>
      <c:barChart>
        <c:barDir val="bar"/>
        <c:grouping val="clustered"/>
        <c:varyColors val="0"/>
        <c:ser>
          <c:idx val="0"/>
          <c:order val="0"/>
          <c:tx>
            <c:strRef>
              <c:f>Sheet1!$B$1</c:f>
              <c:strCache>
                <c:ptCount val="1"/>
                <c:pt idx="0">
                  <c:v>Melanoma</c:v>
                </c:pt>
              </c:strCache>
            </c:strRef>
          </c:tx>
          <c:invertIfNegative val="0"/>
          <c:dLbls>
            <c:txPr>
              <a:bodyPr/>
              <a:lstStyle/>
              <a:p>
                <a:pPr>
                  <a:defRPr sz="1200" b="0"/>
                </a:pPr>
                <a:endParaRPr lang="en-US"/>
              </a:p>
            </c:txPr>
            <c:showLegendKey val="0"/>
            <c:showVal val="1"/>
            <c:showCatName val="0"/>
            <c:showSerName val="0"/>
            <c:showPercent val="0"/>
            <c:showBubbleSize val="0"/>
            <c:showLeaderLines val="0"/>
          </c:dLbls>
          <c:cat>
            <c:strRef>
              <c:f>Sheet1!$A$2:$A$20</c:f>
              <c:strCache>
                <c:ptCount val="19"/>
                <c:pt idx="0">
                  <c:v>Surgery</c:v>
                </c:pt>
                <c:pt idx="1">
                  <c:v>Radiation</c:v>
                </c:pt>
                <c:pt idx="2">
                  <c:v>Chemotherapy</c:v>
                </c:pt>
                <c:pt idx="3">
                  <c:v>Interferon</c:v>
                </c:pt>
                <c:pt idx="4">
                  <c:v>Medications</c:v>
                </c:pt>
                <c:pt idx="5">
                  <c:v>Nephrectomy/kidney removal</c:v>
                </c:pt>
                <c:pt idx="6">
                  <c:v>Removal (unsp.)</c:v>
                </c:pt>
                <c:pt idx="7">
                  <c:v>Interleukin 2/il 2</c:v>
                </c:pt>
                <c:pt idx="8">
                  <c:v>Sutent</c:v>
                </c:pt>
                <c:pt idx="9">
                  <c:v>Nexavar</c:v>
                </c:pt>
                <c:pt idx="10">
                  <c:v>Diet/Exercise</c:v>
                </c:pt>
                <c:pt idx="11">
                  <c:v>Avastin</c:v>
                </c:pt>
                <c:pt idx="12">
                  <c:v>Votrient</c:v>
                </c:pt>
                <c:pt idx="13">
                  <c:v>Radio frequency ablation</c:v>
                </c:pt>
                <c:pt idx="14">
                  <c:v>Ipilimumab</c:v>
                </c:pt>
                <c:pt idx="15">
                  <c:v>Skin Graft</c:v>
                </c:pt>
                <c:pt idx="16">
                  <c:v>Other procedure</c:v>
                </c:pt>
                <c:pt idx="17">
                  <c:v>Other</c:v>
                </c:pt>
                <c:pt idx="18">
                  <c:v>Don't Know/Declined to Answer</c:v>
                </c:pt>
              </c:strCache>
            </c:strRef>
          </c:cat>
          <c:val>
            <c:numRef>
              <c:f>Sheet1!$B$2:$B$20</c:f>
              <c:numCache>
                <c:formatCode>0%</c:formatCode>
                <c:ptCount val="19"/>
                <c:pt idx="0">
                  <c:v>0.47000000000000008</c:v>
                </c:pt>
                <c:pt idx="1">
                  <c:v>0.32000000000000106</c:v>
                </c:pt>
                <c:pt idx="2">
                  <c:v>0.32000000000000106</c:v>
                </c:pt>
                <c:pt idx="3">
                  <c:v>0.13</c:v>
                </c:pt>
                <c:pt idx="4">
                  <c:v>0.11000000000000001</c:v>
                </c:pt>
                <c:pt idx="5">
                  <c:v>6.0000000000000039E-2</c:v>
                </c:pt>
                <c:pt idx="6">
                  <c:v>6.0000000000000039E-2</c:v>
                </c:pt>
                <c:pt idx="7">
                  <c:v>4.0000000000000029E-2</c:v>
                </c:pt>
                <c:pt idx="14">
                  <c:v>5.0000000000000024E-2</c:v>
                </c:pt>
                <c:pt idx="15">
                  <c:v>4.0000000000000029E-2</c:v>
                </c:pt>
                <c:pt idx="16">
                  <c:v>0.1</c:v>
                </c:pt>
                <c:pt idx="17">
                  <c:v>5.0000000000000024E-2</c:v>
                </c:pt>
                <c:pt idx="18">
                  <c:v>2.0000000000000014E-2</c:v>
                </c:pt>
              </c:numCache>
            </c:numRef>
          </c:val>
        </c:ser>
        <c:ser>
          <c:idx val="1"/>
          <c:order val="1"/>
          <c:tx>
            <c:strRef>
              <c:f>Sheet1!$C$1</c:f>
              <c:strCache>
                <c:ptCount val="1"/>
                <c:pt idx="0">
                  <c:v>Kidney Cancer/RCC</c:v>
                </c:pt>
              </c:strCache>
            </c:strRef>
          </c:tx>
          <c:invertIfNegative val="0"/>
          <c:dLbls>
            <c:txPr>
              <a:bodyPr/>
              <a:lstStyle/>
              <a:p>
                <a:pPr>
                  <a:defRPr sz="1200" b="0"/>
                </a:pPr>
                <a:endParaRPr lang="en-US"/>
              </a:p>
            </c:txPr>
            <c:showLegendKey val="0"/>
            <c:showVal val="1"/>
            <c:showCatName val="0"/>
            <c:showSerName val="0"/>
            <c:showPercent val="0"/>
            <c:showBubbleSize val="0"/>
            <c:showLeaderLines val="0"/>
          </c:dLbls>
          <c:cat>
            <c:strRef>
              <c:f>Sheet1!$A$2:$A$20</c:f>
              <c:strCache>
                <c:ptCount val="19"/>
                <c:pt idx="0">
                  <c:v>Surgery</c:v>
                </c:pt>
                <c:pt idx="1">
                  <c:v>Radiation</c:v>
                </c:pt>
                <c:pt idx="2">
                  <c:v>Chemotherapy</c:v>
                </c:pt>
                <c:pt idx="3">
                  <c:v>Interferon</c:v>
                </c:pt>
                <c:pt idx="4">
                  <c:v>Medications</c:v>
                </c:pt>
                <c:pt idx="5">
                  <c:v>Nephrectomy/kidney removal</c:v>
                </c:pt>
                <c:pt idx="6">
                  <c:v>Removal (unsp.)</c:v>
                </c:pt>
                <c:pt idx="7">
                  <c:v>Interleukin 2/il 2</c:v>
                </c:pt>
                <c:pt idx="8">
                  <c:v>Sutent</c:v>
                </c:pt>
                <c:pt idx="9">
                  <c:v>Nexavar</c:v>
                </c:pt>
                <c:pt idx="10">
                  <c:v>Diet/Exercise</c:v>
                </c:pt>
                <c:pt idx="11">
                  <c:v>Avastin</c:v>
                </c:pt>
                <c:pt idx="12">
                  <c:v>Votrient</c:v>
                </c:pt>
                <c:pt idx="13">
                  <c:v>Radio frequency ablation</c:v>
                </c:pt>
                <c:pt idx="14">
                  <c:v>Ipilimumab</c:v>
                </c:pt>
                <c:pt idx="15">
                  <c:v>Skin Graft</c:v>
                </c:pt>
                <c:pt idx="16">
                  <c:v>Other procedure</c:v>
                </c:pt>
                <c:pt idx="17">
                  <c:v>Other</c:v>
                </c:pt>
                <c:pt idx="18">
                  <c:v>Don't Know/Declined to Answer</c:v>
                </c:pt>
              </c:strCache>
            </c:strRef>
          </c:cat>
          <c:val>
            <c:numRef>
              <c:f>Sheet1!$C$2:$C$20</c:f>
              <c:numCache>
                <c:formatCode>0%</c:formatCode>
                <c:ptCount val="19"/>
                <c:pt idx="0">
                  <c:v>0.28000000000000008</c:v>
                </c:pt>
                <c:pt idx="1">
                  <c:v>0.23</c:v>
                </c:pt>
                <c:pt idx="2">
                  <c:v>0.22000000000000003</c:v>
                </c:pt>
                <c:pt idx="3">
                  <c:v>4.0000000000000029E-2</c:v>
                </c:pt>
                <c:pt idx="4">
                  <c:v>9.0000000000000066E-2</c:v>
                </c:pt>
                <c:pt idx="5">
                  <c:v>0.31000000000000094</c:v>
                </c:pt>
                <c:pt idx="6">
                  <c:v>4.0000000000000029E-2</c:v>
                </c:pt>
                <c:pt idx="7">
                  <c:v>4.0000000000000029E-2</c:v>
                </c:pt>
                <c:pt idx="8">
                  <c:v>0.18000000000000024</c:v>
                </c:pt>
                <c:pt idx="9">
                  <c:v>0.11000000000000001</c:v>
                </c:pt>
                <c:pt idx="10">
                  <c:v>9.0000000000000066E-2</c:v>
                </c:pt>
                <c:pt idx="11">
                  <c:v>4.0000000000000029E-2</c:v>
                </c:pt>
                <c:pt idx="12">
                  <c:v>4.0000000000000029E-2</c:v>
                </c:pt>
                <c:pt idx="13">
                  <c:v>4.0000000000000029E-2</c:v>
                </c:pt>
                <c:pt idx="16">
                  <c:v>0.11000000000000001</c:v>
                </c:pt>
                <c:pt idx="17">
                  <c:v>6.0000000000000039E-2</c:v>
                </c:pt>
                <c:pt idx="18">
                  <c:v>6.0000000000000039E-2</c:v>
                </c:pt>
              </c:numCache>
            </c:numRef>
          </c:val>
        </c:ser>
        <c:dLbls>
          <c:showLegendKey val="0"/>
          <c:showVal val="1"/>
          <c:showCatName val="0"/>
          <c:showSerName val="0"/>
          <c:showPercent val="0"/>
          <c:showBubbleSize val="0"/>
        </c:dLbls>
        <c:gapWidth val="75"/>
        <c:axId val="120304384"/>
        <c:axId val="120305920"/>
      </c:barChart>
      <c:catAx>
        <c:axId val="120304384"/>
        <c:scaling>
          <c:orientation val="maxMin"/>
        </c:scaling>
        <c:delete val="0"/>
        <c:axPos val="l"/>
        <c:majorTickMark val="out"/>
        <c:minorTickMark val="none"/>
        <c:tickLblPos val="nextTo"/>
        <c:txPr>
          <a:bodyPr/>
          <a:lstStyle/>
          <a:p>
            <a:pPr>
              <a:defRPr sz="1200"/>
            </a:pPr>
            <a:endParaRPr lang="en-US"/>
          </a:p>
        </c:txPr>
        <c:crossAx val="120305920"/>
        <c:crosses val="autoZero"/>
        <c:auto val="1"/>
        <c:lblAlgn val="ctr"/>
        <c:lblOffset val="100"/>
        <c:noMultiLvlLbl val="0"/>
      </c:catAx>
      <c:valAx>
        <c:axId val="120305920"/>
        <c:scaling>
          <c:orientation val="minMax"/>
          <c:max val="0.5"/>
        </c:scaling>
        <c:delete val="1"/>
        <c:axPos val="t"/>
        <c:numFmt formatCode="0%" sourceLinked="1"/>
        <c:majorTickMark val="out"/>
        <c:minorTickMark val="none"/>
        <c:tickLblPos val="none"/>
        <c:crossAx val="120304384"/>
        <c:crosses val="autoZero"/>
        <c:crossBetween val="between"/>
      </c:valAx>
    </c:plotArea>
    <c:legend>
      <c:legendPos val="r"/>
      <c:layout>
        <c:manualLayout>
          <c:xMode val="edge"/>
          <c:yMode val="edge"/>
          <c:x val="0.67757033011718815"/>
          <c:y val="0.59501887921904451"/>
          <c:w val="0.26374422387342428"/>
          <c:h val="0.11990376202974615"/>
        </c:manualLayout>
      </c:layout>
      <c:overlay val="0"/>
      <c:txPr>
        <a:bodyPr/>
        <a:lstStyle/>
        <a:p>
          <a:pPr>
            <a:defRPr sz="1200"/>
          </a:pPr>
          <a:endParaRPr lang="en-US"/>
        </a:p>
      </c:txPr>
    </c:legend>
    <c:plotVisOnly val="1"/>
    <c:dispBlanksAs val="gap"/>
    <c:showDLblsOverMax val="0"/>
  </c:chart>
  <c:txPr>
    <a:bodyPr/>
    <a:lstStyle/>
    <a:p>
      <a:pPr>
        <a:defRPr sz="1800"/>
      </a:pPr>
      <a:endParaRPr lang="en-US"/>
    </a:p>
  </c:txPr>
  <c:externalData r:id="rId1">
    <c:autoUpdate val="0"/>
  </c:externalData>
</c:chartSpace>
</file>

<file path=ppt/charts/chart19.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4"/>
    </mc:Choice>
    <mc:Fallback>
      <c:style val="14"/>
    </mc:Fallback>
  </mc:AlternateContent>
  <c:chart>
    <c:autoTitleDeleted val="1"/>
    <c:plotArea>
      <c:layout>
        <c:manualLayout>
          <c:layoutTarget val="inner"/>
          <c:xMode val="edge"/>
          <c:yMode val="edge"/>
          <c:x val="0.51909768490477171"/>
          <c:y val="3.0054717736554382E-2"/>
          <c:w val="0.34950770576755036"/>
          <c:h val="0.93989071038252237"/>
        </c:manualLayout>
      </c:layout>
      <c:barChart>
        <c:barDir val="bar"/>
        <c:grouping val="clustered"/>
        <c:varyColors val="0"/>
        <c:ser>
          <c:idx val="0"/>
          <c:order val="0"/>
          <c:tx>
            <c:strRef>
              <c:f>Sheet1!$B$1</c:f>
              <c:strCache>
                <c:ptCount val="1"/>
                <c:pt idx="0">
                  <c:v>Total Cancer Patients</c:v>
                </c:pt>
              </c:strCache>
            </c:strRef>
          </c:tx>
          <c:invertIfNegative val="0"/>
          <c:cat>
            <c:strRef>
              <c:f>Sheet1!$A$2:$A$13</c:f>
              <c:strCache>
                <c:ptCount val="12"/>
                <c:pt idx="0">
                  <c:v>Interferon-alpha</c:v>
                </c:pt>
                <c:pt idx="1">
                  <c:v>Proleukin (High Dose IL-2 /Interleukin-2/IL-2)</c:v>
                </c:pt>
                <c:pt idx="2">
                  <c:v>Sutent (sunitinib)</c:v>
                </c:pt>
                <c:pt idx="3">
                  <c:v>Nexavar (sorafenib)</c:v>
                </c:pt>
                <c:pt idx="4">
                  <c:v>Avastin (bevacizumab)</c:v>
                </c:pt>
                <c:pt idx="5">
                  <c:v>Ipilimumab</c:v>
                </c:pt>
                <c:pt idx="6">
                  <c:v>Torisel (temsirolimus)</c:v>
                </c:pt>
                <c:pt idx="7">
                  <c:v>Afinitor (everolimus)</c:v>
                </c:pt>
                <c:pt idx="8">
                  <c:v>Temodar (temozolomide)</c:v>
                </c:pt>
                <c:pt idx="9">
                  <c:v>Carboplatin</c:v>
                </c:pt>
                <c:pt idx="10">
                  <c:v>Votrient (pazopanib)</c:v>
                </c:pt>
                <c:pt idx="11">
                  <c:v>Not aware of specific drugs but chemotherapy in general</c:v>
                </c:pt>
              </c:strCache>
            </c:strRef>
          </c:cat>
          <c:val>
            <c:numRef>
              <c:f>Sheet1!$B$2:$B$13</c:f>
              <c:numCache>
                <c:formatCode>0%</c:formatCode>
                <c:ptCount val="12"/>
                <c:pt idx="0">
                  <c:v>0.38000000000000156</c:v>
                </c:pt>
                <c:pt idx="1">
                  <c:v>0.27</c:v>
                </c:pt>
                <c:pt idx="2">
                  <c:v>0.2</c:v>
                </c:pt>
                <c:pt idx="3">
                  <c:v>0.19</c:v>
                </c:pt>
                <c:pt idx="4">
                  <c:v>0.15000000000000024</c:v>
                </c:pt>
                <c:pt idx="5">
                  <c:v>0.14000000000000001</c:v>
                </c:pt>
                <c:pt idx="6">
                  <c:v>0.11</c:v>
                </c:pt>
                <c:pt idx="7">
                  <c:v>0.11</c:v>
                </c:pt>
                <c:pt idx="8">
                  <c:v>0.11</c:v>
                </c:pt>
                <c:pt idx="9">
                  <c:v>0.1</c:v>
                </c:pt>
                <c:pt idx="10">
                  <c:v>9.0000000000000024E-2</c:v>
                </c:pt>
                <c:pt idx="11">
                  <c:v>0.39000000000000157</c:v>
                </c:pt>
              </c:numCache>
            </c:numRef>
          </c:val>
        </c:ser>
        <c:dLbls>
          <c:showLegendKey val="0"/>
          <c:showVal val="1"/>
          <c:showCatName val="0"/>
          <c:showSerName val="0"/>
          <c:showPercent val="0"/>
          <c:showBubbleSize val="0"/>
        </c:dLbls>
        <c:gapWidth val="75"/>
        <c:axId val="120211712"/>
        <c:axId val="120217600"/>
      </c:barChart>
      <c:catAx>
        <c:axId val="120211712"/>
        <c:scaling>
          <c:orientation val="maxMin"/>
        </c:scaling>
        <c:delete val="0"/>
        <c:axPos val="l"/>
        <c:majorTickMark val="out"/>
        <c:minorTickMark val="none"/>
        <c:tickLblPos val="nextTo"/>
        <c:crossAx val="120217600"/>
        <c:crosses val="autoZero"/>
        <c:auto val="1"/>
        <c:lblAlgn val="ctr"/>
        <c:lblOffset val="100"/>
        <c:noMultiLvlLbl val="0"/>
      </c:catAx>
      <c:valAx>
        <c:axId val="120217600"/>
        <c:scaling>
          <c:orientation val="minMax"/>
          <c:max val="0.75000000000000477"/>
        </c:scaling>
        <c:delete val="1"/>
        <c:axPos val="t"/>
        <c:numFmt formatCode="0%" sourceLinked="1"/>
        <c:majorTickMark val="out"/>
        <c:minorTickMark val="none"/>
        <c:tickLblPos val="none"/>
        <c:crossAx val="120211712"/>
        <c:crosses val="autoZero"/>
        <c:crossBetween val="between"/>
      </c:valAx>
    </c:plotArea>
    <c:plotVisOnly val="1"/>
    <c:dispBlanksAs val="gap"/>
    <c:showDLblsOverMax val="0"/>
  </c:chart>
  <c:txPr>
    <a:bodyPr/>
    <a:lstStyle/>
    <a:p>
      <a:pPr>
        <a:defRPr sz="1200"/>
      </a:pPr>
      <a:endParaRPr lang="en-US"/>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4"/>
    </mc:Choice>
    <mc:Fallback>
      <c:style val="14"/>
    </mc:Fallback>
  </mc:AlternateContent>
  <c:chart>
    <c:title>
      <c:tx>
        <c:rich>
          <a:bodyPr/>
          <a:lstStyle/>
          <a:p>
            <a:pPr marL="0" marR="0" indent="0" algn="ctr" defTabSz="914400" rtl="0" eaLnBrk="1" fontAlgn="auto" latinLnBrk="0" hangingPunct="1">
              <a:lnSpc>
                <a:spcPct val="100000"/>
              </a:lnSpc>
              <a:spcBef>
                <a:spcPts val="0"/>
              </a:spcBef>
              <a:spcAft>
                <a:spcPts val="0"/>
              </a:spcAft>
              <a:buClrTx/>
              <a:buSzTx/>
              <a:buFontTx/>
              <a:buNone/>
              <a:tabLst/>
              <a:defRPr sz="1200" b="1" i="0" u="none" strike="noStrike" kern="1200" baseline="0">
                <a:solidFill>
                  <a:srgbClr val="424F5A"/>
                </a:solidFill>
                <a:latin typeface="+mn-lt"/>
                <a:ea typeface="+mn-ea"/>
                <a:cs typeface="+mn-cs"/>
              </a:defRPr>
            </a:pPr>
            <a:r>
              <a:rPr lang="en-US" sz="1200" dirty="0" smtClean="0">
                <a:solidFill>
                  <a:srgbClr val="0070C0"/>
                </a:solidFill>
              </a:rPr>
              <a:t>Current Treatment</a:t>
            </a:r>
            <a:r>
              <a:rPr lang="en-US" sz="1200" baseline="0" dirty="0" smtClean="0">
                <a:solidFill>
                  <a:srgbClr val="0070C0"/>
                </a:solidFill>
              </a:rPr>
              <a:t> Selection Process</a:t>
            </a:r>
            <a:endParaRPr lang="en-US" sz="1200" dirty="0" smtClean="0">
              <a:solidFill>
                <a:srgbClr val="0070C0"/>
              </a:solidFill>
            </a:endParaRPr>
          </a:p>
        </c:rich>
      </c:tx>
      <c:layout/>
      <c:overlay val="0"/>
    </c:title>
    <c:autoTitleDeleted val="0"/>
    <c:plotArea>
      <c:layout>
        <c:manualLayout>
          <c:layoutTarget val="inner"/>
          <c:xMode val="edge"/>
          <c:yMode val="edge"/>
          <c:x val="0.19826042578011091"/>
          <c:y val="0.17142857142857137"/>
          <c:w val="0.62352610090405358"/>
          <c:h val="0.80167641544807411"/>
        </c:manualLayout>
      </c:layout>
      <c:pieChart>
        <c:varyColors val="1"/>
        <c:ser>
          <c:idx val="0"/>
          <c:order val="0"/>
          <c:tx>
            <c:strRef>
              <c:f>Sheet1!$B$1</c:f>
              <c:strCache>
                <c:ptCount val="1"/>
                <c:pt idx="0">
                  <c:v>Melanoma</c:v>
                </c:pt>
              </c:strCache>
            </c:strRef>
          </c:tx>
          <c:dPt>
            <c:idx val="0"/>
            <c:bubble3D val="0"/>
            <c:spPr>
              <a:solidFill>
                <a:schemeClr val="accent4">
                  <a:lumMod val="75000"/>
                </a:schemeClr>
              </a:solidFill>
            </c:spPr>
          </c:dPt>
          <c:dPt>
            <c:idx val="1"/>
            <c:bubble3D val="0"/>
            <c:spPr>
              <a:solidFill>
                <a:srgbClr val="0070C0"/>
              </a:solidFill>
            </c:spPr>
          </c:dPt>
          <c:dPt>
            <c:idx val="2"/>
            <c:bubble3D val="0"/>
            <c:spPr>
              <a:solidFill>
                <a:schemeClr val="accent4">
                  <a:lumMod val="20000"/>
                  <a:lumOff val="80000"/>
                </a:schemeClr>
              </a:solidFill>
            </c:spPr>
          </c:dPt>
          <c:dPt>
            <c:idx val="3"/>
            <c:bubble3D val="0"/>
            <c:spPr>
              <a:solidFill>
                <a:srgbClr val="00B0F0"/>
              </a:solidFill>
            </c:spPr>
          </c:dPt>
          <c:dLbls>
            <c:txPr>
              <a:bodyPr/>
              <a:lstStyle/>
              <a:p>
                <a:pPr>
                  <a:defRPr sz="1200" b="1">
                    <a:solidFill>
                      <a:schemeClr val="bg1"/>
                    </a:solidFill>
                  </a:defRPr>
                </a:pPr>
                <a:endParaRPr lang="en-US"/>
              </a:p>
            </c:txPr>
            <c:dLblPos val="inEnd"/>
            <c:showLegendKey val="0"/>
            <c:showVal val="1"/>
            <c:showCatName val="0"/>
            <c:showSerName val="0"/>
            <c:showPercent val="0"/>
            <c:showBubbleSize val="0"/>
            <c:showLeaderLines val="1"/>
          </c:dLbls>
          <c:cat>
            <c:strRef>
              <c:f>Sheet1!$A$2:$A$5</c:f>
              <c:strCache>
                <c:ptCount val="4"/>
                <c:pt idx="0">
                  <c:v>My doctor recommended that I take the treatment that he/she prescribed</c:v>
                </c:pt>
                <c:pt idx="1">
                  <c:v>My doctor discussed several treatments and I chose my most recent therapy</c:v>
                </c:pt>
                <c:pt idx="2">
                  <c:v>I asked my doctor's opinion of a medication I heard about and then I chose it</c:v>
                </c:pt>
                <c:pt idx="3">
                  <c:v>I researched treatment options, asked my doctor about it, and my doctor prescribed it</c:v>
                </c:pt>
              </c:strCache>
            </c:strRef>
          </c:cat>
          <c:val>
            <c:numRef>
              <c:f>Sheet1!$B$2:$B$5</c:f>
              <c:numCache>
                <c:formatCode>0%</c:formatCode>
                <c:ptCount val="4"/>
                <c:pt idx="0">
                  <c:v>0.64000000000000046</c:v>
                </c:pt>
                <c:pt idx="1">
                  <c:v>0.27</c:v>
                </c:pt>
                <c:pt idx="2">
                  <c:v>1.0000000000000005E-2</c:v>
                </c:pt>
                <c:pt idx="3">
                  <c:v>8.0000000000000043E-2</c:v>
                </c:pt>
              </c:numCache>
            </c:numRef>
          </c:val>
        </c:ser>
        <c:dLbls>
          <c:showLegendKey val="0"/>
          <c:showVal val="0"/>
          <c:showCatName val="0"/>
          <c:showSerName val="0"/>
          <c:showPercent val="0"/>
          <c:showBubbleSize val="0"/>
          <c:showLeaderLines val="1"/>
        </c:dLbls>
        <c:firstSliceAng val="0"/>
      </c:pieChart>
    </c:plotArea>
    <c:plotVisOnly val="1"/>
    <c:dispBlanksAs val="gap"/>
    <c:showDLblsOverMax val="0"/>
  </c:chart>
  <c:txPr>
    <a:bodyPr/>
    <a:lstStyle/>
    <a:p>
      <a:pPr>
        <a:defRPr sz="1800"/>
      </a:pPr>
      <a:endParaRPr lang="en-US"/>
    </a:p>
  </c:txPr>
  <c:externalData r:id="rId1">
    <c:autoUpdate val="0"/>
  </c:externalData>
</c:chartSpace>
</file>

<file path=ppt/charts/chart20.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4"/>
    </mc:Choice>
    <mc:Fallback>
      <c:style val="14"/>
    </mc:Fallback>
  </mc:AlternateContent>
  <c:chart>
    <c:autoTitleDeleted val="1"/>
    <c:plotArea>
      <c:layout/>
      <c:pieChart>
        <c:varyColors val="1"/>
        <c:ser>
          <c:idx val="0"/>
          <c:order val="0"/>
          <c:tx>
            <c:strRef>
              <c:f>Sheet1!$A$2</c:f>
              <c:strCache>
                <c:ptCount val="1"/>
                <c:pt idx="0">
                  <c:v>Total Cancer Patients</c:v>
                </c:pt>
              </c:strCache>
            </c:strRef>
          </c:tx>
          <c:dLbls>
            <c:dLbl>
              <c:idx val="0"/>
              <c:layout>
                <c:manualLayout>
                  <c:x val="-0.10304077292062663"/>
                  <c:y val="0.18181818181818243"/>
                </c:manualLayout>
              </c:layout>
              <c:showLegendKey val="0"/>
              <c:showVal val="0"/>
              <c:showCatName val="1"/>
              <c:showSerName val="0"/>
              <c:showPercent val="1"/>
              <c:showBubbleSize val="0"/>
            </c:dLbl>
            <c:txPr>
              <a:bodyPr/>
              <a:lstStyle/>
              <a:p>
                <a:pPr>
                  <a:defRPr sz="1200" b="1">
                    <a:solidFill>
                      <a:schemeClr val="bg2"/>
                    </a:solidFill>
                  </a:defRPr>
                </a:pPr>
                <a:endParaRPr lang="en-US"/>
              </a:p>
            </c:txPr>
            <c:showLegendKey val="0"/>
            <c:showVal val="0"/>
            <c:showCatName val="1"/>
            <c:showSerName val="0"/>
            <c:showPercent val="1"/>
            <c:showBubbleSize val="0"/>
            <c:showLeaderLines val="1"/>
          </c:dLbls>
          <c:cat>
            <c:strRef>
              <c:f>Sheet1!$B$1:$C$1</c:f>
              <c:strCache>
                <c:ptCount val="2"/>
                <c:pt idx="0">
                  <c:v>Yes</c:v>
                </c:pt>
                <c:pt idx="1">
                  <c:v>No</c:v>
                </c:pt>
              </c:strCache>
            </c:strRef>
          </c:cat>
          <c:val>
            <c:numRef>
              <c:f>Sheet1!$B$2:$C$2</c:f>
              <c:numCache>
                <c:formatCode>0%</c:formatCode>
                <c:ptCount val="2"/>
                <c:pt idx="0">
                  <c:v>0.14000000000000001</c:v>
                </c:pt>
                <c:pt idx="1">
                  <c:v>0.86000000000000065</c:v>
                </c:pt>
              </c:numCache>
            </c:numRef>
          </c:val>
        </c:ser>
        <c:dLbls>
          <c:showLegendKey val="0"/>
          <c:showVal val="0"/>
          <c:showCatName val="1"/>
          <c:showSerName val="0"/>
          <c:showPercent val="1"/>
          <c:showBubbleSize val="0"/>
          <c:showLeaderLines val="1"/>
        </c:dLbls>
        <c:firstSliceAng val="0"/>
      </c:pieChart>
    </c:plotArea>
    <c:plotVisOnly val="1"/>
    <c:dispBlanksAs val="gap"/>
    <c:showDLblsOverMax val="0"/>
  </c:chart>
  <c:txPr>
    <a:bodyPr/>
    <a:lstStyle/>
    <a:p>
      <a:pPr>
        <a:defRPr sz="1800"/>
      </a:pPr>
      <a:endParaRPr lang="en-US"/>
    </a:p>
  </c:txPr>
  <c:externalData r:id="rId1">
    <c:autoUpdate val="0"/>
  </c:externalData>
</c:chartSpace>
</file>

<file path=ppt/charts/chart2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4"/>
    </mc:Choice>
    <mc:Fallback>
      <c:style val="14"/>
    </mc:Fallback>
  </mc:AlternateContent>
  <c:chart>
    <c:autoTitleDeleted val="1"/>
    <c:plotArea>
      <c:layout>
        <c:manualLayout>
          <c:layoutTarget val="inner"/>
          <c:xMode val="edge"/>
          <c:yMode val="edge"/>
          <c:x val="0.4897803800166019"/>
          <c:y val="1.5930423951243382E-2"/>
          <c:w val="0.5102196199833996"/>
          <c:h val="0.97096423328440573"/>
        </c:manualLayout>
      </c:layout>
      <c:barChart>
        <c:barDir val="bar"/>
        <c:grouping val="clustered"/>
        <c:varyColors val="0"/>
        <c:ser>
          <c:idx val="0"/>
          <c:order val="0"/>
          <c:tx>
            <c:strRef>
              <c:f>Sheet1!$B$1</c:f>
              <c:strCache>
                <c:ptCount val="1"/>
                <c:pt idx="0">
                  <c:v>Aware (a)</c:v>
                </c:pt>
              </c:strCache>
            </c:strRef>
          </c:tx>
          <c:invertIfNegative val="0"/>
          <c:dLbls>
            <c:txPr>
              <a:bodyPr/>
              <a:lstStyle/>
              <a:p>
                <a:pPr>
                  <a:defRPr sz="1200"/>
                </a:pPr>
                <a:endParaRPr lang="en-US"/>
              </a:p>
            </c:txPr>
            <c:showLegendKey val="0"/>
            <c:showVal val="1"/>
            <c:showCatName val="0"/>
            <c:showSerName val="0"/>
            <c:showPercent val="0"/>
            <c:showBubbleSize val="0"/>
            <c:showLeaderLines val="0"/>
          </c:dLbls>
          <c:cat>
            <c:strRef>
              <c:f>Sheet1!$A$2:$A$10</c:f>
              <c:strCache>
                <c:ptCount val="9"/>
                <c:pt idx="0">
                  <c:v>Physicians should present all available therapies to their patients even if some of those therapies have strong side effects and/or high toxicities</c:v>
                </c:pt>
                <c:pt idx="1">
                  <c:v>My doctor is very knowledgeable about cancer</c:v>
                </c:pt>
                <c:pt idx="2">
                  <c:v>My respect for my physician will increase if he or she discusses all treatment options with me, without holding anything back</c:v>
                </c:pt>
                <c:pt idx="3">
                  <c:v>Physicians should present all available therapies to their patients even if some of those therapies offer only a slim (&lt;10%) chance of working and are inconvenient (requires short hospital stay)</c:v>
                </c:pt>
                <c:pt idx="4">
                  <c:v>If I come across information about a drug for my cancer that I have not been on, I would like my physician to discuss that option with me</c:v>
                </c:pt>
                <c:pt idx="5">
                  <c:v>I am comfortable hearing about strong side effects and toxicities of any treatment option for my cancer</c:v>
                </c:pt>
                <c:pt idx="6">
                  <c:v>I would prefer a treatment sequence of therapies that preserve the most options for treatment later</c:v>
                </c:pt>
                <c:pt idx="7">
                  <c:v>I always feel a need to get a second opinion for discussing treatment options for my cancer</c:v>
                </c:pt>
                <c:pt idx="8">
                  <c:v>Cancer keeps me from doing the activities that I like</c:v>
                </c:pt>
              </c:strCache>
            </c:strRef>
          </c:cat>
          <c:val>
            <c:numRef>
              <c:f>Sheet1!$B$2:$B$10</c:f>
              <c:numCache>
                <c:formatCode>0%</c:formatCode>
                <c:ptCount val="9"/>
                <c:pt idx="0">
                  <c:v>0.88</c:v>
                </c:pt>
                <c:pt idx="1">
                  <c:v>0.87000000000000111</c:v>
                </c:pt>
                <c:pt idx="2">
                  <c:v>0.87000000000000111</c:v>
                </c:pt>
                <c:pt idx="3">
                  <c:v>0.84000000000000064</c:v>
                </c:pt>
                <c:pt idx="4">
                  <c:v>0.84000000000000064</c:v>
                </c:pt>
                <c:pt idx="5">
                  <c:v>0.81</c:v>
                </c:pt>
                <c:pt idx="6">
                  <c:v>0.7400000000000011</c:v>
                </c:pt>
                <c:pt idx="7">
                  <c:v>0.51</c:v>
                </c:pt>
                <c:pt idx="8">
                  <c:v>0.51</c:v>
                </c:pt>
              </c:numCache>
            </c:numRef>
          </c:val>
        </c:ser>
        <c:ser>
          <c:idx val="1"/>
          <c:order val="1"/>
          <c:tx>
            <c:strRef>
              <c:f>Sheet1!$C$1</c:f>
              <c:strCache>
                <c:ptCount val="1"/>
                <c:pt idx="0">
                  <c:v>Not Aware (b)</c:v>
                </c:pt>
              </c:strCache>
            </c:strRef>
          </c:tx>
          <c:invertIfNegative val="0"/>
          <c:dLbls>
            <c:txPr>
              <a:bodyPr/>
              <a:lstStyle/>
              <a:p>
                <a:pPr>
                  <a:defRPr sz="1200"/>
                </a:pPr>
                <a:endParaRPr lang="en-US"/>
              </a:p>
            </c:txPr>
            <c:showLegendKey val="0"/>
            <c:showVal val="1"/>
            <c:showCatName val="0"/>
            <c:showSerName val="0"/>
            <c:showPercent val="0"/>
            <c:showBubbleSize val="0"/>
            <c:showLeaderLines val="0"/>
          </c:dLbls>
          <c:cat>
            <c:strRef>
              <c:f>Sheet1!$A$2:$A$10</c:f>
              <c:strCache>
                <c:ptCount val="9"/>
                <c:pt idx="0">
                  <c:v>Physicians should present all available therapies to their patients even if some of those therapies have strong side effects and/or high toxicities</c:v>
                </c:pt>
                <c:pt idx="1">
                  <c:v>My doctor is very knowledgeable about cancer</c:v>
                </c:pt>
                <c:pt idx="2">
                  <c:v>My respect for my physician will increase if he or she discusses all treatment options with me, without holding anything back</c:v>
                </c:pt>
                <c:pt idx="3">
                  <c:v>Physicians should present all available therapies to their patients even if some of those therapies offer only a slim (&lt;10%) chance of working and are inconvenient (requires short hospital stay)</c:v>
                </c:pt>
                <c:pt idx="4">
                  <c:v>If I come across information about a drug for my cancer that I have not been on, I would like my physician to discuss that option with me</c:v>
                </c:pt>
                <c:pt idx="5">
                  <c:v>I am comfortable hearing about strong side effects and toxicities of any treatment option for my cancer</c:v>
                </c:pt>
                <c:pt idx="6">
                  <c:v>I would prefer a treatment sequence of therapies that preserve the most options for treatment later</c:v>
                </c:pt>
                <c:pt idx="7">
                  <c:v>I always feel a need to get a second opinion for discussing treatment options for my cancer</c:v>
                </c:pt>
                <c:pt idx="8">
                  <c:v>Cancer keeps me from doing the activities that I like</c:v>
                </c:pt>
              </c:strCache>
            </c:strRef>
          </c:cat>
          <c:val>
            <c:numRef>
              <c:f>Sheet1!$C$2:$C$10</c:f>
              <c:numCache>
                <c:formatCode>0%</c:formatCode>
                <c:ptCount val="9"/>
                <c:pt idx="0">
                  <c:v>0.89</c:v>
                </c:pt>
                <c:pt idx="1">
                  <c:v>0.91</c:v>
                </c:pt>
                <c:pt idx="2">
                  <c:v>0.88</c:v>
                </c:pt>
                <c:pt idx="3">
                  <c:v>0.8</c:v>
                </c:pt>
                <c:pt idx="4">
                  <c:v>0.73000000000000065</c:v>
                </c:pt>
                <c:pt idx="5">
                  <c:v>0.78</c:v>
                </c:pt>
                <c:pt idx="6">
                  <c:v>0.58000000000000007</c:v>
                </c:pt>
                <c:pt idx="7">
                  <c:v>0.52</c:v>
                </c:pt>
                <c:pt idx="8">
                  <c:v>0.25</c:v>
                </c:pt>
              </c:numCache>
            </c:numRef>
          </c:val>
        </c:ser>
        <c:dLbls>
          <c:showLegendKey val="0"/>
          <c:showVal val="1"/>
          <c:showCatName val="0"/>
          <c:showSerName val="0"/>
          <c:showPercent val="0"/>
          <c:showBubbleSize val="0"/>
        </c:dLbls>
        <c:gapWidth val="75"/>
        <c:axId val="126261504"/>
        <c:axId val="126271488"/>
      </c:barChart>
      <c:catAx>
        <c:axId val="126261504"/>
        <c:scaling>
          <c:orientation val="maxMin"/>
        </c:scaling>
        <c:delete val="0"/>
        <c:axPos val="l"/>
        <c:majorTickMark val="out"/>
        <c:minorTickMark val="none"/>
        <c:tickLblPos val="nextTo"/>
        <c:txPr>
          <a:bodyPr/>
          <a:lstStyle/>
          <a:p>
            <a:pPr>
              <a:defRPr sz="1000"/>
            </a:pPr>
            <a:endParaRPr lang="en-US"/>
          </a:p>
        </c:txPr>
        <c:crossAx val="126271488"/>
        <c:crosses val="autoZero"/>
        <c:auto val="1"/>
        <c:lblAlgn val="ctr"/>
        <c:lblOffset val="100"/>
        <c:noMultiLvlLbl val="0"/>
      </c:catAx>
      <c:valAx>
        <c:axId val="126271488"/>
        <c:scaling>
          <c:orientation val="minMax"/>
          <c:max val="1"/>
          <c:min val="0"/>
        </c:scaling>
        <c:delete val="1"/>
        <c:axPos val="t"/>
        <c:numFmt formatCode="0%" sourceLinked="1"/>
        <c:majorTickMark val="out"/>
        <c:minorTickMark val="none"/>
        <c:tickLblPos val="none"/>
        <c:crossAx val="126261504"/>
        <c:crosses val="autoZero"/>
        <c:crossBetween val="between"/>
      </c:valAx>
    </c:plotArea>
    <c:legend>
      <c:legendPos val="r"/>
      <c:layout>
        <c:manualLayout>
          <c:xMode val="edge"/>
          <c:yMode val="edge"/>
          <c:x val="0.79335329878636618"/>
          <c:y val="0.74621326745921468"/>
          <c:w val="0.18326928685196717"/>
          <c:h val="0.11583922772365322"/>
        </c:manualLayout>
      </c:layout>
      <c:overlay val="0"/>
      <c:txPr>
        <a:bodyPr/>
        <a:lstStyle/>
        <a:p>
          <a:pPr>
            <a:defRPr sz="1200"/>
          </a:pPr>
          <a:endParaRPr lang="en-US"/>
        </a:p>
      </c:txPr>
    </c:legend>
    <c:plotVisOnly val="1"/>
    <c:dispBlanksAs val="gap"/>
    <c:showDLblsOverMax val="0"/>
  </c:chart>
  <c:txPr>
    <a:bodyPr/>
    <a:lstStyle/>
    <a:p>
      <a:pPr>
        <a:defRPr sz="1800"/>
      </a:pPr>
      <a:endParaRPr lang="en-US"/>
    </a:p>
  </c:txPr>
  <c:externalData r:id="rId1">
    <c:autoUpdate val="0"/>
  </c:externalData>
</c:chartSpace>
</file>

<file path=ppt/charts/chart2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4"/>
    </mc:Choice>
    <mc:Fallback>
      <c:style val="14"/>
    </mc:Fallback>
  </mc:AlternateContent>
  <c:chart>
    <c:autoTitleDeleted val="1"/>
    <c:plotArea>
      <c:layout>
        <c:manualLayout>
          <c:layoutTarget val="inner"/>
          <c:xMode val="edge"/>
          <c:yMode val="edge"/>
          <c:x val="0.50544461942258501"/>
          <c:y val="8.1795573457785042E-2"/>
          <c:w val="0.43705536417322832"/>
          <c:h val="0.87455363505846773"/>
        </c:manualLayout>
      </c:layout>
      <c:barChart>
        <c:barDir val="bar"/>
        <c:grouping val="clustered"/>
        <c:varyColors val="0"/>
        <c:ser>
          <c:idx val="0"/>
          <c:order val="0"/>
          <c:tx>
            <c:strRef>
              <c:f>Sheet1!$B$1</c:f>
              <c:strCache>
                <c:ptCount val="1"/>
                <c:pt idx="0">
                  <c:v>Aware</c:v>
                </c:pt>
              </c:strCache>
            </c:strRef>
          </c:tx>
          <c:invertIfNegative val="0"/>
          <c:dLbls>
            <c:showLegendKey val="0"/>
            <c:showVal val="1"/>
            <c:showCatName val="0"/>
            <c:showSerName val="0"/>
            <c:showPercent val="0"/>
            <c:showBubbleSize val="0"/>
            <c:showLeaderLines val="0"/>
          </c:dLbls>
          <c:cat>
            <c:strRef>
              <c:f>Sheet1!$A$2:$A$8</c:f>
              <c:strCache>
                <c:ptCount val="7"/>
                <c:pt idx="0">
                  <c:v>Doctor/healthcare staff</c:v>
                </c:pt>
                <c:pt idx="1">
                  <c:v>Internet</c:v>
                </c:pt>
                <c:pt idx="2">
                  <c:v>Friends/caregivers</c:v>
                </c:pt>
                <c:pt idx="3">
                  <c:v>Other patients with your cancer</c:v>
                </c:pt>
                <c:pt idx="4">
                  <c:v>Medical journals</c:v>
                </c:pt>
                <c:pt idx="5">
                  <c:v>Patient advocacy groups</c:v>
                </c:pt>
                <c:pt idx="6">
                  <c:v>Don't use any source besides my physician</c:v>
                </c:pt>
              </c:strCache>
            </c:strRef>
          </c:cat>
          <c:val>
            <c:numRef>
              <c:f>Sheet1!$B$2:$B$8</c:f>
              <c:numCache>
                <c:formatCode>0%</c:formatCode>
                <c:ptCount val="7"/>
                <c:pt idx="0">
                  <c:v>0.94000000000000061</c:v>
                </c:pt>
                <c:pt idx="1">
                  <c:v>0.88</c:v>
                </c:pt>
                <c:pt idx="2">
                  <c:v>0.39000000000000062</c:v>
                </c:pt>
                <c:pt idx="3">
                  <c:v>0.58000000000000007</c:v>
                </c:pt>
                <c:pt idx="4">
                  <c:v>0.54</c:v>
                </c:pt>
                <c:pt idx="5">
                  <c:v>0.5</c:v>
                </c:pt>
                <c:pt idx="6">
                  <c:v>2.0000000000000011E-2</c:v>
                </c:pt>
              </c:numCache>
            </c:numRef>
          </c:val>
        </c:ser>
        <c:ser>
          <c:idx val="1"/>
          <c:order val="1"/>
          <c:tx>
            <c:strRef>
              <c:f>Sheet1!$C$1</c:f>
              <c:strCache>
                <c:ptCount val="1"/>
                <c:pt idx="0">
                  <c:v>Not Aware</c:v>
                </c:pt>
              </c:strCache>
            </c:strRef>
          </c:tx>
          <c:spPr>
            <a:solidFill>
              <a:srgbClr val="00B0F0"/>
            </a:solidFill>
          </c:spPr>
          <c:invertIfNegative val="0"/>
          <c:dLbls>
            <c:showLegendKey val="0"/>
            <c:showVal val="1"/>
            <c:showCatName val="0"/>
            <c:showSerName val="0"/>
            <c:showPercent val="0"/>
            <c:showBubbleSize val="0"/>
            <c:showLeaderLines val="0"/>
          </c:dLbls>
          <c:cat>
            <c:strRef>
              <c:f>Sheet1!$A$2:$A$8</c:f>
              <c:strCache>
                <c:ptCount val="7"/>
                <c:pt idx="0">
                  <c:v>Doctor/healthcare staff</c:v>
                </c:pt>
                <c:pt idx="1">
                  <c:v>Internet</c:v>
                </c:pt>
                <c:pt idx="2">
                  <c:v>Friends/caregivers</c:v>
                </c:pt>
                <c:pt idx="3">
                  <c:v>Other patients with your cancer</c:v>
                </c:pt>
                <c:pt idx="4">
                  <c:v>Medical journals</c:v>
                </c:pt>
                <c:pt idx="5">
                  <c:v>Patient advocacy groups</c:v>
                </c:pt>
                <c:pt idx="6">
                  <c:v>Don't use any source besides my physician</c:v>
                </c:pt>
              </c:strCache>
            </c:strRef>
          </c:cat>
          <c:val>
            <c:numRef>
              <c:f>Sheet1!$C$2:$C$8</c:f>
              <c:numCache>
                <c:formatCode>0%</c:formatCode>
                <c:ptCount val="7"/>
                <c:pt idx="0">
                  <c:v>0.82000000000000062</c:v>
                </c:pt>
                <c:pt idx="1">
                  <c:v>0.73000000000000065</c:v>
                </c:pt>
                <c:pt idx="2">
                  <c:v>0.35000000000000031</c:v>
                </c:pt>
                <c:pt idx="3">
                  <c:v>0.26</c:v>
                </c:pt>
                <c:pt idx="4">
                  <c:v>0.28000000000000008</c:v>
                </c:pt>
                <c:pt idx="5">
                  <c:v>0.13</c:v>
                </c:pt>
                <c:pt idx="6">
                  <c:v>9.0000000000000024E-2</c:v>
                </c:pt>
              </c:numCache>
            </c:numRef>
          </c:val>
        </c:ser>
        <c:dLbls>
          <c:showLegendKey val="0"/>
          <c:showVal val="0"/>
          <c:showCatName val="0"/>
          <c:showSerName val="0"/>
          <c:showPercent val="0"/>
          <c:showBubbleSize val="0"/>
        </c:dLbls>
        <c:gapWidth val="75"/>
        <c:axId val="106316544"/>
        <c:axId val="106318080"/>
      </c:barChart>
      <c:catAx>
        <c:axId val="106316544"/>
        <c:scaling>
          <c:orientation val="maxMin"/>
        </c:scaling>
        <c:delete val="0"/>
        <c:axPos val="l"/>
        <c:numFmt formatCode="General" sourceLinked="1"/>
        <c:majorTickMark val="out"/>
        <c:minorTickMark val="none"/>
        <c:tickLblPos val="nextTo"/>
        <c:crossAx val="106318080"/>
        <c:crosses val="autoZero"/>
        <c:auto val="1"/>
        <c:lblAlgn val="ctr"/>
        <c:lblOffset val="100"/>
        <c:noMultiLvlLbl val="0"/>
      </c:catAx>
      <c:valAx>
        <c:axId val="106318080"/>
        <c:scaling>
          <c:orientation val="minMax"/>
        </c:scaling>
        <c:delete val="1"/>
        <c:axPos val="t"/>
        <c:numFmt formatCode="0%" sourceLinked="1"/>
        <c:majorTickMark val="out"/>
        <c:minorTickMark val="none"/>
        <c:tickLblPos val="none"/>
        <c:crossAx val="106316544"/>
        <c:crosses val="autoZero"/>
        <c:crossBetween val="between"/>
      </c:valAx>
    </c:plotArea>
    <c:legend>
      <c:legendPos val="t"/>
      <c:layout>
        <c:manualLayout>
          <c:xMode val="edge"/>
          <c:yMode val="edge"/>
          <c:x val="0.29343343111522835"/>
          <c:y val="0"/>
          <c:w val="0.66803509855386656"/>
          <c:h val="6.2706253505251539E-2"/>
        </c:manualLayout>
      </c:layout>
      <c:overlay val="0"/>
    </c:legend>
    <c:plotVisOnly val="1"/>
    <c:dispBlanksAs val="gap"/>
    <c:showDLblsOverMax val="0"/>
  </c:chart>
  <c:txPr>
    <a:bodyPr/>
    <a:lstStyle/>
    <a:p>
      <a:pPr>
        <a:defRPr sz="1200"/>
      </a:pPr>
      <a:endParaRPr lang="en-US"/>
    </a:p>
  </c:txPr>
  <c:externalData r:id="rId1">
    <c:autoUpdate val="0"/>
  </c:externalData>
</c:chartSpace>
</file>

<file path=ppt/charts/chart2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4"/>
    </mc:Choice>
    <mc:Fallback>
      <c:style val="14"/>
    </mc:Fallback>
  </mc:AlternateContent>
  <c:chart>
    <c:autoTitleDeleted val="1"/>
    <c:plotArea>
      <c:layout>
        <c:manualLayout>
          <c:layoutTarget val="inner"/>
          <c:xMode val="edge"/>
          <c:yMode val="edge"/>
          <c:x val="0.50544461942258523"/>
          <c:y val="8.1795573457785042E-2"/>
          <c:w val="0.43705536417322832"/>
          <c:h val="0.87455363505846773"/>
        </c:manualLayout>
      </c:layout>
      <c:barChart>
        <c:barDir val="bar"/>
        <c:grouping val="clustered"/>
        <c:varyColors val="0"/>
        <c:ser>
          <c:idx val="0"/>
          <c:order val="0"/>
          <c:tx>
            <c:strRef>
              <c:f>Sheet1!$B$1</c:f>
              <c:strCache>
                <c:ptCount val="1"/>
                <c:pt idx="0">
                  <c:v>Aware (a)</c:v>
                </c:pt>
              </c:strCache>
            </c:strRef>
          </c:tx>
          <c:invertIfNegative val="0"/>
          <c:dLbls>
            <c:txPr>
              <a:bodyPr/>
              <a:lstStyle/>
              <a:p>
                <a:pPr>
                  <a:defRPr sz="1200"/>
                </a:pPr>
                <a:endParaRPr lang="en-US"/>
              </a:p>
            </c:txPr>
            <c:showLegendKey val="0"/>
            <c:showVal val="1"/>
            <c:showCatName val="0"/>
            <c:showSerName val="0"/>
            <c:showPercent val="0"/>
            <c:showBubbleSize val="0"/>
            <c:showLeaderLines val="0"/>
          </c:dLbls>
          <c:cat>
            <c:strRef>
              <c:f>Sheet1!$A$2:$A$7</c:f>
              <c:strCache>
                <c:ptCount val="6"/>
                <c:pt idx="0">
                  <c:v>Just Google each time and click on various links</c:v>
                </c:pt>
                <c:pt idx="1">
                  <c:v>WebMD</c:v>
                </c:pt>
                <c:pt idx="2">
                  <c:v>Mayo Clinic</c:v>
                </c:pt>
                <c:pt idx="3">
                  <c:v>NIH.gov (National Institute of Health (NIH)</c:v>
                </c:pt>
                <c:pt idx="4">
                  <c:v>Pharmaceutical company sponsored web sites</c:v>
                </c:pt>
                <c:pt idx="5">
                  <c:v>Familydoctor.org</c:v>
                </c:pt>
              </c:strCache>
            </c:strRef>
          </c:cat>
          <c:val>
            <c:numRef>
              <c:f>Sheet1!$B$2:$B$7</c:f>
              <c:numCache>
                <c:formatCode>0%</c:formatCode>
                <c:ptCount val="6"/>
                <c:pt idx="0">
                  <c:v>0.73000000000000065</c:v>
                </c:pt>
                <c:pt idx="1">
                  <c:v>0.60000000000000064</c:v>
                </c:pt>
                <c:pt idx="2">
                  <c:v>0.52</c:v>
                </c:pt>
                <c:pt idx="3">
                  <c:v>0.52</c:v>
                </c:pt>
                <c:pt idx="4">
                  <c:v>0.38000000000000062</c:v>
                </c:pt>
                <c:pt idx="5">
                  <c:v>0.18000000000000024</c:v>
                </c:pt>
              </c:numCache>
            </c:numRef>
          </c:val>
        </c:ser>
        <c:ser>
          <c:idx val="1"/>
          <c:order val="1"/>
          <c:tx>
            <c:strRef>
              <c:f>Sheet1!$C$1</c:f>
              <c:strCache>
                <c:ptCount val="1"/>
                <c:pt idx="0">
                  <c:v>Not Aware (b)</c:v>
                </c:pt>
              </c:strCache>
            </c:strRef>
          </c:tx>
          <c:spPr>
            <a:solidFill>
              <a:srgbClr val="00B0F0"/>
            </a:solidFill>
          </c:spPr>
          <c:invertIfNegative val="0"/>
          <c:dLbls>
            <c:txPr>
              <a:bodyPr/>
              <a:lstStyle/>
              <a:p>
                <a:pPr>
                  <a:defRPr sz="1200"/>
                </a:pPr>
                <a:endParaRPr lang="en-US"/>
              </a:p>
            </c:txPr>
            <c:showLegendKey val="0"/>
            <c:showVal val="1"/>
            <c:showCatName val="0"/>
            <c:showSerName val="0"/>
            <c:showPercent val="0"/>
            <c:showBubbleSize val="0"/>
            <c:showLeaderLines val="0"/>
          </c:dLbls>
          <c:cat>
            <c:strRef>
              <c:f>Sheet1!$A$2:$A$7</c:f>
              <c:strCache>
                <c:ptCount val="6"/>
                <c:pt idx="0">
                  <c:v>Just Google each time and click on various links</c:v>
                </c:pt>
                <c:pt idx="1">
                  <c:v>WebMD</c:v>
                </c:pt>
                <c:pt idx="2">
                  <c:v>Mayo Clinic</c:v>
                </c:pt>
                <c:pt idx="3">
                  <c:v>NIH.gov (National Institute of Health (NIH)</c:v>
                </c:pt>
                <c:pt idx="4">
                  <c:v>Pharmaceutical company sponsored web sites</c:v>
                </c:pt>
                <c:pt idx="5">
                  <c:v>Familydoctor.org</c:v>
                </c:pt>
              </c:strCache>
            </c:strRef>
          </c:cat>
          <c:val>
            <c:numRef>
              <c:f>Sheet1!$C$2:$C$7</c:f>
              <c:numCache>
                <c:formatCode>0%</c:formatCode>
                <c:ptCount val="6"/>
                <c:pt idx="0">
                  <c:v>0.71000000000000063</c:v>
                </c:pt>
                <c:pt idx="1">
                  <c:v>0.68</c:v>
                </c:pt>
                <c:pt idx="2">
                  <c:v>0.47000000000000008</c:v>
                </c:pt>
                <c:pt idx="3">
                  <c:v>0.30000000000000032</c:v>
                </c:pt>
                <c:pt idx="4">
                  <c:v>0.13</c:v>
                </c:pt>
                <c:pt idx="5">
                  <c:v>0.05</c:v>
                </c:pt>
              </c:numCache>
            </c:numRef>
          </c:val>
        </c:ser>
        <c:dLbls>
          <c:showLegendKey val="0"/>
          <c:showVal val="0"/>
          <c:showCatName val="0"/>
          <c:showSerName val="0"/>
          <c:showPercent val="0"/>
          <c:showBubbleSize val="0"/>
        </c:dLbls>
        <c:gapWidth val="75"/>
        <c:axId val="106339712"/>
        <c:axId val="106353792"/>
      </c:barChart>
      <c:catAx>
        <c:axId val="106339712"/>
        <c:scaling>
          <c:orientation val="maxMin"/>
        </c:scaling>
        <c:delete val="0"/>
        <c:axPos val="l"/>
        <c:numFmt formatCode="General" sourceLinked="1"/>
        <c:majorTickMark val="out"/>
        <c:minorTickMark val="none"/>
        <c:tickLblPos val="nextTo"/>
        <c:txPr>
          <a:bodyPr/>
          <a:lstStyle/>
          <a:p>
            <a:pPr>
              <a:defRPr sz="1200"/>
            </a:pPr>
            <a:endParaRPr lang="en-US"/>
          </a:p>
        </c:txPr>
        <c:crossAx val="106353792"/>
        <c:crosses val="autoZero"/>
        <c:auto val="1"/>
        <c:lblAlgn val="ctr"/>
        <c:lblOffset val="100"/>
        <c:noMultiLvlLbl val="0"/>
      </c:catAx>
      <c:valAx>
        <c:axId val="106353792"/>
        <c:scaling>
          <c:orientation val="minMax"/>
        </c:scaling>
        <c:delete val="1"/>
        <c:axPos val="t"/>
        <c:numFmt formatCode="0%" sourceLinked="1"/>
        <c:majorTickMark val="out"/>
        <c:minorTickMark val="none"/>
        <c:tickLblPos val="none"/>
        <c:crossAx val="106339712"/>
        <c:crosses val="autoZero"/>
        <c:crossBetween val="between"/>
      </c:valAx>
    </c:plotArea>
    <c:legend>
      <c:legendPos val="t"/>
      <c:layout>
        <c:manualLayout>
          <c:xMode val="edge"/>
          <c:yMode val="edge"/>
          <c:x val="0.29343343111522835"/>
          <c:y val="0"/>
          <c:w val="0.66803509855386711"/>
          <c:h val="6.2706253505251539E-2"/>
        </c:manualLayout>
      </c:layout>
      <c:overlay val="0"/>
      <c:txPr>
        <a:bodyPr/>
        <a:lstStyle/>
        <a:p>
          <a:pPr>
            <a:defRPr sz="1200"/>
          </a:pPr>
          <a:endParaRPr lang="en-US"/>
        </a:p>
      </c:txPr>
    </c:legend>
    <c:plotVisOnly val="1"/>
    <c:dispBlanksAs val="gap"/>
    <c:showDLblsOverMax val="0"/>
  </c:chart>
  <c:txPr>
    <a:bodyPr/>
    <a:lstStyle/>
    <a:p>
      <a:pPr>
        <a:defRPr sz="1800"/>
      </a:pPr>
      <a:endParaRPr lang="en-US"/>
    </a:p>
  </c:txPr>
  <c:externalData r:id="rId1">
    <c:autoUpdate val="0"/>
  </c:externalData>
</c:chartSpace>
</file>

<file path=ppt/charts/chart2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4"/>
    </mc:Choice>
    <mc:Fallback>
      <c:style val="14"/>
    </mc:Fallback>
  </mc:AlternateContent>
  <c:chart>
    <c:autoTitleDeleted val="1"/>
    <c:plotArea>
      <c:layout>
        <c:manualLayout>
          <c:layoutTarget val="inner"/>
          <c:xMode val="edge"/>
          <c:yMode val="edge"/>
          <c:x val="0.50544461942258534"/>
          <c:y val="8.1795573457785042E-2"/>
          <c:w val="0.43705536417322832"/>
          <c:h val="0.87455363505846773"/>
        </c:manualLayout>
      </c:layout>
      <c:barChart>
        <c:barDir val="bar"/>
        <c:grouping val="clustered"/>
        <c:varyColors val="0"/>
        <c:ser>
          <c:idx val="0"/>
          <c:order val="0"/>
          <c:tx>
            <c:strRef>
              <c:f>Sheet1!$B$1</c:f>
              <c:strCache>
                <c:ptCount val="1"/>
                <c:pt idx="0">
                  <c:v>Aware (a)</c:v>
                </c:pt>
              </c:strCache>
            </c:strRef>
          </c:tx>
          <c:invertIfNegative val="0"/>
          <c:dLbls>
            <c:txPr>
              <a:bodyPr/>
              <a:lstStyle/>
              <a:p>
                <a:pPr>
                  <a:defRPr sz="1200"/>
                </a:pPr>
                <a:endParaRPr lang="en-US"/>
              </a:p>
            </c:txPr>
            <c:showLegendKey val="0"/>
            <c:showVal val="1"/>
            <c:showCatName val="0"/>
            <c:showSerName val="0"/>
            <c:showPercent val="0"/>
            <c:showBubbleSize val="0"/>
            <c:showLeaderLines val="0"/>
          </c:dLbls>
          <c:cat>
            <c:strRef>
              <c:f>Sheet1!$A$2:$A$7</c:f>
              <c:strCache>
                <c:ptCount val="6"/>
                <c:pt idx="0">
                  <c:v>Just Google each time and click on various links</c:v>
                </c:pt>
                <c:pt idx="1">
                  <c:v>NIH.gov (National Institute of Health (NIH)</c:v>
                </c:pt>
                <c:pt idx="2">
                  <c:v>Mayo Clinic</c:v>
                </c:pt>
                <c:pt idx="3">
                  <c:v>WebMD</c:v>
                </c:pt>
                <c:pt idx="4">
                  <c:v>Pharmaceutical company sponsored web sites</c:v>
                </c:pt>
                <c:pt idx="5">
                  <c:v>Familydoctor.org</c:v>
                </c:pt>
              </c:strCache>
            </c:strRef>
          </c:cat>
          <c:val>
            <c:numRef>
              <c:f>Sheet1!$B$2:$B$7</c:f>
              <c:numCache>
                <c:formatCode>0%</c:formatCode>
                <c:ptCount val="6"/>
                <c:pt idx="0">
                  <c:v>0.43000000000000038</c:v>
                </c:pt>
                <c:pt idx="1">
                  <c:v>0.24000000000000021</c:v>
                </c:pt>
                <c:pt idx="2">
                  <c:v>0.13</c:v>
                </c:pt>
                <c:pt idx="3">
                  <c:v>0.12000000000000002</c:v>
                </c:pt>
                <c:pt idx="4">
                  <c:v>7.0000000000000021E-2</c:v>
                </c:pt>
                <c:pt idx="5">
                  <c:v>1.0000000000000005E-2</c:v>
                </c:pt>
              </c:numCache>
            </c:numRef>
          </c:val>
        </c:ser>
        <c:ser>
          <c:idx val="1"/>
          <c:order val="1"/>
          <c:tx>
            <c:strRef>
              <c:f>Sheet1!$C$1</c:f>
              <c:strCache>
                <c:ptCount val="1"/>
                <c:pt idx="0">
                  <c:v>Not Aware (b)</c:v>
                </c:pt>
              </c:strCache>
            </c:strRef>
          </c:tx>
          <c:spPr>
            <a:solidFill>
              <a:srgbClr val="00B0F0"/>
            </a:solidFill>
          </c:spPr>
          <c:invertIfNegative val="0"/>
          <c:dLbls>
            <c:txPr>
              <a:bodyPr/>
              <a:lstStyle/>
              <a:p>
                <a:pPr>
                  <a:defRPr sz="1200"/>
                </a:pPr>
                <a:endParaRPr lang="en-US"/>
              </a:p>
            </c:txPr>
            <c:showLegendKey val="0"/>
            <c:showVal val="1"/>
            <c:showCatName val="0"/>
            <c:showSerName val="0"/>
            <c:showPercent val="0"/>
            <c:showBubbleSize val="0"/>
            <c:showLeaderLines val="0"/>
          </c:dLbls>
          <c:cat>
            <c:strRef>
              <c:f>Sheet1!$A$2:$A$7</c:f>
              <c:strCache>
                <c:ptCount val="6"/>
                <c:pt idx="0">
                  <c:v>Just Google each time and click on various links</c:v>
                </c:pt>
                <c:pt idx="1">
                  <c:v>NIH.gov (National Institute of Health (NIH)</c:v>
                </c:pt>
                <c:pt idx="2">
                  <c:v>Mayo Clinic</c:v>
                </c:pt>
                <c:pt idx="3">
                  <c:v>WebMD</c:v>
                </c:pt>
                <c:pt idx="4">
                  <c:v>Pharmaceutical company sponsored web sites</c:v>
                </c:pt>
                <c:pt idx="5">
                  <c:v>Familydoctor.org</c:v>
                </c:pt>
              </c:strCache>
            </c:strRef>
          </c:cat>
          <c:val>
            <c:numRef>
              <c:f>Sheet1!$C$2:$C$7</c:f>
              <c:numCache>
                <c:formatCode>0%</c:formatCode>
                <c:ptCount val="6"/>
                <c:pt idx="0">
                  <c:v>0.51</c:v>
                </c:pt>
                <c:pt idx="1">
                  <c:v>0.1</c:v>
                </c:pt>
                <c:pt idx="2">
                  <c:v>9.0000000000000024E-2</c:v>
                </c:pt>
                <c:pt idx="3">
                  <c:v>0.29000000000000031</c:v>
                </c:pt>
                <c:pt idx="4">
                  <c:v>1.0000000000000005E-2</c:v>
                </c:pt>
                <c:pt idx="5">
                  <c:v>0</c:v>
                </c:pt>
              </c:numCache>
            </c:numRef>
          </c:val>
        </c:ser>
        <c:dLbls>
          <c:showLegendKey val="0"/>
          <c:showVal val="0"/>
          <c:showCatName val="0"/>
          <c:showSerName val="0"/>
          <c:showPercent val="0"/>
          <c:showBubbleSize val="0"/>
        </c:dLbls>
        <c:gapWidth val="75"/>
        <c:axId val="164115584"/>
        <c:axId val="164117120"/>
      </c:barChart>
      <c:catAx>
        <c:axId val="164115584"/>
        <c:scaling>
          <c:orientation val="maxMin"/>
        </c:scaling>
        <c:delete val="0"/>
        <c:axPos val="l"/>
        <c:numFmt formatCode="General" sourceLinked="1"/>
        <c:majorTickMark val="out"/>
        <c:minorTickMark val="none"/>
        <c:tickLblPos val="nextTo"/>
        <c:txPr>
          <a:bodyPr/>
          <a:lstStyle/>
          <a:p>
            <a:pPr>
              <a:defRPr sz="1200"/>
            </a:pPr>
            <a:endParaRPr lang="en-US"/>
          </a:p>
        </c:txPr>
        <c:crossAx val="164117120"/>
        <c:crosses val="autoZero"/>
        <c:auto val="1"/>
        <c:lblAlgn val="ctr"/>
        <c:lblOffset val="100"/>
        <c:noMultiLvlLbl val="0"/>
      </c:catAx>
      <c:valAx>
        <c:axId val="164117120"/>
        <c:scaling>
          <c:orientation val="minMax"/>
        </c:scaling>
        <c:delete val="1"/>
        <c:axPos val="t"/>
        <c:numFmt formatCode="0%" sourceLinked="1"/>
        <c:majorTickMark val="out"/>
        <c:minorTickMark val="none"/>
        <c:tickLblPos val="none"/>
        <c:crossAx val="164115584"/>
        <c:crosses val="autoZero"/>
        <c:crossBetween val="between"/>
      </c:valAx>
    </c:plotArea>
    <c:legend>
      <c:legendPos val="t"/>
      <c:layout>
        <c:manualLayout>
          <c:xMode val="edge"/>
          <c:yMode val="edge"/>
          <c:x val="0.29343343111522835"/>
          <c:y val="0"/>
          <c:w val="0.66803509855386733"/>
          <c:h val="6.2706253505251539E-2"/>
        </c:manualLayout>
      </c:layout>
      <c:overlay val="0"/>
      <c:txPr>
        <a:bodyPr/>
        <a:lstStyle/>
        <a:p>
          <a:pPr>
            <a:defRPr sz="1200"/>
          </a:pPr>
          <a:endParaRPr lang="en-US"/>
        </a:p>
      </c:txPr>
    </c:legend>
    <c:plotVisOnly val="1"/>
    <c:dispBlanksAs val="gap"/>
    <c:showDLblsOverMax val="0"/>
  </c:chart>
  <c:txPr>
    <a:bodyPr/>
    <a:lstStyle/>
    <a:p>
      <a:pPr>
        <a:defRPr sz="1800"/>
      </a:pPr>
      <a:endParaRPr lang="en-US"/>
    </a:p>
  </c:txPr>
  <c:externalData r:id="rId1">
    <c:autoUpdate val="0"/>
  </c:externalData>
</c:chartSpace>
</file>

<file path=ppt/charts/chart25.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4"/>
    </mc:Choice>
    <mc:Fallback>
      <c:style val="14"/>
    </mc:Fallback>
  </mc:AlternateContent>
  <c:chart>
    <c:autoTitleDeleted val="1"/>
    <c:plotArea>
      <c:layout>
        <c:manualLayout>
          <c:layoutTarget val="inner"/>
          <c:xMode val="edge"/>
          <c:yMode val="edge"/>
          <c:x val="0.24994108752710639"/>
          <c:y val="0.26078565179352575"/>
          <c:w val="0.53334174940089063"/>
          <c:h val="0.61852861035423201"/>
        </c:manualLayout>
      </c:layout>
      <c:barChart>
        <c:barDir val="bar"/>
        <c:grouping val="percentStacked"/>
        <c:varyColors val="0"/>
        <c:ser>
          <c:idx val="0"/>
          <c:order val="0"/>
          <c:tx>
            <c:strRef>
              <c:f>Sheet1!$B$1</c:f>
              <c:strCache>
                <c:ptCount val="1"/>
                <c:pt idx="0">
                  <c:v>Definitely/Less Likely to Consider</c:v>
                </c:pt>
              </c:strCache>
            </c:strRef>
          </c:tx>
          <c:invertIfNegative val="0"/>
          <c:dLbls>
            <c:numFmt formatCode="0%" sourceLinked="0"/>
            <c:txPr>
              <a:bodyPr/>
              <a:lstStyle/>
              <a:p>
                <a:pPr>
                  <a:defRPr sz="1200" b="1">
                    <a:solidFill>
                      <a:schemeClr val="bg1"/>
                    </a:solidFill>
                  </a:defRPr>
                </a:pPr>
                <a:endParaRPr lang="en-US"/>
              </a:p>
            </c:txPr>
            <c:dLblPos val="ctr"/>
            <c:showLegendKey val="0"/>
            <c:showVal val="1"/>
            <c:showCatName val="0"/>
            <c:showSerName val="0"/>
            <c:showPercent val="0"/>
            <c:showBubbleSize val="0"/>
            <c:showLeaderLines val="0"/>
          </c:dLbls>
          <c:cat>
            <c:strRef>
              <c:f>Sheet1!$A$2:$A$3</c:f>
              <c:strCache>
                <c:ptCount val="2"/>
                <c:pt idx="0">
                  <c:v>Not Aware (b)</c:v>
                </c:pt>
                <c:pt idx="1">
                  <c:v>Aware (a)</c:v>
                </c:pt>
              </c:strCache>
            </c:strRef>
          </c:cat>
          <c:val>
            <c:numRef>
              <c:f>Sheet1!$B$2:$B$3</c:f>
              <c:numCache>
                <c:formatCode>0%</c:formatCode>
                <c:ptCount val="2"/>
                <c:pt idx="0">
                  <c:v>0.34</c:v>
                </c:pt>
                <c:pt idx="1">
                  <c:v>0.18000000000000024</c:v>
                </c:pt>
              </c:numCache>
            </c:numRef>
          </c:val>
        </c:ser>
        <c:ser>
          <c:idx val="1"/>
          <c:order val="1"/>
          <c:tx>
            <c:strRef>
              <c:f>Sheet1!$C$1</c:f>
              <c:strCache>
                <c:ptCount val="1"/>
                <c:pt idx="0">
                  <c:v>Maybe Consider</c:v>
                </c:pt>
              </c:strCache>
            </c:strRef>
          </c:tx>
          <c:invertIfNegative val="0"/>
          <c:dLbls>
            <c:txPr>
              <a:bodyPr/>
              <a:lstStyle/>
              <a:p>
                <a:pPr>
                  <a:defRPr sz="1200" b="1">
                    <a:solidFill>
                      <a:schemeClr val="bg1"/>
                    </a:solidFill>
                  </a:defRPr>
                </a:pPr>
                <a:endParaRPr lang="en-US"/>
              </a:p>
            </c:txPr>
            <c:showLegendKey val="0"/>
            <c:showVal val="1"/>
            <c:showCatName val="0"/>
            <c:showSerName val="0"/>
            <c:showPercent val="0"/>
            <c:showBubbleSize val="0"/>
            <c:showLeaderLines val="0"/>
          </c:dLbls>
          <c:cat>
            <c:strRef>
              <c:f>Sheet1!$A$2:$A$3</c:f>
              <c:strCache>
                <c:ptCount val="2"/>
                <c:pt idx="0">
                  <c:v>Not Aware (b)</c:v>
                </c:pt>
                <c:pt idx="1">
                  <c:v>Aware (a)</c:v>
                </c:pt>
              </c:strCache>
            </c:strRef>
          </c:cat>
          <c:val>
            <c:numRef>
              <c:f>Sheet1!$C$2:$C$3</c:f>
              <c:numCache>
                <c:formatCode>0%</c:formatCode>
                <c:ptCount val="2"/>
                <c:pt idx="0">
                  <c:v>0.43000000000000038</c:v>
                </c:pt>
                <c:pt idx="1">
                  <c:v>0.34</c:v>
                </c:pt>
              </c:numCache>
            </c:numRef>
          </c:val>
        </c:ser>
        <c:ser>
          <c:idx val="2"/>
          <c:order val="2"/>
          <c:tx>
            <c:strRef>
              <c:f>Sheet1!$D$1</c:f>
              <c:strCache>
                <c:ptCount val="1"/>
                <c:pt idx="0">
                  <c:v>Definitely/Be More Likely to Consider</c:v>
                </c:pt>
              </c:strCache>
            </c:strRef>
          </c:tx>
          <c:spPr>
            <a:solidFill>
              <a:srgbClr val="00B0F0"/>
            </a:solidFill>
          </c:spPr>
          <c:invertIfNegative val="0"/>
          <c:dLbls>
            <c:txPr>
              <a:bodyPr/>
              <a:lstStyle/>
              <a:p>
                <a:pPr>
                  <a:defRPr sz="1200" b="1">
                    <a:solidFill>
                      <a:schemeClr val="bg1"/>
                    </a:solidFill>
                  </a:defRPr>
                </a:pPr>
                <a:endParaRPr lang="en-US"/>
              </a:p>
            </c:txPr>
            <c:showLegendKey val="0"/>
            <c:showVal val="1"/>
            <c:showCatName val="0"/>
            <c:showSerName val="0"/>
            <c:showPercent val="0"/>
            <c:showBubbleSize val="0"/>
            <c:showLeaderLines val="0"/>
          </c:dLbls>
          <c:cat>
            <c:strRef>
              <c:f>Sheet1!$A$2:$A$3</c:f>
              <c:strCache>
                <c:ptCount val="2"/>
                <c:pt idx="0">
                  <c:v>Not Aware (b)</c:v>
                </c:pt>
                <c:pt idx="1">
                  <c:v>Aware (a)</c:v>
                </c:pt>
              </c:strCache>
            </c:strRef>
          </c:cat>
          <c:val>
            <c:numRef>
              <c:f>Sheet1!$D$2:$D$3</c:f>
              <c:numCache>
                <c:formatCode>0%</c:formatCode>
                <c:ptCount val="2"/>
                <c:pt idx="0">
                  <c:v>0.23</c:v>
                </c:pt>
                <c:pt idx="1">
                  <c:v>0.48000000000000032</c:v>
                </c:pt>
              </c:numCache>
            </c:numRef>
          </c:val>
        </c:ser>
        <c:dLbls>
          <c:showLegendKey val="0"/>
          <c:showVal val="1"/>
          <c:showCatName val="0"/>
          <c:showSerName val="0"/>
          <c:showPercent val="0"/>
          <c:showBubbleSize val="0"/>
        </c:dLbls>
        <c:gapWidth val="50"/>
        <c:overlap val="100"/>
        <c:axId val="162809728"/>
        <c:axId val="162808192"/>
      </c:barChart>
      <c:valAx>
        <c:axId val="162808192"/>
        <c:scaling>
          <c:orientation val="minMax"/>
        </c:scaling>
        <c:delete val="1"/>
        <c:axPos val="b"/>
        <c:numFmt formatCode="0%" sourceLinked="1"/>
        <c:majorTickMark val="out"/>
        <c:minorTickMark val="none"/>
        <c:tickLblPos val="none"/>
        <c:crossAx val="162809728"/>
        <c:crosses val="autoZero"/>
        <c:crossBetween val="between"/>
      </c:valAx>
      <c:catAx>
        <c:axId val="162809728"/>
        <c:scaling>
          <c:orientation val="minMax"/>
        </c:scaling>
        <c:delete val="0"/>
        <c:axPos val="l"/>
        <c:majorTickMark val="out"/>
        <c:minorTickMark val="none"/>
        <c:tickLblPos val="nextTo"/>
        <c:txPr>
          <a:bodyPr/>
          <a:lstStyle/>
          <a:p>
            <a:pPr>
              <a:defRPr sz="1200"/>
            </a:pPr>
            <a:endParaRPr lang="en-US"/>
          </a:p>
        </c:txPr>
        <c:crossAx val="162808192"/>
        <c:crosses val="autoZero"/>
        <c:auto val="1"/>
        <c:lblAlgn val="ctr"/>
        <c:lblOffset val="100"/>
        <c:noMultiLvlLbl val="0"/>
      </c:catAx>
    </c:plotArea>
    <c:plotVisOnly val="1"/>
    <c:dispBlanksAs val="zero"/>
    <c:showDLblsOverMax val="0"/>
  </c:chart>
  <c:txPr>
    <a:bodyPr/>
    <a:lstStyle/>
    <a:p>
      <a:pPr>
        <a:defRPr sz="1800"/>
      </a:pPr>
      <a:endParaRPr lang="en-US"/>
    </a:p>
  </c:txPr>
  <c:externalData r:id="rId1">
    <c:autoUpdate val="0"/>
  </c:externalData>
</c:chartSpace>
</file>

<file path=ppt/charts/chart26.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4"/>
    </mc:Choice>
    <mc:Fallback>
      <c:style val="14"/>
    </mc:Fallback>
  </mc:AlternateContent>
  <c:chart>
    <c:autoTitleDeleted val="1"/>
    <c:plotArea>
      <c:layout>
        <c:manualLayout>
          <c:layoutTarget val="inner"/>
          <c:xMode val="edge"/>
          <c:yMode val="edge"/>
          <c:x val="0.24994108752710639"/>
          <c:y val="0.26078565179352575"/>
          <c:w val="0.53334174940089063"/>
          <c:h val="0.61852861035423223"/>
        </c:manualLayout>
      </c:layout>
      <c:barChart>
        <c:barDir val="bar"/>
        <c:grouping val="percentStacked"/>
        <c:varyColors val="0"/>
        <c:ser>
          <c:idx val="0"/>
          <c:order val="0"/>
          <c:tx>
            <c:strRef>
              <c:f>Sheet1!$B$1</c:f>
              <c:strCache>
                <c:ptCount val="1"/>
                <c:pt idx="0">
                  <c:v>Definitely/Less Likely to Consider</c:v>
                </c:pt>
              </c:strCache>
            </c:strRef>
          </c:tx>
          <c:invertIfNegative val="0"/>
          <c:dLbls>
            <c:numFmt formatCode="0%" sourceLinked="0"/>
            <c:txPr>
              <a:bodyPr/>
              <a:lstStyle/>
              <a:p>
                <a:pPr>
                  <a:defRPr sz="1200" b="1">
                    <a:solidFill>
                      <a:schemeClr val="bg1"/>
                    </a:solidFill>
                  </a:defRPr>
                </a:pPr>
                <a:endParaRPr lang="en-US"/>
              </a:p>
            </c:txPr>
            <c:dLblPos val="ctr"/>
            <c:showLegendKey val="0"/>
            <c:showVal val="1"/>
            <c:showCatName val="0"/>
            <c:showSerName val="0"/>
            <c:showPercent val="0"/>
            <c:showBubbleSize val="0"/>
            <c:showLeaderLines val="0"/>
          </c:dLbls>
          <c:cat>
            <c:strRef>
              <c:f>Sheet1!$A$2:$A$3</c:f>
              <c:strCache>
                <c:ptCount val="2"/>
                <c:pt idx="0">
                  <c:v>Not Aware (b)</c:v>
                </c:pt>
                <c:pt idx="1">
                  <c:v>Aware (a)</c:v>
                </c:pt>
              </c:strCache>
            </c:strRef>
          </c:cat>
          <c:val>
            <c:numRef>
              <c:f>Sheet1!$B$2:$B$3</c:f>
              <c:numCache>
                <c:formatCode>0%</c:formatCode>
                <c:ptCount val="2"/>
                <c:pt idx="0">
                  <c:v>0.3100000000000005</c:v>
                </c:pt>
                <c:pt idx="1">
                  <c:v>9.0000000000000024E-2</c:v>
                </c:pt>
              </c:numCache>
            </c:numRef>
          </c:val>
        </c:ser>
        <c:ser>
          <c:idx val="1"/>
          <c:order val="1"/>
          <c:tx>
            <c:strRef>
              <c:f>Sheet1!$C$1</c:f>
              <c:strCache>
                <c:ptCount val="1"/>
                <c:pt idx="0">
                  <c:v>Maybe Consider</c:v>
                </c:pt>
              </c:strCache>
            </c:strRef>
          </c:tx>
          <c:invertIfNegative val="0"/>
          <c:dLbls>
            <c:txPr>
              <a:bodyPr/>
              <a:lstStyle/>
              <a:p>
                <a:pPr>
                  <a:defRPr sz="1200" b="1">
                    <a:solidFill>
                      <a:schemeClr val="bg1"/>
                    </a:solidFill>
                  </a:defRPr>
                </a:pPr>
                <a:endParaRPr lang="en-US"/>
              </a:p>
            </c:txPr>
            <c:dLblPos val="ctr"/>
            <c:showLegendKey val="0"/>
            <c:showVal val="1"/>
            <c:showCatName val="0"/>
            <c:showSerName val="0"/>
            <c:showPercent val="0"/>
            <c:showBubbleSize val="0"/>
            <c:showLeaderLines val="0"/>
          </c:dLbls>
          <c:cat>
            <c:strRef>
              <c:f>Sheet1!$A$2:$A$3</c:f>
              <c:strCache>
                <c:ptCount val="2"/>
                <c:pt idx="0">
                  <c:v>Not Aware (b)</c:v>
                </c:pt>
                <c:pt idx="1">
                  <c:v>Aware (a)</c:v>
                </c:pt>
              </c:strCache>
            </c:strRef>
          </c:cat>
          <c:val>
            <c:numRef>
              <c:f>Sheet1!$C$2:$C$3</c:f>
              <c:numCache>
                <c:formatCode>0%</c:formatCode>
                <c:ptCount val="2"/>
                <c:pt idx="0">
                  <c:v>0.35000000000000031</c:v>
                </c:pt>
                <c:pt idx="1">
                  <c:v>0.42000000000000032</c:v>
                </c:pt>
              </c:numCache>
            </c:numRef>
          </c:val>
        </c:ser>
        <c:ser>
          <c:idx val="2"/>
          <c:order val="2"/>
          <c:tx>
            <c:strRef>
              <c:f>Sheet1!$D$1</c:f>
              <c:strCache>
                <c:ptCount val="1"/>
                <c:pt idx="0">
                  <c:v>Definitely/Be More Likely to Consider</c:v>
                </c:pt>
              </c:strCache>
            </c:strRef>
          </c:tx>
          <c:spPr>
            <a:solidFill>
              <a:srgbClr val="00B0F0"/>
            </a:solidFill>
          </c:spPr>
          <c:invertIfNegative val="0"/>
          <c:dLbls>
            <c:txPr>
              <a:bodyPr/>
              <a:lstStyle/>
              <a:p>
                <a:pPr>
                  <a:defRPr sz="1200" b="1">
                    <a:solidFill>
                      <a:schemeClr val="bg1"/>
                    </a:solidFill>
                  </a:defRPr>
                </a:pPr>
                <a:endParaRPr lang="en-US"/>
              </a:p>
            </c:txPr>
            <c:dLblPos val="ctr"/>
            <c:showLegendKey val="0"/>
            <c:showVal val="1"/>
            <c:showCatName val="0"/>
            <c:showSerName val="0"/>
            <c:showPercent val="0"/>
            <c:showBubbleSize val="0"/>
            <c:showLeaderLines val="0"/>
          </c:dLbls>
          <c:cat>
            <c:strRef>
              <c:f>Sheet1!$A$2:$A$3</c:f>
              <c:strCache>
                <c:ptCount val="2"/>
                <c:pt idx="0">
                  <c:v>Not Aware (b)</c:v>
                </c:pt>
                <c:pt idx="1">
                  <c:v>Aware (a)</c:v>
                </c:pt>
              </c:strCache>
            </c:strRef>
          </c:cat>
          <c:val>
            <c:numRef>
              <c:f>Sheet1!$D$2:$D$3</c:f>
              <c:numCache>
                <c:formatCode>0%</c:formatCode>
                <c:ptCount val="2"/>
                <c:pt idx="0">
                  <c:v>0.34</c:v>
                </c:pt>
                <c:pt idx="1">
                  <c:v>0.5</c:v>
                </c:pt>
              </c:numCache>
            </c:numRef>
          </c:val>
        </c:ser>
        <c:dLbls>
          <c:showLegendKey val="0"/>
          <c:showVal val="0"/>
          <c:showCatName val="0"/>
          <c:showSerName val="0"/>
          <c:showPercent val="0"/>
          <c:showBubbleSize val="0"/>
        </c:dLbls>
        <c:gapWidth val="50"/>
        <c:overlap val="100"/>
        <c:axId val="162846208"/>
        <c:axId val="162844672"/>
      </c:barChart>
      <c:valAx>
        <c:axId val="162844672"/>
        <c:scaling>
          <c:orientation val="minMax"/>
        </c:scaling>
        <c:delete val="1"/>
        <c:axPos val="b"/>
        <c:numFmt formatCode="0%" sourceLinked="1"/>
        <c:majorTickMark val="out"/>
        <c:minorTickMark val="none"/>
        <c:tickLblPos val="none"/>
        <c:crossAx val="162846208"/>
        <c:crosses val="autoZero"/>
        <c:crossBetween val="between"/>
      </c:valAx>
      <c:catAx>
        <c:axId val="162846208"/>
        <c:scaling>
          <c:orientation val="minMax"/>
        </c:scaling>
        <c:delete val="0"/>
        <c:axPos val="l"/>
        <c:majorTickMark val="out"/>
        <c:minorTickMark val="none"/>
        <c:tickLblPos val="nextTo"/>
        <c:txPr>
          <a:bodyPr/>
          <a:lstStyle/>
          <a:p>
            <a:pPr>
              <a:defRPr sz="1200"/>
            </a:pPr>
            <a:endParaRPr lang="en-US"/>
          </a:p>
        </c:txPr>
        <c:crossAx val="162844672"/>
        <c:crosses val="autoZero"/>
        <c:auto val="1"/>
        <c:lblAlgn val="ctr"/>
        <c:lblOffset val="100"/>
        <c:noMultiLvlLbl val="0"/>
      </c:catAx>
    </c:plotArea>
    <c:legend>
      <c:legendPos val="t"/>
      <c:layout>
        <c:manualLayout>
          <c:xMode val="edge"/>
          <c:yMode val="edge"/>
          <c:x val="4.4565217391304403E-2"/>
          <c:y val="0"/>
          <c:w val="0.9"/>
          <c:h val="0.22781714785651791"/>
        </c:manualLayout>
      </c:layout>
      <c:overlay val="0"/>
      <c:txPr>
        <a:bodyPr/>
        <a:lstStyle/>
        <a:p>
          <a:pPr>
            <a:defRPr sz="1200"/>
          </a:pPr>
          <a:endParaRPr lang="en-US"/>
        </a:p>
      </c:txPr>
    </c:legend>
    <c:plotVisOnly val="1"/>
    <c:dispBlanksAs val="zero"/>
    <c:showDLblsOverMax val="0"/>
  </c:chart>
  <c:txPr>
    <a:bodyPr/>
    <a:lstStyle/>
    <a:p>
      <a:pPr>
        <a:defRPr sz="1800"/>
      </a:pPr>
      <a:endParaRPr lang="en-US"/>
    </a:p>
  </c:txPr>
  <c:externalData r:id="rId1">
    <c:autoUpdate val="0"/>
  </c:externalData>
</c:chartSpace>
</file>

<file path=ppt/charts/chart27.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4"/>
    </mc:Choice>
    <mc:Fallback>
      <c:style val="14"/>
    </mc:Fallback>
  </mc:AlternateContent>
  <c:chart>
    <c:autoTitleDeleted val="1"/>
    <c:plotArea>
      <c:layout>
        <c:manualLayout>
          <c:layoutTarget val="inner"/>
          <c:xMode val="edge"/>
          <c:yMode val="edge"/>
          <c:x val="0.24994108752710639"/>
          <c:y val="0.26078565179352575"/>
          <c:w val="0.53334174940089063"/>
          <c:h val="0.61852861035423246"/>
        </c:manualLayout>
      </c:layout>
      <c:barChart>
        <c:barDir val="bar"/>
        <c:grouping val="percentStacked"/>
        <c:varyColors val="0"/>
        <c:ser>
          <c:idx val="0"/>
          <c:order val="0"/>
          <c:tx>
            <c:strRef>
              <c:f>Sheet1!$B$1</c:f>
              <c:strCache>
                <c:ptCount val="1"/>
                <c:pt idx="0">
                  <c:v>Definitely/Less Likely to Consider</c:v>
                </c:pt>
              </c:strCache>
            </c:strRef>
          </c:tx>
          <c:invertIfNegative val="0"/>
          <c:dLbls>
            <c:numFmt formatCode="0%" sourceLinked="0"/>
            <c:txPr>
              <a:bodyPr/>
              <a:lstStyle/>
              <a:p>
                <a:pPr>
                  <a:defRPr sz="1200" b="1">
                    <a:solidFill>
                      <a:schemeClr val="bg1"/>
                    </a:solidFill>
                  </a:defRPr>
                </a:pPr>
                <a:endParaRPr lang="en-US"/>
              </a:p>
            </c:txPr>
            <c:dLblPos val="ctr"/>
            <c:showLegendKey val="0"/>
            <c:showVal val="1"/>
            <c:showCatName val="0"/>
            <c:showSerName val="0"/>
            <c:showPercent val="0"/>
            <c:showBubbleSize val="0"/>
            <c:showLeaderLines val="0"/>
          </c:dLbls>
          <c:cat>
            <c:strRef>
              <c:f>Sheet1!$A$2:$A$3</c:f>
              <c:strCache>
                <c:ptCount val="2"/>
                <c:pt idx="0">
                  <c:v>Not Aware (b)</c:v>
                </c:pt>
                <c:pt idx="1">
                  <c:v>Aware (a)</c:v>
                </c:pt>
              </c:strCache>
            </c:strRef>
          </c:cat>
          <c:val>
            <c:numRef>
              <c:f>Sheet1!$B$2:$B$3</c:f>
              <c:numCache>
                <c:formatCode>0%</c:formatCode>
                <c:ptCount val="2"/>
                <c:pt idx="0">
                  <c:v>0.46</c:v>
                </c:pt>
                <c:pt idx="1">
                  <c:v>0.29000000000000031</c:v>
                </c:pt>
              </c:numCache>
            </c:numRef>
          </c:val>
        </c:ser>
        <c:ser>
          <c:idx val="1"/>
          <c:order val="1"/>
          <c:tx>
            <c:strRef>
              <c:f>Sheet1!$C$1</c:f>
              <c:strCache>
                <c:ptCount val="1"/>
                <c:pt idx="0">
                  <c:v>Maybe Consider</c:v>
                </c:pt>
              </c:strCache>
            </c:strRef>
          </c:tx>
          <c:invertIfNegative val="0"/>
          <c:dLbls>
            <c:txPr>
              <a:bodyPr/>
              <a:lstStyle/>
              <a:p>
                <a:pPr>
                  <a:defRPr sz="1200" b="1">
                    <a:solidFill>
                      <a:schemeClr val="bg1"/>
                    </a:solidFill>
                  </a:defRPr>
                </a:pPr>
                <a:endParaRPr lang="en-US"/>
              </a:p>
            </c:txPr>
            <c:showLegendKey val="0"/>
            <c:showVal val="1"/>
            <c:showCatName val="0"/>
            <c:showSerName val="0"/>
            <c:showPercent val="0"/>
            <c:showBubbleSize val="0"/>
            <c:showLeaderLines val="0"/>
          </c:dLbls>
          <c:cat>
            <c:strRef>
              <c:f>Sheet1!$A$2:$A$3</c:f>
              <c:strCache>
                <c:ptCount val="2"/>
                <c:pt idx="0">
                  <c:v>Not Aware (b)</c:v>
                </c:pt>
                <c:pt idx="1">
                  <c:v>Aware (a)</c:v>
                </c:pt>
              </c:strCache>
            </c:strRef>
          </c:cat>
          <c:val>
            <c:numRef>
              <c:f>Sheet1!$C$2:$C$3</c:f>
              <c:numCache>
                <c:formatCode>0%</c:formatCode>
                <c:ptCount val="2"/>
                <c:pt idx="0">
                  <c:v>0.37000000000000038</c:v>
                </c:pt>
                <c:pt idx="1">
                  <c:v>0.34</c:v>
                </c:pt>
              </c:numCache>
            </c:numRef>
          </c:val>
        </c:ser>
        <c:ser>
          <c:idx val="2"/>
          <c:order val="2"/>
          <c:tx>
            <c:strRef>
              <c:f>Sheet1!$D$1</c:f>
              <c:strCache>
                <c:ptCount val="1"/>
                <c:pt idx="0">
                  <c:v>Definitely/Be More Likely to Consider</c:v>
                </c:pt>
              </c:strCache>
            </c:strRef>
          </c:tx>
          <c:spPr>
            <a:solidFill>
              <a:srgbClr val="00B0F0"/>
            </a:solidFill>
          </c:spPr>
          <c:invertIfNegative val="0"/>
          <c:dLbls>
            <c:txPr>
              <a:bodyPr/>
              <a:lstStyle/>
              <a:p>
                <a:pPr>
                  <a:defRPr sz="1200" b="1">
                    <a:solidFill>
                      <a:schemeClr val="bg1"/>
                    </a:solidFill>
                  </a:defRPr>
                </a:pPr>
                <a:endParaRPr lang="en-US"/>
              </a:p>
            </c:txPr>
            <c:showLegendKey val="0"/>
            <c:showVal val="1"/>
            <c:showCatName val="0"/>
            <c:showSerName val="0"/>
            <c:showPercent val="0"/>
            <c:showBubbleSize val="0"/>
            <c:showLeaderLines val="0"/>
          </c:dLbls>
          <c:cat>
            <c:strRef>
              <c:f>Sheet1!$A$2:$A$3</c:f>
              <c:strCache>
                <c:ptCount val="2"/>
                <c:pt idx="0">
                  <c:v>Not Aware (b)</c:v>
                </c:pt>
                <c:pt idx="1">
                  <c:v>Aware (a)</c:v>
                </c:pt>
              </c:strCache>
            </c:strRef>
          </c:cat>
          <c:val>
            <c:numRef>
              <c:f>Sheet1!$D$2:$D$3</c:f>
              <c:numCache>
                <c:formatCode>0%</c:formatCode>
                <c:ptCount val="2"/>
                <c:pt idx="0">
                  <c:v>0.17</c:v>
                </c:pt>
                <c:pt idx="1">
                  <c:v>0.37000000000000038</c:v>
                </c:pt>
              </c:numCache>
            </c:numRef>
          </c:val>
        </c:ser>
        <c:dLbls>
          <c:showLegendKey val="0"/>
          <c:showVal val="1"/>
          <c:showCatName val="0"/>
          <c:showSerName val="0"/>
          <c:showPercent val="0"/>
          <c:showBubbleSize val="0"/>
        </c:dLbls>
        <c:gapWidth val="50"/>
        <c:overlap val="100"/>
        <c:axId val="164238848"/>
        <c:axId val="164237312"/>
      </c:barChart>
      <c:valAx>
        <c:axId val="164237312"/>
        <c:scaling>
          <c:orientation val="minMax"/>
        </c:scaling>
        <c:delete val="1"/>
        <c:axPos val="b"/>
        <c:numFmt formatCode="0%" sourceLinked="1"/>
        <c:majorTickMark val="out"/>
        <c:minorTickMark val="none"/>
        <c:tickLblPos val="none"/>
        <c:crossAx val="164238848"/>
        <c:crosses val="autoZero"/>
        <c:crossBetween val="between"/>
      </c:valAx>
      <c:catAx>
        <c:axId val="164238848"/>
        <c:scaling>
          <c:orientation val="minMax"/>
        </c:scaling>
        <c:delete val="0"/>
        <c:axPos val="l"/>
        <c:majorTickMark val="out"/>
        <c:minorTickMark val="none"/>
        <c:tickLblPos val="nextTo"/>
        <c:txPr>
          <a:bodyPr/>
          <a:lstStyle/>
          <a:p>
            <a:pPr>
              <a:defRPr sz="1200"/>
            </a:pPr>
            <a:endParaRPr lang="en-US"/>
          </a:p>
        </c:txPr>
        <c:crossAx val="164237312"/>
        <c:crosses val="autoZero"/>
        <c:auto val="1"/>
        <c:lblAlgn val="ctr"/>
        <c:lblOffset val="100"/>
        <c:noMultiLvlLbl val="0"/>
      </c:catAx>
    </c:plotArea>
    <c:plotVisOnly val="1"/>
    <c:dispBlanksAs val="zero"/>
    <c:showDLblsOverMax val="0"/>
  </c:chart>
  <c:txPr>
    <a:bodyPr/>
    <a:lstStyle/>
    <a:p>
      <a:pPr>
        <a:defRPr sz="1800"/>
      </a:pPr>
      <a:endParaRPr lang="en-US"/>
    </a:p>
  </c:txPr>
  <c:externalData r:id="rId1">
    <c:autoUpdate val="0"/>
  </c:externalData>
</c:chartSpace>
</file>

<file path=ppt/charts/chart28.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4"/>
    </mc:Choice>
    <mc:Fallback>
      <c:style val="14"/>
    </mc:Fallback>
  </mc:AlternateContent>
  <c:chart>
    <c:autoTitleDeleted val="1"/>
    <c:plotArea>
      <c:layout>
        <c:manualLayout>
          <c:layoutTarget val="inner"/>
          <c:xMode val="edge"/>
          <c:yMode val="edge"/>
          <c:x val="0.2046511627906977"/>
          <c:y val="0.3024523160762943"/>
          <c:w val="0.52790697674418663"/>
          <c:h val="0.61852861035423079"/>
        </c:manualLayout>
      </c:layout>
      <c:pieChart>
        <c:varyColors val="1"/>
        <c:ser>
          <c:idx val="0"/>
          <c:order val="0"/>
          <c:tx>
            <c:strRef>
              <c:f>Sheet1!$B$1</c:f>
              <c:strCache>
                <c:ptCount val="1"/>
                <c:pt idx="0">
                  <c:v>Melanoma</c:v>
                </c:pt>
              </c:strCache>
            </c:strRef>
          </c:tx>
          <c:dLbls>
            <c:dLbl>
              <c:idx val="0"/>
              <c:numFmt formatCode="0%" sourceLinked="0"/>
              <c:spPr/>
              <c:txPr>
                <a:bodyPr/>
                <a:lstStyle/>
                <a:p>
                  <a:pPr>
                    <a:defRPr sz="1200" b="1">
                      <a:solidFill>
                        <a:schemeClr val="tx1"/>
                      </a:solidFill>
                    </a:defRPr>
                  </a:pPr>
                  <a:endParaRPr lang="en-US"/>
                </a:p>
              </c:txPr>
              <c:dLblPos val="bestFit"/>
              <c:showLegendKey val="0"/>
              <c:showVal val="1"/>
              <c:showCatName val="1"/>
              <c:showSerName val="0"/>
              <c:showPercent val="0"/>
              <c:showBubbleSize val="0"/>
            </c:dLbl>
            <c:numFmt formatCode="0%" sourceLinked="0"/>
            <c:txPr>
              <a:bodyPr/>
              <a:lstStyle/>
              <a:p>
                <a:pPr>
                  <a:defRPr sz="1200" b="1">
                    <a:solidFill>
                      <a:schemeClr val="bg2"/>
                    </a:solidFill>
                  </a:defRPr>
                </a:pPr>
                <a:endParaRPr lang="en-US"/>
              </a:p>
            </c:txPr>
            <c:dLblPos val="bestFit"/>
            <c:showLegendKey val="0"/>
            <c:showVal val="1"/>
            <c:showCatName val="1"/>
            <c:showSerName val="0"/>
            <c:showPercent val="0"/>
            <c:showBubbleSize val="0"/>
            <c:showLeaderLines val="1"/>
          </c:dLbls>
          <c:cat>
            <c:strRef>
              <c:f>Sheet1!$A$2:$A$3</c:f>
              <c:strCache>
                <c:ptCount val="2"/>
                <c:pt idx="0">
                  <c:v>Yes</c:v>
                </c:pt>
                <c:pt idx="1">
                  <c:v>No</c:v>
                </c:pt>
              </c:strCache>
            </c:strRef>
          </c:cat>
          <c:val>
            <c:numRef>
              <c:f>Sheet1!$B$2:$B$3</c:f>
              <c:numCache>
                <c:formatCode>General</c:formatCode>
                <c:ptCount val="2"/>
                <c:pt idx="0">
                  <c:v>0.16</c:v>
                </c:pt>
                <c:pt idx="1">
                  <c:v>0.84000000000000064</c:v>
                </c:pt>
              </c:numCache>
            </c:numRef>
          </c:val>
        </c:ser>
        <c:dLbls>
          <c:showLegendKey val="0"/>
          <c:showVal val="1"/>
          <c:showCatName val="0"/>
          <c:showSerName val="0"/>
          <c:showPercent val="0"/>
          <c:showBubbleSize val="0"/>
          <c:showLeaderLines val="1"/>
        </c:dLbls>
        <c:firstSliceAng val="63"/>
      </c:pieChart>
    </c:plotArea>
    <c:plotVisOnly val="1"/>
    <c:dispBlanksAs val="zero"/>
    <c:showDLblsOverMax val="0"/>
  </c:chart>
  <c:txPr>
    <a:bodyPr/>
    <a:lstStyle/>
    <a:p>
      <a:pPr>
        <a:defRPr sz="1800"/>
      </a:pPr>
      <a:endParaRPr lang="en-US"/>
    </a:p>
  </c:txPr>
  <c:externalData r:id="rId1">
    <c:autoUpdate val="0"/>
  </c:externalData>
</c:chartSpace>
</file>

<file path=ppt/charts/chart29.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4"/>
    </mc:Choice>
    <mc:Fallback>
      <c:style val="14"/>
    </mc:Fallback>
  </mc:AlternateContent>
  <c:chart>
    <c:autoTitleDeleted val="1"/>
    <c:plotArea>
      <c:layout>
        <c:manualLayout>
          <c:layoutTarget val="inner"/>
          <c:xMode val="edge"/>
          <c:yMode val="edge"/>
          <c:x val="0.6103676181102361"/>
          <c:y val="4.3650826541419156E-2"/>
          <c:w val="0.35088247216045743"/>
          <c:h val="0.91269841269844887"/>
        </c:manualLayout>
      </c:layout>
      <c:barChart>
        <c:barDir val="bar"/>
        <c:grouping val="clustered"/>
        <c:varyColors val="0"/>
        <c:ser>
          <c:idx val="0"/>
          <c:order val="0"/>
          <c:tx>
            <c:strRef>
              <c:f>Sheet1!$B$1</c:f>
              <c:strCache>
                <c:ptCount val="1"/>
                <c:pt idx="0">
                  <c:v>Total </c:v>
                </c:pt>
              </c:strCache>
            </c:strRef>
          </c:tx>
          <c:invertIfNegative val="0"/>
          <c:dLbls>
            <c:txPr>
              <a:bodyPr/>
              <a:lstStyle/>
              <a:p>
                <a:pPr>
                  <a:defRPr sz="1200"/>
                </a:pPr>
                <a:endParaRPr lang="en-US"/>
              </a:p>
            </c:txPr>
            <c:showLegendKey val="0"/>
            <c:showVal val="1"/>
            <c:showCatName val="0"/>
            <c:showSerName val="0"/>
            <c:showPercent val="0"/>
            <c:showBubbleSize val="0"/>
            <c:showLeaderLines val="0"/>
          </c:dLbls>
          <c:cat>
            <c:strRef>
              <c:f>Sheet1!$A$2:$A$14</c:f>
              <c:strCache>
                <c:ptCount val="13"/>
                <c:pt idx="0">
                  <c:v>Interferon-alpha</c:v>
                </c:pt>
                <c:pt idx="1">
                  <c:v>Nexavar (sorafenib)</c:v>
                </c:pt>
                <c:pt idx="2">
                  <c:v>Afinitor (everolimus)</c:v>
                </c:pt>
                <c:pt idx="3">
                  <c:v>Avastin (bevacizumab)</c:v>
                </c:pt>
                <c:pt idx="4">
                  <c:v>Ipilimumab</c:v>
                </c:pt>
                <c:pt idx="5">
                  <c:v>Torisel (temsirolimus)</c:v>
                </c:pt>
                <c:pt idx="6">
                  <c:v>Carboplatin</c:v>
                </c:pt>
                <c:pt idx="7">
                  <c:v>Proleukin (High Dose IL-2 /Interleukin-2/IL-2)</c:v>
                </c:pt>
                <c:pt idx="8">
                  <c:v>Sutent (sunitinib)</c:v>
                </c:pt>
                <c:pt idx="9">
                  <c:v>Votrient (pazopanib)</c:v>
                </c:pt>
                <c:pt idx="10">
                  <c:v>Temodar (temozolomide)</c:v>
                </c:pt>
                <c:pt idx="11">
                  <c:v>Microwave</c:v>
                </c:pt>
                <c:pt idx="12">
                  <c:v>Surgery</c:v>
                </c:pt>
              </c:strCache>
            </c:strRef>
          </c:cat>
          <c:val>
            <c:numRef>
              <c:f>Sheet1!$B$2:$B$14</c:f>
              <c:numCache>
                <c:formatCode>0%</c:formatCode>
                <c:ptCount val="13"/>
                <c:pt idx="0">
                  <c:v>0.33000000000000268</c:v>
                </c:pt>
                <c:pt idx="1">
                  <c:v>0.23</c:v>
                </c:pt>
                <c:pt idx="2">
                  <c:v>0.22</c:v>
                </c:pt>
                <c:pt idx="3">
                  <c:v>0.18000000000000024</c:v>
                </c:pt>
                <c:pt idx="4">
                  <c:v>0.17</c:v>
                </c:pt>
                <c:pt idx="5">
                  <c:v>0.15000000000000024</c:v>
                </c:pt>
                <c:pt idx="6">
                  <c:v>0.15000000000000024</c:v>
                </c:pt>
                <c:pt idx="7">
                  <c:v>0.14000000000000001</c:v>
                </c:pt>
                <c:pt idx="8">
                  <c:v>0.13</c:v>
                </c:pt>
                <c:pt idx="9">
                  <c:v>0.12000000000000002</c:v>
                </c:pt>
                <c:pt idx="10">
                  <c:v>0.11</c:v>
                </c:pt>
                <c:pt idx="11">
                  <c:v>0.1</c:v>
                </c:pt>
                <c:pt idx="12">
                  <c:v>9.0000000000000024E-2</c:v>
                </c:pt>
              </c:numCache>
            </c:numRef>
          </c:val>
        </c:ser>
        <c:dLbls>
          <c:showLegendKey val="0"/>
          <c:showVal val="0"/>
          <c:showCatName val="0"/>
          <c:showSerName val="0"/>
          <c:showPercent val="0"/>
          <c:showBubbleSize val="0"/>
        </c:dLbls>
        <c:gapWidth val="75"/>
        <c:axId val="163944704"/>
        <c:axId val="164065280"/>
      </c:barChart>
      <c:catAx>
        <c:axId val="163944704"/>
        <c:scaling>
          <c:orientation val="maxMin"/>
        </c:scaling>
        <c:delete val="0"/>
        <c:axPos val="l"/>
        <c:numFmt formatCode="General" sourceLinked="1"/>
        <c:majorTickMark val="out"/>
        <c:minorTickMark val="none"/>
        <c:tickLblPos val="nextTo"/>
        <c:txPr>
          <a:bodyPr/>
          <a:lstStyle/>
          <a:p>
            <a:pPr>
              <a:defRPr sz="1200"/>
            </a:pPr>
            <a:endParaRPr lang="en-US"/>
          </a:p>
        </c:txPr>
        <c:crossAx val="164065280"/>
        <c:crosses val="autoZero"/>
        <c:auto val="1"/>
        <c:lblAlgn val="ctr"/>
        <c:lblOffset val="100"/>
        <c:noMultiLvlLbl val="0"/>
      </c:catAx>
      <c:valAx>
        <c:axId val="164065280"/>
        <c:scaling>
          <c:orientation val="minMax"/>
        </c:scaling>
        <c:delete val="1"/>
        <c:axPos val="t"/>
        <c:numFmt formatCode="0%" sourceLinked="1"/>
        <c:majorTickMark val="out"/>
        <c:minorTickMark val="none"/>
        <c:tickLblPos val="none"/>
        <c:crossAx val="163944704"/>
        <c:crosses val="autoZero"/>
        <c:crossBetween val="between"/>
      </c:valAx>
    </c:plotArea>
    <c:plotVisOnly val="1"/>
    <c:dispBlanksAs val="gap"/>
    <c:showDLblsOverMax val="0"/>
  </c:chart>
  <c:txPr>
    <a:bodyPr/>
    <a:lstStyle/>
    <a:p>
      <a:pPr>
        <a:defRPr sz="1800"/>
      </a:pPr>
      <a:endParaRPr lang="en-US"/>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scatterChart>
        <c:scatterStyle val="lineMarker"/>
        <c:varyColors val="0"/>
        <c:ser>
          <c:idx val="0"/>
          <c:order val="0"/>
          <c:tx>
            <c:strRef>
              <c:f>Sheet5!$A$30</c:f>
              <c:strCache>
                <c:ptCount val="1"/>
                <c:pt idx="0">
                  <c:v>Interferon-alpha </c:v>
                </c:pt>
              </c:strCache>
            </c:strRef>
          </c:tx>
          <c:spPr>
            <a:ln w="28575">
              <a:noFill/>
            </a:ln>
          </c:spPr>
          <c:marker>
            <c:symbol val="none"/>
          </c:marker>
          <c:dLbls>
            <c:dLbl>
              <c:idx val="0"/>
              <c:layout>
                <c:manualLayout>
                  <c:x val="-0.19092126009752591"/>
                  <c:y val="8.3333333333333506E-3"/>
                </c:manualLayout>
              </c:layout>
              <c:dLblPos val="r"/>
              <c:showLegendKey val="0"/>
              <c:showVal val="0"/>
              <c:showCatName val="0"/>
              <c:showSerName val="1"/>
              <c:showPercent val="0"/>
              <c:showBubbleSize val="0"/>
            </c:dLbl>
            <c:txPr>
              <a:bodyPr/>
              <a:lstStyle/>
              <a:p>
                <a:pPr>
                  <a:defRPr b="1"/>
                </a:pPr>
                <a:endParaRPr lang="en-US"/>
              </a:p>
            </c:txPr>
            <c:dLblPos val="l"/>
            <c:showLegendKey val="0"/>
            <c:showVal val="0"/>
            <c:showCatName val="0"/>
            <c:showSerName val="1"/>
            <c:showPercent val="0"/>
            <c:showBubbleSize val="0"/>
            <c:showLeaderLines val="0"/>
          </c:dLbls>
          <c:xVal>
            <c:numRef>
              <c:f>Sheet5!$B$30</c:f>
              <c:numCache>
                <c:formatCode>0.000</c:formatCode>
                <c:ptCount val="1"/>
                <c:pt idx="0">
                  <c:v>0.19407913225860071</c:v>
                </c:pt>
              </c:numCache>
            </c:numRef>
          </c:xVal>
          <c:yVal>
            <c:numRef>
              <c:f>Sheet5!$C$30</c:f>
              <c:numCache>
                <c:formatCode>0.000</c:formatCode>
                <c:ptCount val="1"/>
                <c:pt idx="0">
                  <c:v>-0.30967229496379667</c:v>
                </c:pt>
              </c:numCache>
            </c:numRef>
          </c:yVal>
          <c:smooth val="0"/>
        </c:ser>
        <c:ser>
          <c:idx val="1"/>
          <c:order val="1"/>
          <c:tx>
            <c:strRef>
              <c:f>Sheet5!$A$31</c:f>
              <c:strCache>
                <c:ptCount val="1"/>
                <c:pt idx="0">
                  <c:v>Proleukin (High Dose IL-2 /Interleukin-2/IL-2)</c:v>
                </c:pt>
              </c:strCache>
            </c:strRef>
          </c:tx>
          <c:spPr>
            <a:ln w="28575">
              <a:noFill/>
            </a:ln>
          </c:spPr>
          <c:marker>
            <c:symbol val="none"/>
          </c:marker>
          <c:dLbls>
            <c:txPr>
              <a:bodyPr/>
              <a:lstStyle/>
              <a:p>
                <a:pPr>
                  <a:defRPr sz="1050" b="1">
                    <a:solidFill>
                      <a:srgbClr val="FF0000"/>
                    </a:solidFill>
                  </a:defRPr>
                </a:pPr>
                <a:endParaRPr lang="en-US"/>
              </a:p>
            </c:txPr>
            <c:dLblPos val="l"/>
            <c:showLegendKey val="0"/>
            <c:showVal val="0"/>
            <c:showCatName val="0"/>
            <c:showSerName val="1"/>
            <c:showPercent val="0"/>
            <c:showBubbleSize val="0"/>
            <c:showLeaderLines val="0"/>
          </c:dLbls>
          <c:xVal>
            <c:numRef>
              <c:f>Sheet5!$B$31</c:f>
              <c:numCache>
                <c:formatCode>0.000</c:formatCode>
                <c:ptCount val="1"/>
                <c:pt idx="0">
                  <c:v>0.29281417280098526</c:v>
                </c:pt>
              </c:numCache>
            </c:numRef>
          </c:xVal>
          <c:yVal>
            <c:numRef>
              <c:f>Sheet5!$C$31</c:f>
              <c:numCache>
                <c:formatCode>0.000</c:formatCode>
                <c:ptCount val="1"/>
                <c:pt idx="0">
                  <c:v>-0.2399479891290052</c:v>
                </c:pt>
              </c:numCache>
            </c:numRef>
          </c:yVal>
          <c:smooth val="0"/>
        </c:ser>
        <c:ser>
          <c:idx val="2"/>
          <c:order val="2"/>
          <c:tx>
            <c:strRef>
              <c:f>Sheet5!$A$32</c:f>
              <c:strCache>
                <c:ptCount val="1"/>
                <c:pt idx="0">
                  <c:v>Sutent (sunitinib)</c:v>
                </c:pt>
              </c:strCache>
            </c:strRef>
          </c:tx>
          <c:spPr>
            <a:ln w="28575">
              <a:noFill/>
            </a:ln>
          </c:spPr>
          <c:marker>
            <c:symbol val="none"/>
          </c:marker>
          <c:dLbls>
            <c:dLbl>
              <c:idx val="0"/>
              <c:layout>
                <c:manualLayout>
                  <c:x val="-0.19595168682097114"/>
                  <c:y val="-1.1111111111111136E-2"/>
                </c:manualLayout>
              </c:layout>
              <c:dLblPos val="r"/>
              <c:showLegendKey val="0"/>
              <c:showVal val="0"/>
              <c:showCatName val="0"/>
              <c:showSerName val="1"/>
              <c:showPercent val="0"/>
              <c:showBubbleSize val="0"/>
            </c:dLbl>
            <c:txPr>
              <a:bodyPr/>
              <a:lstStyle/>
              <a:p>
                <a:pPr>
                  <a:defRPr b="1"/>
                </a:pPr>
                <a:endParaRPr lang="en-US"/>
              </a:p>
            </c:txPr>
            <c:dLblPos val="l"/>
            <c:showLegendKey val="0"/>
            <c:showVal val="0"/>
            <c:showCatName val="0"/>
            <c:showSerName val="1"/>
            <c:showPercent val="0"/>
            <c:showBubbleSize val="0"/>
            <c:showLeaderLines val="0"/>
          </c:dLbls>
          <c:xVal>
            <c:numRef>
              <c:f>Sheet5!$B$32</c:f>
              <c:numCache>
                <c:formatCode>0.000</c:formatCode>
                <c:ptCount val="1"/>
                <c:pt idx="0">
                  <c:v>0.32596227941185396</c:v>
                </c:pt>
              </c:numCache>
            </c:numRef>
          </c:xVal>
          <c:yVal>
            <c:numRef>
              <c:f>Sheet5!$C$32</c:f>
              <c:numCache>
                <c:formatCode>0.000</c:formatCode>
                <c:ptCount val="1"/>
                <c:pt idx="0">
                  <c:v>0.25462586179344426</c:v>
                </c:pt>
              </c:numCache>
            </c:numRef>
          </c:yVal>
          <c:smooth val="0"/>
        </c:ser>
        <c:ser>
          <c:idx val="3"/>
          <c:order val="3"/>
          <c:tx>
            <c:strRef>
              <c:f>Sheet5!$A$33</c:f>
              <c:strCache>
                <c:ptCount val="1"/>
                <c:pt idx="0">
                  <c:v>Nexavar (sorafenib)</c:v>
                </c:pt>
              </c:strCache>
            </c:strRef>
          </c:tx>
          <c:spPr>
            <a:ln w="28575">
              <a:noFill/>
            </a:ln>
          </c:spPr>
          <c:marker>
            <c:symbol val="none"/>
          </c:marker>
          <c:dLbls>
            <c:dLbl>
              <c:idx val="0"/>
              <c:layout>
                <c:manualLayout>
                  <c:x val="-0.19681149655790414"/>
                  <c:y val="2.7777777777777909E-3"/>
                </c:manualLayout>
              </c:layout>
              <c:dLblPos val="r"/>
              <c:showLegendKey val="0"/>
              <c:showVal val="0"/>
              <c:showCatName val="0"/>
              <c:showSerName val="1"/>
              <c:showPercent val="0"/>
              <c:showBubbleSize val="0"/>
            </c:dLbl>
            <c:txPr>
              <a:bodyPr/>
              <a:lstStyle/>
              <a:p>
                <a:pPr>
                  <a:defRPr b="1"/>
                </a:pPr>
                <a:endParaRPr lang="en-US"/>
              </a:p>
            </c:txPr>
            <c:dLblPos val="l"/>
            <c:showLegendKey val="0"/>
            <c:showVal val="0"/>
            <c:showCatName val="0"/>
            <c:showSerName val="1"/>
            <c:showPercent val="0"/>
            <c:showBubbleSize val="0"/>
            <c:showLeaderLines val="0"/>
          </c:dLbls>
          <c:xVal>
            <c:numRef>
              <c:f>Sheet5!$B$33</c:f>
              <c:numCache>
                <c:formatCode>0.000</c:formatCode>
                <c:ptCount val="1"/>
                <c:pt idx="0">
                  <c:v>0.33652750923285568</c:v>
                </c:pt>
              </c:numCache>
            </c:numRef>
          </c:xVal>
          <c:yVal>
            <c:numRef>
              <c:f>Sheet5!$C$33</c:f>
              <c:numCache>
                <c:formatCode>0.000</c:formatCode>
                <c:ptCount val="1"/>
                <c:pt idx="0">
                  <c:v>0.21329000615647475</c:v>
                </c:pt>
              </c:numCache>
            </c:numRef>
          </c:yVal>
          <c:smooth val="0"/>
        </c:ser>
        <c:ser>
          <c:idx val="4"/>
          <c:order val="4"/>
          <c:tx>
            <c:strRef>
              <c:f>Sheet5!$A$34</c:f>
              <c:strCache>
                <c:ptCount val="1"/>
                <c:pt idx="0">
                  <c:v>Torisel (temsirolimus)</c:v>
                </c:pt>
              </c:strCache>
            </c:strRef>
          </c:tx>
          <c:spPr>
            <a:ln w="28575">
              <a:noFill/>
            </a:ln>
          </c:spPr>
          <c:marker>
            <c:symbol val="none"/>
          </c:marker>
          <c:dLbls>
            <c:dLbl>
              <c:idx val="0"/>
              <c:layout>
                <c:manualLayout>
                  <c:x val="0"/>
                  <c:y val="-8.9173665791776255E-2"/>
                </c:manualLayout>
              </c:layout>
              <c:dLblPos val="r"/>
              <c:showLegendKey val="0"/>
              <c:showVal val="0"/>
              <c:showCatName val="0"/>
              <c:showSerName val="1"/>
              <c:showPercent val="0"/>
              <c:showBubbleSize val="0"/>
            </c:dLbl>
            <c:txPr>
              <a:bodyPr/>
              <a:lstStyle/>
              <a:p>
                <a:pPr>
                  <a:defRPr b="1"/>
                </a:pPr>
                <a:endParaRPr lang="en-US"/>
              </a:p>
            </c:txPr>
            <c:dLblPos val="t"/>
            <c:showLegendKey val="0"/>
            <c:showVal val="0"/>
            <c:showCatName val="0"/>
            <c:showSerName val="1"/>
            <c:showPercent val="0"/>
            <c:showBubbleSize val="0"/>
            <c:showLeaderLines val="0"/>
          </c:dLbls>
          <c:xVal>
            <c:numRef>
              <c:f>Sheet5!$B$34</c:f>
              <c:numCache>
                <c:formatCode>0.000</c:formatCode>
                <c:ptCount val="1"/>
                <c:pt idx="0">
                  <c:v>0.35490690045540535</c:v>
                </c:pt>
              </c:numCache>
            </c:numRef>
          </c:xVal>
          <c:yVal>
            <c:numRef>
              <c:f>Sheet5!$C$34</c:f>
              <c:numCache>
                <c:formatCode>0.000</c:formatCode>
                <c:ptCount val="1"/>
                <c:pt idx="0">
                  <c:v>0.20262442268059822</c:v>
                </c:pt>
              </c:numCache>
            </c:numRef>
          </c:yVal>
          <c:smooth val="0"/>
        </c:ser>
        <c:ser>
          <c:idx val="5"/>
          <c:order val="5"/>
          <c:tx>
            <c:strRef>
              <c:f>Sheet5!$A$35</c:f>
              <c:strCache>
                <c:ptCount val="1"/>
                <c:pt idx="0">
                  <c:v>Afinitor (everolimus)</c:v>
                </c:pt>
              </c:strCache>
            </c:strRef>
          </c:tx>
          <c:spPr>
            <a:ln w="28575">
              <a:noFill/>
            </a:ln>
          </c:spPr>
          <c:marker>
            <c:symbol val="none"/>
          </c:marker>
          <c:dLbls>
            <c:txPr>
              <a:bodyPr/>
              <a:lstStyle/>
              <a:p>
                <a:pPr>
                  <a:defRPr b="1"/>
                </a:pPr>
                <a:endParaRPr lang="en-US"/>
              </a:p>
            </c:txPr>
            <c:dLblPos val="l"/>
            <c:showLegendKey val="0"/>
            <c:showVal val="0"/>
            <c:showCatName val="0"/>
            <c:showSerName val="1"/>
            <c:showPercent val="0"/>
            <c:showBubbleSize val="0"/>
            <c:showLeaderLines val="0"/>
          </c:dLbls>
          <c:xVal>
            <c:numRef>
              <c:f>Sheet5!$B$35</c:f>
              <c:numCache>
                <c:formatCode>0.000</c:formatCode>
                <c:ptCount val="1"/>
                <c:pt idx="0">
                  <c:v>0.3570171662734774</c:v>
                </c:pt>
              </c:numCache>
            </c:numRef>
          </c:xVal>
          <c:yVal>
            <c:numRef>
              <c:f>Sheet5!$C$35</c:f>
              <c:numCache>
                <c:formatCode>0.000</c:formatCode>
                <c:ptCount val="1"/>
                <c:pt idx="0">
                  <c:v>0.18250374658276164</c:v>
                </c:pt>
              </c:numCache>
            </c:numRef>
          </c:yVal>
          <c:smooth val="0"/>
        </c:ser>
        <c:ser>
          <c:idx val="6"/>
          <c:order val="6"/>
          <c:tx>
            <c:strRef>
              <c:f>Sheet5!$A$36</c:f>
              <c:strCache>
                <c:ptCount val="1"/>
                <c:pt idx="0">
                  <c:v>Avastin (bevacizumab)</c:v>
                </c:pt>
              </c:strCache>
            </c:strRef>
          </c:tx>
          <c:spPr>
            <a:ln w="28575">
              <a:noFill/>
            </a:ln>
          </c:spPr>
          <c:dLbls>
            <c:txPr>
              <a:bodyPr/>
              <a:lstStyle/>
              <a:p>
                <a:pPr>
                  <a:defRPr b="1"/>
                </a:pPr>
                <a:endParaRPr lang="en-US"/>
              </a:p>
            </c:txPr>
            <c:dLblPos val="b"/>
            <c:showLegendKey val="0"/>
            <c:showVal val="0"/>
            <c:showCatName val="0"/>
            <c:showSerName val="1"/>
            <c:showPercent val="0"/>
            <c:showBubbleSize val="0"/>
            <c:showLeaderLines val="0"/>
          </c:dLbls>
          <c:xVal>
            <c:numRef>
              <c:f>Sheet5!$B$36</c:f>
              <c:numCache>
                <c:formatCode>0.000</c:formatCode>
                <c:ptCount val="1"/>
                <c:pt idx="0">
                  <c:v>0.34725414958673678</c:v>
                </c:pt>
              </c:numCache>
            </c:numRef>
          </c:xVal>
          <c:yVal>
            <c:numRef>
              <c:f>Sheet5!$C$36</c:f>
              <c:numCache>
                <c:formatCode>0.000</c:formatCode>
                <c:ptCount val="1"/>
                <c:pt idx="0">
                  <c:v>0.18426374557504499</c:v>
                </c:pt>
              </c:numCache>
            </c:numRef>
          </c:yVal>
          <c:smooth val="0"/>
        </c:ser>
        <c:ser>
          <c:idx val="7"/>
          <c:order val="7"/>
          <c:tx>
            <c:strRef>
              <c:f>Sheet5!$A$37</c:f>
              <c:strCache>
                <c:ptCount val="1"/>
                <c:pt idx="0">
                  <c:v>Votrient (pazopanib) </c:v>
                </c:pt>
              </c:strCache>
            </c:strRef>
          </c:tx>
          <c:spPr>
            <a:ln w="28575">
              <a:noFill/>
            </a:ln>
          </c:spPr>
          <c:marker>
            <c:symbol val="none"/>
          </c:marker>
          <c:dLbls>
            <c:dLbl>
              <c:idx val="0"/>
              <c:layout>
                <c:manualLayout>
                  <c:x val="-0.17576330339662988"/>
                  <c:y val="8.3333333333333506E-3"/>
                </c:manualLayout>
              </c:layout>
              <c:dLblPos val="r"/>
              <c:showLegendKey val="0"/>
              <c:showVal val="0"/>
              <c:showCatName val="0"/>
              <c:showSerName val="1"/>
              <c:showPercent val="0"/>
              <c:showBubbleSize val="0"/>
            </c:dLbl>
            <c:txPr>
              <a:bodyPr/>
              <a:lstStyle/>
              <a:p>
                <a:pPr>
                  <a:defRPr b="1"/>
                </a:pPr>
                <a:endParaRPr lang="en-US"/>
              </a:p>
            </c:txPr>
            <c:dLblPos val="l"/>
            <c:showLegendKey val="0"/>
            <c:showVal val="0"/>
            <c:showCatName val="0"/>
            <c:showSerName val="1"/>
            <c:showPercent val="0"/>
            <c:showBubbleSize val="0"/>
            <c:showLeaderLines val="0"/>
          </c:dLbls>
          <c:xVal>
            <c:numRef>
              <c:f>Sheet5!$B$37</c:f>
              <c:numCache>
                <c:formatCode>0.000</c:formatCode>
                <c:ptCount val="1"/>
                <c:pt idx="0">
                  <c:v>0.34647863680606905</c:v>
                </c:pt>
              </c:numCache>
            </c:numRef>
          </c:xVal>
          <c:yVal>
            <c:numRef>
              <c:f>Sheet5!$C$37</c:f>
              <c:numCache>
                <c:formatCode>0.000</c:formatCode>
                <c:ptCount val="1"/>
                <c:pt idx="0">
                  <c:v>0.14644797533984091</c:v>
                </c:pt>
              </c:numCache>
            </c:numRef>
          </c:yVal>
          <c:smooth val="0"/>
        </c:ser>
        <c:ser>
          <c:idx val="8"/>
          <c:order val="8"/>
          <c:tx>
            <c:strRef>
              <c:f>Sheet5!$A$38</c:f>
              <c:strCache>
                <c:ptCount val="1"/>
                <c:pt idx="0">
                  <c:v>Ipilimumab</c:v>
                </c:pt>
              </c:strCache>
            </c:strRef>
          </c:tx>
          <c:spPr>
            <a:ln w="28575">
              <a:noFill/>
            </a:ln>
          </c:spPr>
          <c:marker>
            <c:symbol val="none"/>
          </c:marker>
          <c:dLbls>
            <c:dLbl>
              <c:idx val="0"/>
              <c:layout>
                <c:manualLayout>
                  <c:x val="-5.9934422044658167E-2"/>
                  <c:y val="-5.5555555555555558E-3"/>
                </c:manualLayout>
              </c:layout>
              <c:dLblPos val="r"/>
              <c:showLegendKey val="0"/>
              <c:showVal val="0"/>
              <c:showCatName val="0"/>
              <c:showSerName val="1"/>
              <c:showPercent val="0"/>
              <c:showBubbleSize val="0"/>
            </c:dLbl>
            <c:txPr>
              <a:bodyPr/>
              <a:lstStyle/>
              <a:p>
                <a:pPr>
                  <a:defRPr b="1"/>
                </a:pPr>
                <a:endParaRPr lang="en-US"/>
              </a:p>
            </c:txPr>
            <c:dLblPos val="l"/>
            <c:showLegendKey val="0"/>
            <c:showVal val="0"/>
            <c:showCatName val="0"/>
            <c:showSerName val="1"/>
            <c:showPercent val="0"/>
            <c:showBubbleSize val="0"/>
            <c:showLeaderLines val="0"/>
          </c:dLbls>
          <c:xVal>
            <c:numRef>
              <c:f>Sheet5!$B$38</c:f>
              <c:numCache>
                <c:formatCode>0.000</c:formatCode>
                <c:ptCount val="1"/>
                <c:pt idx="0">
                  <c:v>0.15753162233712542</c:v>
                </c:pt>
              </c:numCache>
            </c:numRef>
          </c:xVal>
          <c:yVal>
            <c:numRef>
              <c:f>Sheet5!$C$38</c:f>
              <c:numCache>
                <c:formatCode>0.000</c:formatCode>
                <c:ptCount val="1"/>
                <c:pt idx="0">
                  <c:v>-0.48002349106541298</c:v>
                </c:pt>
              </c:numCache>
            </c:numRef>
          </c:yVal>
          <c:smooth val="0"/>
        </c:ser>
        <c:ser>
          <c:idx val="9"/>
          <c:order val="9"/>
          <c:tx>
            <c:strRef>
              <c:f>Sheet5!$A$39</c:f>
              <c:strCache>
                <c:ptCount val="1"/>
                <c:pt idx="0">
                  <c:v>Carboplatin</c:v>
                </c:pt>
              </c:strCache>
            </c:strRef>
          </c:tx>
          <c:spPr>
            <a:ln w="28575">
              <a:noFill/>
            </a:ln>
          </c:spPr>
          <c:marker>
            <c:symbol val="none"/>
          </c:marker>
          <c:dLbls>
            <c:dLbl>
              <c:idx val="0"/>
              <c:layout>
                <c:manualLayout>
                  <c:x val="-0.10194778021129476"/>
                  <c:y val="-3.6111111111111246E-2"/>
                </c:manualLayout>
              </c:layout>
              <c:dLblPos val="r"/>
              <c:showLegendKey val="0"/>
              <c:showVal val="0"/>
              <c:showCatName val="0"/>
              <c:showSerName val="1"/>
              <c:showPercent val="0"/>
              <c:showBubbleSize val="0"/>
            </c:dLbl>
            <c:txPr>
              <a:bodyPr/>
              <a:lstStyle/>
              <a:p>
                <a:pPr>
                  <a:defRPr b="1"/>
                </a:pPr>
                <a:endParaRPr lang="en-US"/>
              </a:p>
            </c:txPr>
            <c:dLblPos val="l"/>
            <c:showLegendKey val="0"/>
            <c:showVal val="0"/>
            <c:showCatName val="0"/>
            <c:showSerName val="1"/>
            <c:showPercent val="0"/>
            <c:showBubbleSize val="0"/>
            <c:showLeaderLines val="0"/>
          </c:dLbls>
          <c:xVal>
            <c:numRef>
              <c:f>Sheet5!$B$39</c:f>
              <c:numCache>
                <c:formatCode>0.000</c:formatCode>
                <c:ptCount val="1"/>
                <c:pt idx="0">
                  <c:v>0.19791851107647615</c:v>
                </c:pt>
              </c:numCache>
            </c:numRef>
          </c:xVal>
          <c:yVal>
            <c:numRef>
              <c:f>Sheet5!$C$39</c:f>
              <c:numCache>
                <c:formatCode>0.000</c:formatCode>
                <c:ptCount val="1"/>
                <c:pt idx="0">
                  <c:v>-0.39240652884189914</c:v>
                </c:pt>
              </c:numCache>
            </c:numRef>
          </c:yVal>
          <c:smooth val="0"/>
        </c:ser>
        <c:ser>
          <c:idx val="10"/>
          <c:order val="10"/>
          <c:tx>
            <c:strRef>
              <c:f>Sheet5!$A$40</c:f>
              <c:strCache>
                <c:ptCount val="1"/>
                <c:pt idx="0">
                  <c:v>Temodar (temozolomide)</c:v>
                </c:pt>
              </c:strCache>
            </c:strRef>
          </c:tx>
          <c:spPr>
            <a:ln w="28575">
              <a:noFill/>
            </a:ln>
          </c:spPr>
          <c:marker>
            <c:symbol val="none"/>
          </c:marker>
          <c:dLbls>
            <c:dLbl>
              <c:idx val="0"/>
              <c:layout>
                <c:manualLayout>
                  <c:x val="4.6371939467870486E-2"/>
                  <c:y val="-1.9444444444444445E-2"/>
                </c:manualLayout>
              </c:layout>
              <c:dLblPos val="r"/>
              <c:showLegendKey val="0"/>
              <c:showVal val="0"/>
              <c:showCatName val="0"/>
              <c:showSerName val="1"/>
              <c:showPercent val="0"/>
              <c:showBubbleSize val="0"/>
            </c:dLbl>
            <c:txPr>
              <a:bodyPr/>
              <a:lstStyle/>
              <a:p>
                <a:pPr>
                  <a:defRPr b="1"/>
                </a:pPr>
                <a:endParaRPr lang="en-US"/>
              </a:p>
            </c:txPr>
            <c:dLblPos val="r"/>
            <c:showLegendKey val="0"/>
            <c:showVal val="0"/>
            <c:showCatName val="0"/>
            <c:showSerName val="1"/>
            <c:showPercent val="0"/>
            <c:showBubbleSize val="0"/>
            <c:showLeaderLines val="0"/>
          </c:dLbls>
          <c:xVal>
            <c:numRef>
              <c:f>Sheet5!$B$40</c:f>
              <c:numCache>
                <c:formatCode>0.000</c:formatCode>
                <c:ptCount val="1"/>
                <c:pt idx="0">
                  <c:v>0.17224988558539198</c:v>
                </c:pt>
              </c:numCache>
            </c:numRef>
          </c:xVal>
          <c:yVal>
            <c:numRef>
              <c:f>Sheet5!$C$40</c:f>
              <c:numCache>
                <c:formatCode>0.000</c:formatCode>
                <c:ptCount val="1"/>
                <c:pt idx="0">
                  <c:v>-0.43436143647756392</c:v>
                </c:pt>
              </c:numCache>
            </c:numRef>
          </c:yVal>
          <c:smooth val="0"/>
        </c:ser>
        <c:dLbls>
          <c:showLegendKey val="0"/>
          <c:showVal val="1"/>
          <c:showCatName val="0"/>
          <c:showSerName val="0"/>
          <c:showPercent val="0"/>
          <c:showBubbleSize val="0"/>
        </c:dLbls>
        <c:axId val="106763776"/>
        <c:axId val="106765312"/>
      </c:scatterChart>
      <c:valAx>
        <c:axId val="106763776"/>
        <c:scaling>
          <c:orientation val="minMax"/>
          <c:max val="0.37000000000000038"/>
          <c:min val="0.15000000000000024"/>
        </c:scaling>
        <c:delete val="1"/>
        <c:axPos val="b"/>
        <c:numFmt formatCode="0.000" sourceLinked="1"/>
        <c:majorTickMark val="out"/>
        <c:minorTickMark val="none"/>
        <c:tickLblPos val="none"/>
        <c:crossAx val="106765312"/>
        <c:crosses val="autoZero"/>
        <c:crossBetween val="midCat"/>
      </c:valAx>
      <c:valAx>
        <c:axId val="106765312"/>
        <c:scaling>
          <c:orientation val="minMax"/>
          <c:min val="-0.5"/>
        </c:scaling>
        <c:delete val="1"/>
        <c:axPos val="l"/>
        <c:numFmt formatCode="0.000" sourceLinked="1"/>
        <c:majorTickMark val="out"/>
        <c:minorTickMark val="none"/>
        <c:tickLblPos val="none"/>
        <c:crossAx val="106763776"/>
        <c:crosses val="autoZero"/>
        <c:crossBetween val="midCat"/>
      </c:valAx>
    </c:plotArea>
    <c:plotVisOnly val="1"/>
    <c:dispBlanksAs val="gap"/>
    <c:showDLblsOverMax val="0"/>
  </c:chart>
  <c:externalData r:id="rId1">
    <c:autoUpdate val="0"/>
  </c:externalData>
</c:chartSpace>
</file>

<file path=ppt/charts/chart30.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4"/>
    </mc:Choice>
    <mc:Fallback>
      <c:style val="14"/>
    </mc:Fallback>
  </mc:AlternateContent>
  <c:chart>
    <c:autoTitleDeleted val="1"/>
    <c:plotArea>
      <c:layout>
        <c:manualLayout>
          <c:layoutTarget val="inner"/>
          <c:xMode val="edge"/>
          <c:yMode val="edge"/>
          <c:x val="0.49646869461830356"/>
          <c:y val="3.0054717736554395E-2"/>
          <c:w val="0.40098212723410004"/>
          <c:h val="0.93989071038252281"/>
        </c:manualLayout>
      </c:layout>
      <c:barChart>
        <c:barDir val="bar"/>
        <c:grouping val="clustered"/>
        <c:varyColors val="0"/>
        <c:ser>
          <c:idx val="0"/>
          <c:order val="0"/>
          <c:tx>
            <c:strRef>
              <c:f>Sheet1!$B$1</c:f>
              <c:strCache>
                <c:ptCount val="1"/>
                <c:pt idx="0">
                  <c:v>Total Cancer Patients</c:v>
                </c:pt>
              </c:strCache>
            </c:strRef>
          </c:tx>
          <c:invertIfNegative val="0"/>
          <c:dLbls>
            <c:txPr>
              <a:bodyPr/>
              <a:lstStyle/>
              <a:p>
                <a:pPr>
                  <a:defRPr sz="1200"/>
                </a:pPr>
                <a:endParaRPr lang="en-US"/>
              </a:p>
            </c:txPr>
            <c:showLegendKey val="0"/>
            <c:showVal val="1"/>
            <c:showCatName val="0"/>
            <c:showSerName val="0"/>
            <c:showPercent val="0"/>
            <c:showBubbleSize val="0"/>
            <c:showLeaderLines val="0"/>
          </c:dLbls>
          <c:cat>
            <c:strRef>
              <c:f>Sheet1!$A$2:$A$9</c:f>
              <c:strCache>
                <c:ptCount val="8"/>
                <c:pt idx="0">
                  <c:v>Is worth a short stay in the hospital</c:v>
                </c:pt>
                <c:pt idx="1">
                  <c:v>Is a product I am comfortable using</c:v>
                </c:pt>
                <c:pt idx="2">
                  <c:v>Is a product with which I am likely to be compliant</c:v>
                </c:pt>
                <c:pt idx="3">
                  <c:v>Is a brand I trust</c:v>
                </c:pt>
                <c:pt idx="4">
                  <c:v>Has side-effects that are tolerable</c:v>
                </c:pt>
                <c:pt idx="5">
                  <c:v>Has co-pays that are affordable to me</c:v>
                </c:pt>
                <c:pt idx="6">
                  <c:v>Improves the quality of my life</c:v>
                </c:pt>
                <c:pt idx="7">
                  <c:v>Has low serious risks</c:v>
                </c:pt>
              </c:strCache>
            </c:strRef>
          </c:cat>
          <c:val>
            <c:numRef>
              <c:f>Sheet1!$B$2:$B$9</c:f>
              <c:numCache>
                <c:formatCode>0%</c:formatCode>
                <c:ptCount val="8"/>
                <c:pt idx="0">
                  <c:v>0.51</c:v>
                </c:pt>
                <c:pt idx="1">
                  <c:v>0.38000000000000239</c:v>
                </c:pt>
                <c:pt idx="2">
                  <c:v>0.38000000000000239</c:v>
                </c:pt>
                <c:pt idx="3">
                  <c:v>0.36000000000000032</c:v>
                </c:pt>
                <c:pt idx="4">
                  <c:v>0.36000000000000032</c:v>
                </c:pt>
                <c:pt idx="5">
                  <c:v>0.35000000000000031</c:v>
                </c:pt>
                <c:pt idx="6">
                  <c:v>0.32000000000000245</c:v>
                </c:pt>
                <c:pt idx="7">
                  <c:v>0.24000000000000021</c:v>
                </c:pt>
              </c:numCache>
            </c:numRef>
          </c:val>
        </c:ser>
        <c:dLbls>
          <c:showLegendKey val="0"/>
          <c:showVal val="1"/>
          <c:showCatName val="0"/>
          <c:showSerName val="0"/>
          <c:showPercent val="0"/>
          <c:showBubbleSize val="0"/>
        </c:dLbls>
        <c:gapWidth val="75"/>
        <c:axId val="163971456"/>
        <c:axId val="163972992"/>
      </c:barChart>
      <c:catAx>
        <c:axId val="163971456"/>
        <c:scaling>
          <c:orientation val="maxMin"/>
        </c:scaling>
        <c:delete val="0"/>
        <c:axPos val="l"/>
        <c:majorTickMark val="out"/>
        <c:minorTickMark val="none"/>
        <c:tickLblPos val="nextTo"/>
        <c:txPr>
          <a:bodyPr/>
          <a:lstStyle/>
          <a:p>
            <a:pPr>
              <a:defRPr sz="1200"/>
            </a:pPr>
            <a:endParaRPr lang="en-US"/>
          </a:p>
        </c:txPr>
        <c:crossAx val="163972992"/>
        <c:crosses val="autoZero"/>
        <c:auto val="1"/>
        <c:lblAlgn val="ctr"/>
        <c:lblOffset val="100"/>
        <c:noMultiLvlLbl val="0"/>
      </c:catAx>
      <c:valAx>
        <c:axId val="163972992"/>
        <c:scaling>
          <c:orientation val="minMax"/>
          <c:max val="0.750000000000005"/>
        </c:scaling>
        <c:delete val="1"/>
        <c:axPos val="t"/>
        <c:numFmt formatCode="0%" sourceLinked="1"/>
        <c:majorTickMark val="out"/>
        <c:minorTickMark val="none"/>
        <c:tickLblPos val="none"/>
        <c:crossAx val="163971456"/>
        <c:crosses val="autoZero"/>
        <c:crossBetween val="between"/>
      </c:valAx>
    </c:plotArea>
    <c:plotVisOnly val="1"/>
    <c:dispBlanksAs val="gap"/>
    <c:showDLblsOverMax val="0"/>
  </c:chart>
  <c:txPr>
    <a:bodyPr/>
    <a:lstStyle/>
    <a:p>
      <a:pPr>
        <a:defRPr sz="1800"/>
      </a:pPr>
      <a:endParaRPr lang="en-US"/>
    </a:p>
  </c:txPr>
  <c:externalData r:id="rId1">
    <c:autoUpdate val="0"/>
  </c:externalData>
</c:chartSpace>
</file>

<file path=ppt/charts/chart3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4"/>
    </mc:Choice>
    <mc:Fallback>
      <c:style val="14"/>
    </mc:Fallback>
  </mc:AlternateContent>
  <c:chart>
    <c:autoTitleDeleted val="1"/>
    <c:plotArea>
      <c:layout>
        <c:manualLayout>
          <c:layoutTarget val="inner"/>
          <c:xMode val="edge"/>
          <c:yMode val="edge"/>
          <c:x val="6.7294861168669715E-2"/>
          <c:y val="5.8928954174126774E-2"/>
          <c:w val="0.62352610090405358"/>
          <c:h val="0.80167641544807877"/>
        </c:manualLayout>
      </c:layout>
      <c:pieChart>
        <c:varyColors val="1"/>
        <c:dLbls>
          <c:showLegendKey val="0"/>
          <c:showVal val="0"/>
          <c:showCatName val="0"/>
          <c:showSerName val="0"/>
          <c:showPercent val="0"/>
          <c:showBubbleSize val="0"/>
          <c:showLeaderLines val="1"/>
        </c:dLbls>
        <c:firstSliceAng val="0"/>
      </c:pieChart>
    </c:plotArea>
    <c:plotVisOnly val="1"/>
    <c:dispBlanksAs val="gap"/>
    <c:showDLblsOverMax val="0"/>
  </c:chart>
  <c:txPr>
    <a:bodyPr/>
    <a:lstStyle/>
    <a:p>
      <a:pPr>
        <a:defRPr sz="1800"/>
      </a:pPr>
      <a:endParaRPr lang="en-US"/>
    </a:p>
  </c:txPr>
  <c:externalData r:id="rId1">
    <c:autoUpdate val="0"/>
  </c:externalData>
</c:chartSpace>
</file>

<file path=ppt/charts/chart3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4"/>
    </mc:Choice>
    <mc:Fallback>
      <c:style val="14"/>
    </mc:Fallback>
  </mc:AlternateContent>
  <c:chart>
    <c:autoTitleDeleted val="1"/>
    <c:plotArea>
      <c:layout>
        <c:manualLayout>
          <c:layoutTarget val="inner"/>
          <c:xMode val="edge"/>
          <c:yMode val="edge"/>
          <c:x val="0.49646869461830367"/>
          <c:y val="3.0054717736554406E-2"/>
          <c:w val="0.40098212723410026"/>
          <c:h val="0.93989071038252303"/>
        </c:manualLayout>
      </c:layout>
      <c:barChart>
        <c:barDir val="bar"/>
        <c:grouping val="clustered"/>
        <c:varyColors val="0"/>
        <c:ser>
          <c:idx val="0"/>
          <c:order val="0"/>
          <c:tx>
            <c:strRef>
              <c:f>Sheet1!$B$1</c:f>
              <c:strCache>
                <c:ptCount val="1"/>
                <c:pt idx="0">
                  <c:v>Total Cancer Patients</c:v>
                </c:pt>
              </c:strCache>
            </c:strRef>
          </c:tx>
          <c:invertIfNegative val="0"/>
          <c:dLbls>
            <c:txPr>
              <a:bodyPr/>
              <a:lstStyle/>
              <a:p>
                <a:pPr>
                  <a:defRPr sz="1200"/>
                </a:pPr>
                <a:endParaRPr lang="en-US"/>
              </a:p>
            </c:txPr>
            <c:showLegendKey val="0"/>
            <c:showVal val="1"/>
            <c:showCatName val="0"/>
            <c:showSerName val="0"/>
            <c:showPercent val="0"/>
            <c:showBubbleSize val="0"/>
            <c:showLeaderLines val="0"/>
          </c:dLbls>
          <c:cat>
            <c:strRef>
              <c:f>Sheet1!$A$2:$A$9</c:f>
              <c:strCache>
                <c:ptCount val="8"/>
                <c:pt idx="0">
                  <c:v>Not covered by insurance</c:v>
                </c:pt>
                <c:pt idx="1">
                  <c:v>15-16% of patients respond, 6-7% achieve complete remission</c:v>
                </c:pt>
                <c:pt idx="2">
                  <c:v>Serious side effects including nausea, low blood pressure, chills, diarrhea</c:v>
                </c:pt>
                <c:pt idx="3">
                  <c:v>Don't know enough about the drug</c:v>
                </c:pt>
                <c:pt idx="4">
                  <c:v>Co-pays are too high</c:v>
                </c:pt>
                <c:pt idx="5">
                  <c:v>2-4% risk of death in clinical trials</c:v>
                </c:pt>
                <c:pt idx="6">
                  <c:v>Closest treatment center could be 2+ hours away</c:v>
                </c:pt>
                <c:pt idx="7">
                  <c:v>Requirement of hospital stay of up to 10 days</c:v>
                </c:pt>
              </c:strCache>
            </c:strRef>
          </c:cat>
          <c:val>
            <c:numRef>
              <c:f>Sheet1!$B$2:$B$9</c:f>
              <c:numCache>
                <c:formatCode>0%</c:formatCode>
                <c:ptCount val="8"/>
                <c:pt idx="0">
                  <c:v>0.51</c:v>
                </c:pt>
                <c:pt idx="1">
                  <c:v>0.47000000000000008</c:v>
                </c:pt>
                <c:pt idx="2">
                  <c:v>0.44</c:v>
                </c:pt>
                <c:pt idx="3">
                  <c:v>0.43000000000000038</c:v>
                </c:pt>
                <c:pt idx="4">
                  <c:v>0.43000000000000038</c:v>
                </c:pt>
                <c:pt idx="5">
                  <c:v>0.35000000000000031</c:v>
                </c:pt>
                <c:pt idx="6">
                  <c:v>0.32000000000000245</c:v>
                </c:pt>
                <c:pt idx="7">
                  <c:v>0.31000000000000216</c:v>
                </c:pt>
              </c:numCache>
            </c:numRef>
          </c:val>
        </c:ser>
        <c:dLbls>
          <c:showLegendKey val="0"/>
          <c:showVal val="1"/>
          <c:showCatName val="0"/>
          <c:showSerName val="0"/>
          <c:showPercent val="0"/>
          <c:showBubbleSize val="0"/>
        </c:dLbls>
        <c:gapWidth val="75"/>
        <c:axId val="164004608"/>
        <c:axId val="164006144"/>
      </c:barChart>
      <c:catAx>
        <c:axId val="164004608"/>
        <c:scaling>
          <c:orientation val="maxMin"/>
        </c:scaling>
        <c:delete val="0"/>
        <c:axPos val="l"/>
        <c:majorTickMark val="out"/>
        <c:minorTickMark val="none"/>
        <c:tickLblPos val="nextTo"/>
        <c:txPr>
          <a:bodyPr/>
          <a:lstStyle/>
          <a:p>
            <a:pPr>
              <a:defRPr sz="1200"/>
            </a:pPr>
            <a:endParaRPr lang="en-US"/>
          </a:p>
        </c:txPr>
        <c:crossAx val="164006144"/>
        <c:crosses val="autoZero"/>
        <c:auto val="1"/>
        <c:lblAlgn val="ctr"/>
        <c:lblOffset val="100"/>
        <c:noMultiLvlLbl val="0"/>
      </c:catAx>
      <c:valAx>
        <c:axId val="164006144"/>
        <c:scaling>
          <c:orientation val="minMax"/>
          <c:max val="0.75000000000000522"/>
        </c:scaling>
        <c:delete val="1"/>
        <c:axPos val="t"/>
        <c:numFmt formatCode="0%" sourceLinked="1"/>
        <c:majorTickMark val="out"/>
        <c:minorTickMark val="none"/>
        <c:tickLblPos val="none"/>
        <c:crossAx val="164004608"/>
        <c:crosses val="autoZero"/>
        <c:crossBetween val="between"/>
      </c:valAx>
    </c:plotArea>
    <c:plotVisOnly val="1"/>
    <c:dispBlanksAs val="gap"/>
    <c:showDLblsOverMax val="0"/>
  </c:chart>
  <c:txPr>
    <a:bodyPr/>
    <a:lstStyle/>
    <a:p>
      <a:pPr>
        <a:defRPr sz="1800"/>
      </a:pPr>
      <a:endParaRPr lang="en-US"/>
    </a:p>
  </c:txPr>
  <c:externalData r:id="rId1">
    <c:autoUpdate val="0"/>
  </c:externalData>
</c:chartSpace>
</file>

<file path=ppt/charts/chart3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4"/>
    </mc:Choice>
    <mc:Fallback>
      <c:style val="14"/>
    </mc:Fallback>
  </mc:AlternateContent>
  <c:chart>
    <c:autoTitleDeleted val="1"/>
    <c:plotArea>
      <c:layout>
        <c:manualLayout>
          <c:layoutTarget val="inner"/>
          <c:xMode val="edge"/>
          <c:yMode val="edge"/>
          <c:x val="6.7294861168669715E-2"/>
          <c:y val="5.8928954174126774E-2"/>
          <c:w val="0.62352610090405358"/>
          <c:h val="0.80167641544807877"/>
        </c:manualLayout>
      </c:layout>
      <c:pieChart>
        <c:varyColors val="1"/>
        <c:dLbls>
          <c:showLegendKey val="0"/>
          <c:showVal val="0"/>
          <c:showCatName val="0"/>
          <c:showSerName val="0"/>
          <c:showPercent val="0"/>
          <c:showBubbleSize val="0"/>
          <c:showLeaderLines val="1"/>
        </c:dLbls>
        <c:firstSliceAng val="0"/>
      </c:pieChart>
    </c:plotArea>
    <c:plotVisOnly val="1"/>
    <c:dispBlanksAs val="gap"/>
    <c:showDLblsOverMax val="0"/>
  </c:chart>
  <c:txPr>
    <a:bodyPr/>
    <a:lstStyle/>
    <a:p>
      <a:pPr>
        <a:defRPr sz="1800"/>
      </a:pPr>
      <a:endParaRPr lang="en-US"/>
    </a:p>
  </c:txPr>
  <c:externalData r:id="rId1">
    <c:autoUpdate val="0"/>
  </c:externalData>
</c:chartSpace>
</file>

<file path=ppt/charts/chart3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4"/>
    </mc:Choice>
    <mc:Fallback>
      <c:style val="14"/>
    </mc:Fallback>
  </mc:AlternateContent>
  <c:chart>
    <c:autoTitleDeleted val="0"/>
    <c:plotArea>
      <c:layout>
        <c:manualLayout>
          <c:layoutTarget val="inner"/>
          <c:xMode val="edge"/>
          <c:yMode val="edge"/>
          <c:x val="1.7380952380952382E-2"/>
          <c:y val="7.8715436733199112E-2"/>
          <c:w val="0.52464520059993058"/>
          <c:h val="0.71649927687610504"/>
        </c:manualLayout>
      </c:layout>
      <c:barChart>
        <c:barDir val="col"/>
        <c:grouping val="percentStacked"/>
        <c:varyColors val="0"/>
        <c:ser>
          <c:idx val="0"/>
          <c:order val="0"/>
          <c:tx>
            <c:strRef>
              <c:f>Sheet1!$B$1</c:f>
              <c:strCache>
                <c:ptCount val="1"/>
                <c:pt idx="0">
                  <c:v>Insignificant</c:v>
                </c:pt>
              </c:strCache>
            </c:strRef>
          </c:tx>
          <c:invertIfNegative val="0"/>
          <c:dLbls>
            <c:txPr>
              <a:bodyPr/>
              <a:lstStyle/>
              <a:p>
                <a:pPr>
                  <a:defRPr sz="1200" b="1">
                    <a:solidFill>
                      <a:schemeClr val="bg1"/>
                    </a:solidFill>
                  </a:defRPr>
                </a:pPr>
                <a:endParaRPr lang="en-US"/>
              </a:p>
            </c:txPr>
            <c:showLegendKey val="0"/>
            <c:showVal val="1"/>
            <c:showCatName val="0"/>
            <c:showSerName val="0"/>
            <c:showPercent val="0"/>
            <c:showBubbleSize val="0"/>
            <c:showLeaderLines val="0"/>
          </c:dLbls>
          <c:cat>
            <c:strRef>
              <c:f>Sheet1!$A$2</c:f>
              <c:strCache>
                <c:ptCount val="1"/>
                <c:pt idx="0">
                  <c:v>Total</c:v>
                </c:pt>
              </c:strCache>
            </c:strRef>
          </c:cat>
          <c:val>
            <c:numRef>
              <c:f>Sheet1!$B$2</c:f>
              <c:numCache>
                <c:formatCode>0%</c:formatCode>
                <c:ptCount val="1"/>
                <c:pt idx="0">
                  <c:v>0.19</c:v>
                </c:pt>
              </c:numCache>
            </c:numRef>
          </c:val>
        </c:ser>
        <c:ser>
          <c:idx val="1"/>
          <c:order val="1"/>
          <c:tx>
            <c:strRef>
              <c:f>Sheet1!$C$1</c:f>
              <c:strCache>
                <c:ptCount val="1"/>
                <c:pt idx="0">
                  <c:v>Somewhat Significant</c:v>
                </c:pt>
              </c:strCache>
            </c:strRef>
          </c:tx>
          <c:invertIfNegative val="0"/>
          <c:dLbls>
            <c:txPr>
              <a:bodyPr/>
              <a:lstStyle/>
              <a:p>
                <a:pPr>
                  <a:defRPr sz="1200" b="1">
                    <a:solidFill>
                      <a:schemeClr val="bg1"/>
                    </a:solidFill>
                  </a:defRPr>
                </a:pPr>
                <a:endParaRPr lang="en-US"/>
              </a:p>
            </c:txPr>
            <c:showLegendKey val="0"/>
            <c:showVal val="1"/>
            <c:showCatName val="0"/>
            <c:showSerName val="0"/>
            <c:showPercent val="0"/>
            <c:showBubbleSize val="0"/>
            <c:showLeaderLines val="0"/>
          </c:dLbls>
          <c:cat>
            <c:strRef>
              <c:f>Sheet1!$A$2</c:f>
              <c:strCache>
                <c:ptCount val="1"/>
                <c:pt idx="0">
                  <c:v>Total</c:v>
                </c:pt>
              </c:strCache>
            </c:strRef>
          </c:cat>
          <c:val>
            <c:numRef>
              <c:f>Sheet1!$C$2</c:f>
              <c:numCache>
                <c:formatCode>0%</c:formatCode>
                <c:ptCount val="1"/>
                <c:pt idx="0">
                  <c:v>0.1800000000000001</c:v>
                </c:pt>
              </c:numCache>
            </c:numRef>
          </c:val>
        </c:ser>
        <c:ser>
          <c:idx val="2"/>
          <c:order val="2"/>
          <c:tx>
            <c:strRef>
              <c:f>Sheet1!$D$1</c:f>
              <c:strCache>
                <c:ptCount val="1"/>
                <c:pt idx="0">
                  <c:v>Significant</c:v>
                </c:pt>
              </c:strCache>
            </c:strRef>
          </c:tx>
          <c:spPr>
            <a:solidFill>
              <a:srgbClr val="00B0F0"/>
            </a:solidFill>
          </c:spPr>
          <c:invertIfNegative val="0"/>
          <c:dLbls>
            <c:txPr>
              <a:bodyPr/>
              <a:lstStyle/>
              <a:p>
                <a:pPr>
                  <a:defRPr sz="1200" b="1">
                    <a:solidFill>
                      <a:schemeClr val="bg1"/>
                    </a:solidFill>
                  </a:defRPr>
                </a:pPr>
                <a:endParaRPr lang="en-US"/>
              </a:p>
            </c:txPr>
            <c:showLegendKey val="0"/>
            <c:showVal val="1"/>
            <c:showCatName val="0"/>
            <c:showSerName val="0"/>
            <c:showPercent val="0"/>
            <c:showBubbleSize val="0"/>
            <c:showLeaderLines val="0"/>
          </c:dLbls>
          <c:cat>
            <c:strRef>
              <c:f>Sheet1!$A$2</c:f>
              <c:strCache>
                <c:ptCount val="1"/>
                <c:pt idx="0">
                  <c:v>Total</c:v>
                </c:pt>
              </c:strCache>
            </c:strRef>
          </c:cat>
          <c:val>
            <c:numRef>
              <c:f>Sheet1!$D$2</c:f>
              <c:numCache>
                <c:formatCode>0%</c:formatCode>
                <c:ptCount val="1"/>
                <c:pt idx="0">
                  <c:v>0.63000000000000045</c:v>
                </c:pt>
              </c:numCache>
            </c:numRef>
          </c:val>
        </c:ser>
        <c:dLbls>
          <c:showLegendKey val="0"/>
          <c:showVal val="0"/>
          <c:showCatName val="0"/>
          <c:showSerName val="0"/>
          <c:showPercent val="0"/>
          <c:showBubbleSize val="0"/>
        </c:dLbls>
        <c:gapWidth val="75"/>
        <c:overlap val="100"/>
        <c:axId val="164027392"/>
        <c:axId val="162607872"/>
      </c:barChart>
      <c:catAx>
        <c:axId val="164027392"/>
        <c:scaling>
          <c:orientation val="minMax"/>
        </c:scaling>
        <c:delete val="0"/>
        <c:axPos val="b"/>
        <c:majorTickMark val="out"/>
        <c:minorTickMark val="none"/>
        <c:tickLblPos val="nextTo"/>
        <c:crossAx val="162607872"/>
        <c:crosses val="autoZero"/>
        <c:auto val="1"/>
        <c:lblAlgn val="ctr"/>
        <c:lblOffset val="100"/>
        <c:noMultiLvlLbl val="0"/>
      </c:catAx>
      <c:valAx>
        <c:axId val="162607872"/>
        <c:scaling>
          <c:orientation val="minMax"/>
        </c:scaling>
        <c:delete val="1"/>
        <c:axPos val="l"/>
        <c:numFmt formatCode="0%" sourceLinked="1"/>
        <c:majorTickMark val="out"/>
        <c:minorTickMark val="none"/>
        <c:tickLblPos val="none"/>
        <c:crossAx val="164027392"/>
        <c:crosses val="autoZero"/>
        <c:crossBetween val="between"/>
      </c:valAx>
    </c:plotArea>
    <c:legend>
      <c:legendPos val="r"/>
      <c:layout>
        <c:manualLayout>
          <c:xMode val="edge"/>
          <c:yMode val="edge"/>
          <c:x val="0.4454314304461901"/>
          <c:y val="0.37304126228407752"/>
          <c:w val="0.40888685789276785"/>
          <c:h val="0.24711988036379304"/>
        </c:manualLayout>
      </c:layout>
      <c:overlay val="0"/>
      <c:txPr>
        <a:bodyPr/>
        <a:lstStyle/>
        <a:p>
          <a:pPr>
            <a:defRPr sz="1200"/>
          </a:pPr>
          <a:endParaRPr lang="en-US"/>
        </a:p>
      </c:txPr>
    </c:legend>
    <c:plotVisOnly val="1"/>
    <c:dispBlanksAs val="gap"/>
    <c:showDLblsOverMax val="0"/>
  </c:chart>
  <c:txPr>
    <a:bodyPr/>
    <a:lstStyle/>
    <a:p>
      <a:pPr>
        <a:defRPr sz="1800"/>
      </a:pPr>
      <a:endParaRPr lang="en-US"/>
    </a:p>
  </c:txPr>
  <c:externalData r:id="rId1">
    <c:autoUpdate val="0"/>
  </c:externalData>
</c:chartSpace>
</file>

<file path=ppt/charts/chart35.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4"/>
    </mc:Choice>
    <mc:Fallback>
      <c:style val="14"/>
    </mc:Fallback>
  </mc:AlternateContent>
  <c:chart>
    <c:autoTitleDeleted val="1"/>
    <c:plotArea>
      <c:layout>
        <c:manualLayout>
          <c:layoutTarget val="inner"/>
          <c:xMode val="edge"/>
          <c:yMode val="edge"/>
          <c:x val="0.5004277106206797"/>
          <c:y val="3.0054717736554413E-2"/>
          <c:w val="0.49957228937932463"/>
          <c:h val="0.93989071038252325"/>
        </c:manualLayout>
      </c:layout>
      <c:barChart>
        <c:barDir val="bar"/>
        <c:grouping val="clustered"/>
        <c:varyColors val="0"/>
        <c:ser>
          <c:idx val="0"/>
          <c:order val="0"/>
          <c:tx>
            <c:strRef>
              <c:f>Sheet1!$B$1</c:f>
              <c:strCache>
                <c:ptCount val="1"/>
                <c:pt idx="0">
                  <c:v>Total Cancer Patients</c:v>
                </c:pt>
              </c:strCache>
            </c:strRef>
          </c:tx>
          <c:invertIfNegative val="0"/>
          <c:dLbls>
            <c:txPr>
              <a:bodyPr/>
              <a:lstStyle/>
              <a:p>
                <a:pPr>
                  <a:defRPr sz="1200"/>
                </a:pPr>
                <a:endParaRPr lang="en-US"/>
              </a:p>
            </c:txPr>
            <c:showLegendKey val="0"/>
            <c:showVal val="1"/>
            <c:showCatName val="0"/>
            <c:showSerName val="0"/>
            <c:showPercent val="0"/>
            <c:showBubbleSize val="0"/>
            <c:showLeaderLines val="0"/>
          </c:dLbls>
          <c:cat>
            <c:strRef>
              <c:f>Sheet1!$A$2:$A$6</c:f>
              <c:strCache>
                <c:ptCount val="5"/>
                <c:pt idx="0">
                  <c:v>Serious side effects including nausea, low blood pressure, chills, diarrhea</c:v>
                </c:pt>
                <c:pt idx="1">
                  <c:v>Current health condition prevents me</c:v>
                </c:pt>
                <c:pt idx="2">
                  <c:v>Don't like it</c:v>
                </c:pt>
                <c:pt idx="3">
                  <c:v>Currently taking other medication/on clinical trials</c:v>
                </c:pt>
                <c:pt idx="4">
                  <c:v>Does not work</c:v>
                </c:pt>
              </c:strCache>
            </c:strRef>
          </c:cat>
          <c:val>
            <c:numRef>
              <c:f>Sheet1!$B$2:$B$6</c:f>
              <c:numCache>
                <c:formatCode>0%</c:formatCode>
                <c:ptCount val="5"/>
                <c:pt idx="0">
                  <c:v>0.37000000000000038</c:v>
                </c:pt>
                <c:pt idx="1">
                  <c:v>0.17</c:v>
                </c:pt>
                <c:pt idx="2">
                  <c:v>0.11</c:v>
                </c:pt>
                <c:pt idx="3">
                  <c:v>0.11</c:v>
                </c:pt>
                <c:pt idx="4">
                  <c:v>0.1</c:v>
                </c:pt>
              </c:numCache>
            </c:numRef>
          </c:val>
        </c:ser>
        <c:dLbls>
          <c:showLegendKey val="0"/>
          <c:showVal val="1"/>
          <c:showCatName val="0"/>
          <c:showSerName val="0"/>
          <c:showPercent val="0"/>
          <c:showBubbleSize val="0"/>
        </c:dLbls>
        <c:gapWidth val="75"/>
        <c:axId val="169087744"/>
        <c:axId val="169089280"/>
      </c:barChart>
      <c:catAx>
        <c:axId val="169087744"/>
        <c:scaling>
          <c:orientation val="maxMin"/>
        </c:scaling>
        <c:delete val="0"/>
        <c:axPos val="l"/>
        <c:majorTickMark val="out"/>
        <c:minorTickMark val="none"/>
        <c:tickLblPos val="nextTo"/>
        <c:txPr>
          <a:bodyPr/>
          <a:lstStyle/>
          <a:p>
            <a:pPr>
              <a:defRPr sz="1200"/>
            </a:pPr>
            <a:endParaRPr lang="en-US"/>
          </a:p>
        </c:txPr>
        <c:crossAx val="169089280"/>
        <c:crosses val="autoZero"/>
        <c:auto val="1"/>
        <c:lblAlgn val="ctr"/>
        <c:lblOffset val="100"/>
        <c:noMultiLvlLbl val="0"/>
      </c:catAx>
      <c:valAx>
        <c:axId val="169089280"/>
        <c:scaling>
          <c:orientation val="minMax"/>
          <c:max val="0.75000000000000544"/>
        </c:scaling>
        <c:delete val="1"/>
        <c:axPos val="t"/>
        <c:numFmt formatCode="0%" sourceLinked="1"/>
        <c:majorTickMark val="out"/>
        <c:minorTickMark val="none"/>
        <c:tickLblPos val="none"/>
        <c:crossAx val="169087744"/>
        <c:crosses val="autoZero"/>
        <c:crossBetween val="between"/>
      </c:valAx>
    </c:plotArea>
    <c:plotVisOnly val="1"/>
    <c:dispBlanksAs val="gap"/>
    <c:showDLblsOverMax val="0"/>
  </c:chart>
  <c:txPr>
    <a:bodyPr/>
    <a:lstStyle/>
    <a:p>
      <a:pPr>
        <a:defRPr sz="1800"/>
      </a:pPr>
      <a:endParaRPr lang="en-US"/>
    </a:p>
  </c:txPr>
  <c:externalData r:id="rId1">
    <c:autoUpdate val="0"/>
  </c:externalData>
</c:chartSpace>
</file>

<file path=ppt/charts/chart36.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4"/>
    </mc:Choice>
    <mc:Fallback>
      <c:style val="14"/>
    </mc:Fallback>
  </mc:AlternateContent>
  <c:chart>
    <c:autoTitleDeleted val="1"/>
    <c:plotArea>
      <c:layout>
        <c:manualLayout>
          <c:layoutTarget val="inner"/>
          <c:xMode val="edge"/>
          <c:yMode val="edge"/>
          <c:x val="6.3506944444444519E-2"/>
          <c:y val="1.9841180566715522E-2"/>
          <c:w val="0.90704177602799763"/>
          <c:h val="0.98015881943328664"/>
        </c:manualLayout>
      </c:layout>
      <c:barChart>
        <c:barDir val="col"/>
        <c:grouping val="clustered"/>
        <c:varyColors val="0"/>
        <c:ser>
          <c:idx val="0"/>
          <c:order val="0"/>
          <c:tx>
            <c:strRef>
              <c:f>Sheet1!$B$1</c:f>
              <c:strCache>
                <c:ptCount val="1"/>
                <c:pt idx="0">
                  <c:v>Total </c:v>
                </c:pt>
              </c:strCache>
            </c:strRef>
          </c:tx>
          <c:invertIfNegative val="0"/>
          <c:dLbls>
            <c:dLbl>
              <c:idx val="0"/>
              <c:layout>
                <c:manualLayout>
                  <c:x val="0"/>
                  <c:y val="-7.1707108040066523E-3"/>
                </c:manualLayout>
              </c:layout>
              <c:showLegendKey val="0"/>
              <c:showVal val="1"/>
              <c:showCatName val="0"/>
              <c:showSerName val="0"/>
              <c:showPercent val="0"/>
              <c:showBubbleSize val="0"/>
            </c:dLbl>
            <c:txPr>
              <a:bodyPr/>
              <a:lstStyle/>
              <a:p>
                <a:pPr>
                  <a:defRPr sz="1200"/>
                </a:pPr>
                <a:endParaRPr lang="en-US"/>
              </a:p>
            </c:txPr>
            <c:showLegendKey val="0"/>
            <c:showVal val="1"/>
            <c:showCatName val="0"/>
            <c:showSerName val="0"/>
            <c:showPercent val="0"/>
            <c:showBubbleSize val="0"/>
            <c:showLeaderLines val="0"/>
          </c:dLbls>
          <c:cat>
            <c:strRef>
              <c:f>Sheet1!$A$2:$A$5</c:f>
              <c:strCache>
                <c:ptCount val="4"/>
                <c:pt idx="0">
                  <c:v>Melanoma Stage III</c:v>
                </c:pt>
                <c:pt idx="1">
                  <c:v>Kidney Cancer/Renal Cell Carcinoma Stage III</c:v>
                </c:pt>
                <c:pt idx="2">
                  <c:v>Metastatic Melanoma</c:v>
                </c:pt>
                <c:pt idx="3">
                  <c:v>Metastatic Kidney Cancer/Renal Cell Carcinoma</c:v>
                </c:pt>
              </c:strCache>
            </c:strRef>
          </c:cat>
          <c:val>
            <c:numRef>
              <c:f>Sheet1!$B$2:$B$5</c:f>
              <c:numCache>
                <c:formatCode>0%</c:formatCode>
                <c:ptCount val="4"/>
                <c:pt idx="0">
                  <c:v>0.27</c:v>
                </c:pt>
                <c:pt idx="1">
                  <c:v>0.21000000000000021</c:v>
                </c:pt>
                <c:pt idx="2">
                  <c:v>0.43000000000000038</c:v>
                </c:pt>
                <c:pt idx="3">
                  <c:v>0.30000000000000032</c:v>
                </c:pt>
              </c:numCache>
            </c:numRef>
          </c:val>
        </c:ser>
        <c:dLbls>
          <c:showLegendKey val="0"/>
          <c:showVal val="1"/>
          <c:showCatName val="0"/>
          <c:showSerName val="0"/>
          <c:showPercent val="0"/>
          <c:showBubbleSize val="0"/>
        </c:dLbls>
        <c:gapWidth val="150"/>
        <c:axId val="169155200"/>
        <c:axId val="169156992"/>
      </c:barChart>
      <c:catAx>
        <c:axId val="169155200"/>
        <c:scaling>
          <c:orientation val="minMax"/>
        </c:scaling>
        <c:delete val="0"/>
        <c:axPos val="b"/>
        <c:numFmt formatCode="General" sourceLinked="1"/>
        <c:majorTickMark val="out"/>
        <c:minorTickMark val="none"/>
        <c:tickLblPos val="nextTo"/>
        <c:txPr>
          <a:bodyPr/>
          <a:lstStyle/>
          <a:p>
            <a:pPr>
              <a:defRPr sz="1200"/>
            </a:pPr>
            <a:endParaRPr lang="en-US"/>
          </a:p>
        </c:txPr>
        <c:crossAx val="169156992"/>
        <c:crosses val="autoZero"/>
        <c:auto val="1"/>
        <c:lblAlgn val="ctr"/>
        <c:lblOffset val="100"/>
        <c:noMultiLvlLbl val="0"/>
      </c:catAx>
      <c:valAx>
        <c:axId val="169156992"/>
        <c:scaling>
          <c:orientation val="minMax"/>
        </c:scaling>
        <c:delete val="1"/>
        <c:axPos val="l"/>
        <c:numFmt formatCode="0%" sourceLinked="1"/>
        <c:majorTickMark val="out"/>
        <c:minorTickMark val="none"/>
        <c:tickLblPos val="none"/>
        <c:crossAx val="169155200"/>
        <c:crosses val="autoZero"/>
        <c:crossBetween val="between"/>
      </c:valAx>
    </c:plotArea>
    <c:plotVisOnly val="1"/>
    <c:dispBlanksAs val="gap"/>
    <c:showDLblsOverMax val="0"/>
  </c:chart>
  <c:txPr>
    <a:bodyPr/>
    <a:lstStyle/>
    <a:p>
      <a:pPr>
        <a:defRPr sz="1800"/>
      </a:pPr>
      <a:endParaRPr lang="en-US"/>
    </a:p>
  </c:txPr>
  <c:externalData r:id="rId1">
    <c:autoUpdate val="0"/>
  </c:externalData>
</c:chartSpace>
</file>

<file path=ppt/charts/chart37.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4"/>
    </mc:Choice>
    <mc:Fallback>
      <c:style val="14"/>
    </mc:Fallback>
  </mc:AlternateContent>
  <c:chart>
    <c:autoTitleDeleted val="1"/>
    <c:plotArea>
      <c:layout>
        <c:manualLayout>
          <c:layoutTarget val="inner"/>
          <c:xMode val="edge"/>
          <c:yMode val="edge"/>
          <c:x val="0.40329404861867074"/>
          <c:y val="1.9860842866339923E-2"/>
          <c:w val="0.44243172517816559"/>
          <c:h val="0.96027831426732035"/>
        </c:manualLayout>
      </c:layout>
      <c:barChart>
        <c:barDir val="bar"/>
        <c:grouping val="clustered"/>
        <c:varyColors val="0"/>
        <c:ser>
          <c:idx val="0"/>
          <c:order val="0"/>
          <c:tx>
            <c:strRef>
              <c:f>Sheet1!$B$1</c:f>
              <c:strCache>
                <c:ptCount val="1"/>
                <c:pt idx="0">
                  <c:v>Melanoma (a)</c:v>
                </c:pt>
              </c:strCache>
            </c:strRef>
          </c:tx>
          <c:invertIfNegative val="0"/>
          <c:dLbls>
            <c:txPr>
              <a:bodyPr/>
              <a:lstStyle/>
              <a:p>
                <a:pPr>
                  <a:defRPr sz="1200"/>
                </a:pPr>
                <a:endParaRPr lang="en-US"/>
              </a:p>
            </c:txPr>
            <c:showLegendKey val="0"/>
            <c:showVal val="1"/>
            <c:showCatName val="0"/>
            <c:showSerName val="0"/>
            <c:showPercent val="0"/>
            <c:showBubbleSize val="0"/>
            <c:showLeaderLines val="0"/>
          </c:dLbls>
          <c:cat>
            <c:strRef>
              <c:f>Sheet1!$A$2:$A$8</c:f>
              <c:strCache>
                <c:ptCount val="7"/>
                <c:pt idx="0">
                  <c:v>Within 3 months</c:v>
                </c:pt>
                <c:pt idx="1">
                  <c:v>3 to &lt;6 months</c:v>
                </c:pt>
                <c:pt idx="2">
                  <c:v>6 to &lt;12 months</c:v>
                </c:pt>
                <c:pt idx="3">
                  <c:v>1 to &lt;2 years</c:v>
                </c:pt>
                <c:pt idx="4">
                  <c:v>2 to &lt;5 years</c:v>
                </c:pt>
                <c:pt idx="5">
                  <c:v>5 to &lt;10 years</c:v>
                </c:pt>
                <c:pt idx="6">
                  <c:v>10+ years</c:v>
                </c:pt>
              </c:strCache>
            </c:strRef>
          </c:cat>
          <c:val>
            <c:numRef>
              <c:f>Sheet1!$B$2:$B$8</c:f>
              <c:numCache>
                <c:formatCode>0%</c:formatCode>
                <c:ptCount val="7"/>
                <c:pt idx="0">
                  <c:v>0.05</c:v>
                </c:pt>
                <c:pt idx="1">
                  <c:v>6.0000000000000032E-2</c:v>
                </c:pt>
                <c:pt idx="2">
                  <c:v>0.1</c:v>
                </c:pt>
                <c:pt idx="3">
                  <c:v>0.15000000000000024</c:v>
                </c:pt>
                <c:pt idx="4">
                  <c:v>0.28000000000000008</c:v>
                </c:pt>
                <c:pt idx="5">
                  <c:v>0.18000000000000024</c:v>
                </c:pt>
                <c:pt idx="6">
                  <c:v>0.19</c:v>
                </c:pt>
              </c:numCache>
            </c:numRef>
          </c:val>
        </c:ser>
        <c:ser>
          <c:idx val="1"/>
          <c:order val="1"/>
          <c:tx>
            <c:strRef>
              <c:f>Sheet1!$C$1</c:f>
              <c:strCache>
                <c:ptCount val="1"/>
                <c:pt idx="0">
                  <c:v>KC/RCC (b)</c:v>
                </c:pt>
              </c:strCache>
            </c:strRef>
          </c:tx>
          <c:spPr>
            <a:solidFill>
              <a:srgbClr val="00B0F0"/>
            </a:solidFill>
          </c:spPr>
          <c:invertIfNegative val="0"/>
          <c:dLbls>
            <c:txPr>
              <a:bodyPr/>
              <a:lstStyle/>
              <a:p>
                <a:pPr>
                  <a:defRPr sz="1200"/>
                </a:pPr>
                <a:endParaRPr lang="en-US"/>
              </a:p>
            </c:txPr>
            <c:showLegendKey val="0"/>
            <c:showVal val="1"/>
            <c:showCatName val="0"/>
            <c:showSerName val="0"/>
            <c:showPercent val="0"/>
            <c:showBubbleSize val="0"/>
            <c:showLeaderLines val="0"/>
          </c:dLbls>
          <c:cat>
            <c:strRef>
              <c:f>Sheet1!$A$2:$A$8</c:f>
              <c:strCache>
                <c:ptCount val="7"/>
                <c:pt idx="0">
                  <c:v>Within 3 months</c:v>
                </c:pt>
                <c:pt idx="1">
                  <c:v>3 to &lt;6 months</c:v>
                </c:pt>
                <c:pt idx="2">
                  <c:v>6 to &lt;12 months</c:v>
                </c:pt>
                <c:pt idx="3">
                  <c:v>1 to &lt;2 years</c:v>
                </c:pt>
                <c:pt idx="4">
                  <c:v>2 to &lt;5 years</c:v>
                </c:pt>
                <c:pt idx="5">
                  <c:v>5 to &lt;10 years</c:v>
                </c:pt>
                <c:pt idx="6">
                  <c:v>10+ years</c:v>
                </c:pt>
              </c:strCache>
            </c:strRef>
          </c:cat>
          <c:val>
            <c:numRef>
              <c:f>Sheet1!$C$2:$C$8</c:f>
              <c:numCache>
                <c:formatCode>0%</c:formatCode>
                <c:ptCount val="7"/>
                <c:pt idx="0">
                  <c:v>7.0000000000000021E-2</c:v>
                </c:pt>
                <c:pt idx="1">
                  <c:v>8.0000000000000043E-2</c:v>
                </c:pt>
                <c:pt idx="2">
                  <c:v>7.0000000000000021E-2</c:v>
                </c:pt>
                <c:pt idx="3">
                  <c:v>0.16</c:v>
                </c:pt>
                <c:pt idx="4">
                  <c:v>0.30000000000000032</c:v>
                </c:pt>
                <c:pt idx="5">
                  <c:v>0.21000000000000021</c:v>
                </c:pt>
                <c:pt idx="6">
                  <c:v>0.11</c:v>
                </c:pt>
              </c:numCache>
            </c:numRef>
          </c:val>
        </c:ser>
        <c:dLbls>
          <c:showLegendKey val="0"/>
          <c:showVal val="0"/>
          <c:showCatName val="0"/>
          <c:showSerName val="0"/>
          <c:showPercent val="0"/>
          <c:showBubbleSize val="0"/>
        </c:dLbls>
        <c:gapWidth val="75"/>
        <c:axId val="169239680"/>
        <c:axId val="169241216"/>
      </c:barChart>
      <c:catAx>
        <c:axId val="169239680"/>
        <c:scaling>
          <c:orientation val="maxMin"/>
        </c:scaling>
        <c:delete val="0"/>
        <c:axPos val="l"/>
        <c:numFmt formatCode="General" sourceLinked="1"/>
        <c:majorTickMark val="out"/>
        <c:minorTickMark val="none"/>
        <c:tickLblPos val="nextTo"/>
        <c:txPr>
          <a:bodyPr/>
          <a:lstStyle/>
          <a:p>
            <a:pPr>
              <a:defRPr sz="1200"/>
            </a:pPr>
            <a:endParaRPr lang="en-US"/>
          </a:p>
        </c:txPr>
        <c:crossAx val="169241216"/>
        <c:crosses val="autoZero"/>
        <c:auto val="1"/>
        <c:lblAlgn val="ctr"/>
        <c:lblOffset val="100"/>
        <c:noMultiLvlLbl val="0"/>
      </c:catAx>
      <c:valAx>
        <c:axId val="169241216"/>
        <c:scaling>
          <c:orientation val="minMax"/>
        </c:scaling>
        <c:delete val="1"/>
        <c:axPos val="t"/>
        <c:numFmt formatCode="0%" sourceLinked="1"/>
        <c:majorTickMark val="out"/>
        <c:minorTickMark val="none"/>
        <c:tickLblPos val="none"/>
        <c:crossAx val="169239680"/>
        <c:crosses val="autoZero"/>
        <c:crossBetween val="between"/>
      </c:valAx>
    </c:plotArea>
    <c:legend>
      <c:legendPos val="r"/>
      <c:layout>
        <c:manualLayout>
          <c:xMode val="edge"/>
          <c:yMode val="edge"/>
          <c:x val="0.71105912095908963"/>
          <c:y val="0.30214158371712968"/>
          <c:w val="0.27281184336886416"/>
          <c:h val="0.14414450552171545"/>
        </c:manualLayout>
      </c:layout>
      <c:overlay val="0"/>
      <c:txPr>
        <a:bodyPr/>
        <a:lstStyle/>
        <a:p>
          <a:pPr>
            <a:defRPr sz="1200"/>
          </a:pPr>
          <a:endParaRPr lang="en-US"/>
        </a:p>
      </c:txPr>
    </c:legend>
    <c:plotVisOnly val="1"/>
    <c:dispBlanksAs val="gap"/>
    <c:showDLblsOverMax val="0"/>
  </c:chart>
  <c:txPr>
    <a:bodyPr/>
    <a:lstStyle/>
    <a:p>
      <a:pPr>
        <a:defRPr sz="1800"/>
      </a:pPr>
      <a:endParaRPr lang="en-US"/>
    </a:p>
  </c:txPr>
  <c:externalData r:id="rId1">
    <c:autoUpdate val="0"/>
  </c:externalData>
</c:chartSpace>
</file>

<file path=ppt/charts/chart38.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22"/>
    </mc:Choice>
    <mc:Fallback>
      <c:style val="22"/>
    </mc:Fallback>
  </mc:AlternateContent>
  <c:chart>
    <c:autoTitleDeleted val="1"/>
    <c:plotArea>
      <c:layout/>
      <c:pieChart>
        <c:varyColors val="1"/>
        <c:ser>
          <c:idx val="0"/>
          <c:order val="0"/>
          <c:tx>
            <c:strRef>
              <c:f>Sheet1!$B$1</c:f>
              <c:strCache>
                <c:ptCount val="1"/>
                <c:pt idx="0">
                  <c:v>Total Cancer Patients</c:v>
                </c:pt>
              </c:strCache>
            </c:strRef>
          </c:tx>
          <c:dLbls>
            <c:txPr>
              <a:bodyPr/>
              <a:lstStyle/>
              <a:p>
                <a:pPr>
                  <a:defRPr sz="1200"/>
                </a:pPr>
                <a:endParaRPr lang="en-US"/>
              </a:p>
            </c:txPr>
            <c:showLegendKey val="0"/>
            <c:showVal val="0"/>
            <c:showCatName val="0"/>
            <c:showSerName val="0"/>
            <c:showPercent val="1"/>
            <c:showBubbleSize val="0"/>
            <c:showLeaderLines val="1"/>
          </c:dLbls>
          <c:cat>
            <c:strRef>
              <c:f>Sheet1!$A$2:$A$8</c:f>
              <c:strCache>
                <c:ptCount val="7"/>
                <c:pt idx="0">
                  <c:v>Oncologist</c:v>
                </c:pt>
                <c:pt idx="1">
                  <c:v>Dermatologist</c:v>
                </c:pt>
                <c:pt idx="2">
                  <c:v>Urologist</c:v>
                </c:pt>
                <c:pt idx="3">
                  <c:v>Hematologist/
Oncologist</c:v>
                </c:pt>
                <c:pt idx="4">
                  <c:v>Primary/
Medical doctor</c:v>
                </c:pt>
                <c:pt idx="5">
                  <c:v>None/Nothing</c:v>
                </c:pt>
                <c:pt idx="6">
                  <c:v>Other</c:v>
                </c:pt>
              </c:strCache>
            </c:strRef>
          </c:cat>
          <c:val>
            <c:numRef>
              <c:f>Sheet1!$B$2:$B$8</c:f>
              <c:numCache>
                <c:formatCode>0%</c:formatCode>
                <c:ptCount val="7"/>
                <c:pt idx="0">
                  <c:v>0.42000000000000032</c:v>
                </c:pt>
                <c:pt idx="1">
                  <c:v>0.26</c:v>
                </c:pt>
                <c:pt idx="2">
                  <c:v>0.14000000000000001</c:v>
                </c:pt>
                <c:pt idx="3">
                  <c:v>0.12000000000000002</c:v>
                </c:pt>
                <c:pt idx="4">
                  <c:v>2.0000000000000011E-2</c:v>
                </c:pt>
                <c:pt idx="5">
                  <c:v>2.0000000000000011E-2</c:v>
                </c:pt>
                <c:pt idx="6">
                  <c:v>1.0000000000000005E-2</c:v>
                </c:pt>
              </c:numCache>
            </c:numRef>
          </c:val>
        </c:ser>
        <c:dLbls>
          <c:showLegendKey val="0"/>
          <c:showVal val="0"/>
          <c:showCatName val="0"/>
          <c:showSerName val="0"/>
          <c:showPercent val="1"/>
          <c:showBubbleSize val="0"/>
          <c:showLeaderLines val="1"/>
        </c:dLbls>
        <c:firstSliceAng val="0"/>
      </c:pieChart>
    </c:plotArea>
    <c:legend>
      <c:legendPos val="b"/>
      <c:layout/>
      <c:overlay val="0"/>
      <c:txPr>
        <a:bodyPr/>
        <a:lstStyle/>
        <a:p>
          <a:pPr>
            <a:defRPr sz="1200"/>
          </a:pPr>
          <a:endParaRPr lang="en-US"/>
        </a:p>
      </c:txPr>
    </c:legend>
    <c:plotVisOnly val="1"/>
    <c:dispBlanksAs val="gap"/>
    <c:showDLblsOverMax val="0"/>
  </c:chart>
  <c:txPr>
    <a:bodyPr/>
    <a:lstStyle/>
    <a:p>
      <a:pPr>
        <a:defRPr sz="1800"/>
      </a:pPr>
      <a:endParaRPr lang="en-US"/>
    </a:p>
  </c:txPr>
  <c:externalData r:id="rId1">
    <c:autoUpdate val="0"/>
  </c:externalData>
</c:chartSpace>
</file>

<file path=ppt/charts/chart39.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4"/>
    </mc:Choice>
    <mc:Fallback>
      <c:style val="14"/>
    </mc:Fallback>
  </mc:AlternateContent>
  <c:chart>
    <c:autoTitleDeleted val="1"/>
    <c:plotArea>
      <c:layout/>
      <c:barChart>
        <c:barDir val="bar"/>
        <c:grouping val="clustered"/>
        <c:varyColors val="0"/>
        <c:ser>
          <c:idx val="0"/>
          <c:order val="0"/>
          <c:tx>
            <c:strRef>
              <c:f>Sheet1!$B$1</c:f>
              <c:strCache>
                <c:ptCount val="1"/>
                <c:pt idx="0">
                  <c:v>Total Cancer Patients</c:v>
                </c:pt>
              </c:strCache>
            </c:strRef>
          </c:tx>
          <c:invertIfNegative val="0"/>
          <c:dLbls>
            <c:txPr>
              <a:bodyPr/>
              <a:lstStyle/>
              <a:p>
                <a:pPr>
                  <a:defRPr sz="1200"/>
                </a:pPr>
                <a:endParaRPr lang="en-US"/>
              </a:p>
            </c:txPr>
            <c:showLegendKey val="0"/>
            <c:showVal val="1"/>
            <c:showCatName val="0"/>
            <c:showSerName val="0"/>
            <c:showPercent val="0"/>
            <c:showBubbleSize val="0"/>
            <c:showLeaderLines val="0"/>
          </c:dLbls>
          <c:cat>
            <c:strRef>
              <c:f>Sheet1!$A$2:$A$9</c:f>
              <c:strCache>
                <c:ptCount val="8"/>
                <c:pt idx="0">
                  <c:v>Once a week</c:v>
                </c:pt>
                <c:pt idx="1">
                  <c:v>Once every 2 weeks</c:v>
                </c:pt>
                <c:pt idx="2">
                  <c:v>Once a month</c:v>
                </c:pt>
                <c:pt idx="3">
                  <c:v>Once every 3 months</c:v>
                </c:pt>
                <c:pt idx="4">
                  <c:v>Once every 6 months</c:v>
                </c:pt>
                <c:pt idx="5">
                  <c:v>Once a year</c:v>
                </c:pt>
                <c:pt idx="6">
                  <c:v>Once every two years</c:v>
                </c:pt>
                <c:pt idx="7">
                  <c:v>&lt; Every 2 years</c:v>
                </c:pt>
              </c:strCache>
            </c:strRef>
          </c:cat>
          <c:val>
            <c:numRef>
              <c:f>Sheet1!$B$2:$B$9</c:f>
              <c:numCache>
                <c:formatCode>0%</c:formatCode>
                <c:ptCount val="8"/>
                <c:pt idx="0">
                  <c:v>7.0000000000000021E-2</c:v>
                </c:pt>
                <c:pt idx="1">
                  <c:v>6.0000000000000032E-2</c:v>
                </c:pt>
                <c:pt idx="2">
                  <c:v>0.18000000000000024</c:v>
                </c:pt>
                <c:pt idx="3">
                  <c:v>0.23</c:v>
                </c:pt>
                <c:pt idx="4">
                  <c:v>0.23</c:v>
                </c:pt>
                <c:pt idx="5">
                  <c:v>0.16</c:v>
                </c:pt>
                <c:pt idx="6">
                  <c:v>4.0000000000000022E-2</c:v>
                </c:pt>
                <c:pt idx="7">
                  <c:v>2.0000000000000011E-2</c:v>
                </c:pt>
              </c:numCache>
            </c:numRef>
          </c:val>
        </c:ser>
        <c:dLbls>
          <c:showLegendKey val="0"/>
          <c:showVal val="0"/>
          <c:showCatName val="0"/>
          <c:showSerName val="0"/>
          <c:showPercent val="0"/>
          <c:showBubbleSize val="0"/>
        </c:dLbls>
        <c:gapWidth val="100"/>
        <c:axId val="164832000"/>
        <c:axId val="164833536"/>
      </c:barChart>
      <c:catAx>
        <c:axId val="164832000"/>
        <c:scaling>
          <c:orientation val="minMax"/>
        </c:scaling>
        <c:delete val="0"/>
        <c:axPos val="l"/>
        <c:majorTickMark val="out"/>
        <c:minorTickMark val="none"/>
        <c:tickLblPos val="nextTo"/>
        <c:txPr>
          <a:bodyPr rot="0"/>
          <a:lstStyle/>
          <a:p>
            <a:pPr>
              <a:defRPr sz="1200"/>
            </a:pPr>
            <a:endParaRPr lang="en-US"/>
          </a:p>
        </c:txPr>
        <c:crossAx val="164833536"/>
        <c:crosses val="autoZero"/>
        <c:auto val="1"/>
        <c:lblAlgn val="ctr"/>
        <c:lblOffset val="100"/>
        <c:tickLblSkip val="1"/>
        <c:noMultiLvlLbl val="0"/>
      </c:catAx>
      <c:valAx>
        <c:axId val="164833536"/>
        <c:scaling>
          <c:orientation val="minMax"/>
        </c:scaling>
        <c:delete val="1"/>
        <c:axPos val="b"/>
        <c:numFmt formatCode="0%" sourceLinked="1"/>
        <c:majorTickMark val="out"/>
        <c:minorTickMark val="none"/>
        <c:tickLblPos val="none"/>
        <c:crossAx val="164832000"/>
        <c:crosses val="autoZero"/>
        <c:crossBetween val="between"/>
      </c:valAx>
    </c:plotArea>
    <c:plotVisOnly val="1"/>
    <c:dispBlanksAs val="gap"/>
    <c:showDLblsOverMax val="0"/>
  </c:chart>
  <c:txPr>
    <a:bodyPr/>
    <a:lstStyle/>
    <a:p>
      <a:pPr>
        <a:defRPr sz="1800"/>
      </a:pPr>
      <a:endParaRPr lang="en-US"/>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4"/>
    </mc:Choice>
    <mc:Fallback>
      <c:style val="14"/>
    </mc:Fallback>
  </mc:AlternateContent>
  <c:chart>
    <c:autoTitleDeleted val="1"/>
    <c:plotArea>
      <c:layout>
        <c:manualLayout>
          <c:layoutTarget val="inner"/>
          <c:xMode val="edge"/>
          <c:yMode val="edge"/>
          <c:x val="0.49698381452318457"/>
          <c:y val="3.0054644808743192E-2"/>
          <c:w val="0.50301618547681071"/>
          <c:h val="0.9398907103825217"/>
        </c:manualLayout>
      </c:layout>
      <c:barChart>
        <c:barDir val="bar"/>
        <c:grouping val="clustered"/>
        <c:varyColors val="0"/>
        <c:ser>
          <c:idx val="0"/>
          <c:order val="0"/>
          <c:tx>
            <c:strRef>
              <c:f>Sheet1!$B$1</c:f>
              <c:strCache>
                <c:ptCount val="1"/>
                <c:pt idx="0">
                  <c:v>Total Cancer Patients</c:v>
                </c:pt>
              </c:strCache>
            </c:strRef>
          </c:tx>
          <c:invertIfNegative val="0"/>
          <c:dLbls>
            <c:txPr>
              <a:bodyPr/>
              <a:lstStyle/>
              <a:p>
                <a:pPr>
                  <a:defRPr sz="1200"/>
                </a:pPr>
                <a:endParaRPr lang="en-US"/>
              </a:p>
            </c:txPr>
            <c:showLegendKey val="0"/>
            <c:showVal val="1"/>
            <c:showCatName val="0"/>
            <c:showSerName val="0"/>
            <c:showPercent val="0"/>
            <c:showBubbleSize val="0"/>
            <c:showLeaderLines val="0"/>
          </c:dLbls>
          <c:cat>
            <c:strRef>
              <c:f>Sheet1!$A$2:$A$10</c:f>
              <c:strCache>
                <c:ptCount val="9"/>
                <c:pt idx="0">
                  <c:v>Cancer keeps me from doing the activities that I like</c:v>
                </c:pt>
                <c:pt idx="1">
                  <c:v>I always feel a need to get a second opinion for discussing treatment options for my cancer</c:v>
                </c:pt>
                <c:pt idx="2">
                  <c:v>I would prefer a treatment sequence of therapies that preserve the most options for treatment later</c:v>
                </c:pt>
                <c:pt idx="3">
                  <c:v>If I come across information about a drug for my cancer that I have not been on, I would like my physician to discuss that option with me</c:v>
                </c:pt>
                <c:pt idx="4">
                  <c:v>I am comfortable hearing about strong side effects and toxicities of any treatment option for my cancer</c:v>
                </c:pt>
                <c:pt idx="5">
                  <c:v>Physicians should present all available therapies to their patients even if some of those therapies offer only a slim (&lt;10%) chance of working and are inconvenient (requires short hospital stay)</c:v>
                </c:pt>
                <c:pt idx="6">
                  <c:v>My respect for my physician will increase if he or she discusses all treatment options with me, without holding anything back</c:v>
                </c:pt>
                <c:pt idx="7">
                  <c:v>Physicians should present all available therapies to their patients even if some of those therapies have strong side effects and/or high toxicities</c:v>
                </c:pt>
                <c:pt idx="8">
                  <c:v>My doctor is very knowledgeable about cancer</c:v>
                </c:pt>
              </c:strCache>
            </c:strRef>
          </c:cat>
          <c:val>
            <c:numRef>
              <c:f>Sheet1!$B$2:$B$10</c:f>
              <c:numCache>
                <c:formatCode>0%</c:formatCode>
                <c:ptCount val="9"/>
                <c:pt idx="0">
                  <c:v>0.32000000000000173</c:v>
                </c:pt>
                <c:pt idx="1">
                  <c:v>0.52</c:v>
                </c:pt>
                <c:pt idx="2">
                  <c:v>0.6200000000000031</c:v>
                </c:pt>
                <c:pt idx="3">
                  <c:v>0.76000000000000345</c:v>
                </c:pt>
                <c:pt idx="4">
                  <c:v>0.79</c:v>
                </c:pt>
                <c:pt idx="5">
                  <c:v>0.81</c:v>
                </c:pt>
                <c:pt idx="6">
                  <c:v>0.88</c:v>
                </c:pt>
                <c:pt idx="7">
                  <c:v>0.88</c:v>
                </c:pt>
                <c:pt idx="8">
                  <c:v>0.9</c:v>
                </c:pt>
              </c:numCache>
            </c:numRef>
          </c:val>
        </c:ser>
        <c:dLbls>
          <c:showLegendKey val="0"/>
          <c:showVal val="1"/>
          <c:showCatName val="0"/>
          <c:showSerName val="0"/>
          <c:showPercent val="0"/>
          <c:showBubbleSize val="0"/>
        </c:dLbls>
        <c:gapWidth val="75"/>
        <c:axId val="117211136"/>
        <c:axId val="117212672"/>
      </c:barChart>
      <c:catAx>
        <c:axId val="117211136"/>
        <c:scaling>
          <c:orientation val="minMax"/>
        </c:scaling>
        <c:delete val="0"/>
        <c:axPos val="l"/>
        <c:majorTickMark val="out"/>
        <c:minorTickMark val="none"/>
        <c:tickLblPos val="nextTo"/>
        <c:txPr>
          <a:bodyPr/>
          <a:lstStyle/>
          <a:p>
            <a:pPr>
              <a:defRPr sz="1000"/>
            </a:pPr>
            <a:endParaRPr lang="en-US"/>
          </a:p>
        </c:txPr>
        <c:crossAx val="117212672"/>
        <c:crosses val="autoZero"/>
        <c:auto val="1"/>
        <c:lblAlgn val="ctr"/>
        <c:lblOffset val="100"/>
        <c:noMultiLvlLbl val="0"/>
      </c:catAx>
      <c:valAx>
        <c:axId val="117212672"/>
        <c:scaling>
          <c:orientation val="minMax"/>
        </c:scaling>
        <c:delete val="1"/>
        <c:axPos val="b"/>
        <c:numFmt formatCode="0%" sourceLinked="1"/>
        <c:majorTickMark val="out"/>
        <c:minorTickMark val="none"/>
        <c:tickLblPos val="none"/>
        <c:crossAx val="117211136"/>
        <c:crosses val="autoZero"/>
        <c:crossBetween val="between"/>
      </c:valAx>
    </c:plotArea>
    <c:plotVisOnly val="1"/>
    <c:dispBlanksAs val="gap"/>
    <c:showDLblsOverMax val="0"/>
  </c:chart>
  <c:txPr>
    <a:bodyPr/>
    <a:lstStyle/>
    <a:p>
      <a:pPr>
        <a:defRPr sz="1800"/>
      </a:pPr>
      <a:endParaRPr lang="en-US"/>
    </a:p>
  </c:txPr>
  <c:externalData r:id="rId1">
    <c:autoUpdate val="0"/>
  </c:externalData>
</c:chartSpace>
</file>

<file path=ppt/charts/chart40.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4"/>
    </mc:Choice>
    <mc:Fallback>
      <c:style val="14"/>
    </mc:Fallback>
  </mc:AlternateContent>
  <c:chart>
    <c:autoTitleDeleted val="1"/>
    <c:plotArea>
      <c:layout>
        <c:manualLayout>
          <c:layoutTarget val="inner"/>
          <c:xMode val="edge"/>
          <c:yMode val="edge"/>
          <c:x val="0.37450108990613462"/>
          <c:y val="8.1795573457785042E-2"/>
          <c:w val="0.54485373804080961"/>
          <c:h val="0.87455363505846773"/>
        </c:manualLayout>
      </c:layout>
      <c:barChart>
        <c:barDir val="bar"/>
        <c:grouping val="clustered"/>
        <c:varyColors val="0"/>
        <c:ser>
          <c:idx val="0"/>
          <c:order val="0"/>
          <c:tx>
            <c:strRef>
              <c:f>Sheet1!$B$1</c:f>
              <c:strCache>
                <c:ptCount val="1"/>
                <c:pt idx="0">
                  <c:v>18-34 (a)</c:v>
                </c:pt>
              </c:strCache>
            </c:strRef>
          </c:tx>
          <c:invertIfNegative val="0"/>
          <c:dLbls>
            <c:showLegendKey val="0"/>
            <c:showVal val="1"/>
            <c:showCatName val="0"/>
            <c:showSerName val="0"/>
            <c:showPercent val="0"/>
            <c:showBubbleSize val="0"/>
            <c:showLeaderLines val="0"/>
          </c:dLbls>
          <c:cat>
            <c:strRef>
              <c:f>Sheet1!$A$2:$A$8</c:f>
              <c:strCache>
                <c:ptCount val="7"/>
                <c:pt idx="0">
                  <c:v>Doctor/healthcare staff</c:v>
                </c:pt>
                <c:pt idx="1">
                  <c:v>Internet</c:v>
                </c:pt>
                <c:pt idx="2">
                  <c:v>Friends/caregivers</c:v>
                </c:pt>
                <c:pt idx="3">
                  <c:v>Other patients with your cancer</c:v>
                </c:pt>
                <c:pt idx="4">
                  <c:v>Medical journals</c:v>
                </c:pt>
                <c:pt idx="5">
                  <c:v>Patient advocacy groups</c:v>
                </c:pt>
                <c:pt idx="6">
                  <c:v>Don't use any source besides my physician</c:v>
                </c:pt>
              </c:strCache>
            </c:strRef>
          </c:cat>
          <c:val>
            <c:numRef>
              <c:f>Sheet1!$B$2:$B$8</c:f>
              <c:numCache>
                <c:formatCode>0%</c:formatCode>
                <c:ptCount val="7"/>
                <c:pt idx="0">
                  <c:v>0.95000000000000062</c:v>
                </c:pt>
                <c:pt idx="1">
                  <c:v>0.73000000000000065</c:v>
                </c:pt>
                <c:pt idx="2">
                  <c:v>0.44</c:v>
                </c:pt>
                <c:pt idx="3">
                  <c:v>0.37000000000000038</c:v>
                </c:pt>
                <c:pt idx="4">
                  <c:v>0.31000000000000044</c:v>
                </c:pt>
                <c:pt idx="5">
                  <c:v>0.28000000000000008</c:v>
                </c:pt>
                <c:pt idx="6">
                  <c:v>2.0000000000000011E-2</c:v>
                </c:pt>
              </c:numCache>
            </c:numRef>
          </c:val>
        </c:ser>
        <c:ser>
          <c:idx val="1"/>
          <c:order val="1"/>
          <c:tx>
            <c:strRef>
              <c:f>Sheet1!$C$1</c:f>
              <c:strCache>
                <c:ptCount val="1"/>
                <c:pt idx="0">
                  <c:v>35-49 (b)</c:v>
                </c:pt>
              </c:strCache>
            </c:strRef>
          </c:tx>
          <c:spPr>
            <a:solidFill>
              <a:srgbClr val="00B0F0"/>
            </a:solidFill>
          </c:spPr>
          <c:invertIfNegative val="0"/>
          <c:dLbls>
            <c:showLegendKey val="0"/>
            <c:showVal val="1"/>
            <c:showCatName val="0"/>
            <c:showSerName val="0"/>
            <c:showPercent val="0"/>
            <c:showBubbleSize val="0"/>
            <c:showLeaderLines val="0"/>
          </c:dLbls>
          <c:cat>
            <c:strRef>
              <c:f>Sheet1!$A$2:$A$8</c:f>
              <c:strCache>
                <c:ptCount val="7"/>
                <c:pt idx="0">
                  <c:v>Doctor/healthcare staff</c:v>
                </c:pt>
                <c:pt idx="1">
                  <c:v>Internet</c:v>
                </c:pt>
                <c:pt idx="2">
                  <c:v>Friends/caregivers</c:v>
                </c:pt>
                <c:pt idx="3">
                  <c:v>Other patients with your cancer</c:v>
                </c:pt>
                <c:pt idx="4">
                  <c:v>Medical journals</c:v>
                </c:pt>
                <c:pt idx="5">
                  <c:v>Patient advocacy groups</c:v>
                </c:pt>
                <c:pt idx="6">
                  <c:v>Don't use any source besides my physician</c:v>
                </c:pt>
              </c:strCache>
            </c:strRef>
          </c:cat>
          <c:val>
            <c:numRef>
              <c:f>Sheet1!$C$2:$C$8</c:f>
              <c:numCache>
                <c:formatCode>0%</c:formatCode>
                <c:ptCount val="7"/>
                <c:pt idx="0">
                  <c:v>0.85000000000000064</c:v>
                </c:pt>
                <c:pt idx="1">
                  <c:v>0.88</c:v>
                </c:pt>
                <c:pt idx="2">
                  <c:v>0.49000000000000032</c:v>
                </c:pt>
                <c:pt idx="3">
                  <c:v>0.36000000000000032</c:v>
                </c:pt>
                <c:pt idx="4">
                  <c:v>0.36000000000000032</c:v>
                </c:pt>
                <c:pt idx="5">
                  <c:v>0.24000000000000021</c:v>
                </c:pt>
                <c:pt idx="6">
                  <c:v>1.0000000000000005E-2</c:v>
                </c:pt>
              </c:numCache>
            </c:numRef>
          </c:val>
        </c:ser>
        <c:ser>
          <c:idx val="2"/>
          <c:order val="2"/>
          <c:tx>
            <c:strRef>
              <c:f>Sheet1!$D$1</c:f>
              <c:strCache>
                <c:ptCount val="1"/>
                <c:pt idx="0">
                  <c:v>50-64 (c) </c:v>
                </c:pt>
              </c:strCache>
            </c:strRef>
          </c:tx>
          <c:invertIfNegative val="0"/>
          <c:dLbls>
            <c:dLblPos val="outEnd"/>
            <c:showLegendKey val="0"/>
            <c:showVal val="1"/>
            <c:showCatName val="0"/>
            <c:showSerName val="0"/>
            <c:showPercent val="0"/>
            <c:showBubbleSize val="0"/>
            <c:showLeaderLines val="0"/>
          </c:dLbls>
          <c:cat>
            <c:strRef>
              <c:f>Sheet1!$A$2:$A$8</c:f>
              <c:strCache>
                <c:ptCount val="7"/>
                <c:pt idx="0">
                  <c:v>Doctor/healthcare staff</c:v>
                </c:pt>
                <c:pt idx="1">
                  <c:v>Internet</c:v>
                </c:pt>
                <c:pt idx="2">
                  <c:v>Friends/caregivers</c:v>
                </c:pt>
                <c:pt idx="3">
                  <c:v>Other patients with your cancer</c:v>
                </c:pt>
                <c:pt idx="4">
                  <c:v>Medical journals</c:v>
                </c:pt>
                <c:pt idx="5">
                  <c:v>Patient advocacy groups</c:v>
                </c:pt>
                <c:pt idx="6">
                  <c:v>Don't use any source besides my physician</c:v>
                </c:pt>
              </c:strCache>
            </c:strRef>
          </c:cat>
          <c:val>
            <c:numRef>
              <c:f>Sheet1!$D$2:$D$8</c:f>
              <c:numCache>
                <c:formatCode>0%</c:formatCode>
                <c:ptCount val="7"/>
                <c:pt idx="0">
                  <c:v>0.91</c:v>
                </c:pt>
                <c:pt idx="1">
                  <c:v>0.82000000000000062</c:v>
                </c:pt>
                <c:pt idx="2">
                  <c:v>0.35000000000000031</c:v>
                </c:pt>
                <c:pt idx="3">
                  <c:v>0.41000000000000031</c:v>
                </c:pt>
                <c:pt idx="4">
                  <c:v>0.43000000000000038</c:v>
                </c:pt>
                <c:pt idx="5">
                  <c:v>0.25</c:v>
                </c:pt>
                <c:pt idx="6">
                  <c:v>7.0000000000000021E-2</c:v>
                </c:pt>
              </c:numCache>
            </c:numRef>
          </c:val>
        </c:ser>
        <c:ser>
          <c:idx val="3"/>
          <c:order val="3"/>
          <c:tx>
            <c:strRef>
              <c:f>Sheet1!$E$1</c:f>
              <c:strCache>
                <c:ptCount val="1"/>
                <c:pt idx="0">
                  <c:v>65+ (d)</c:v>
                </c:pt>
              </c:strCache>
            </c:strRef>
          </c:tx>
          <c:invertIfNegative val="0"/>
          <c:dLbls>
            <c:dLblPos val="outEnd"/>
            <c:showLegendKey val="0"/>
            <c:showVal val="1"/>
            <c:showCatName val="0"/>
            <c:showSerName val="0"/>
            <c:showPercent val="0"/>
            <c:showBubbleSize val="0"/>
            <c:showLeaderLines val="0"/>
          </c:dLbls>
          <c:cat>
            <c:strRef>
              <c:f>Sheet1!$A$2:$A$8</c:f>
              <c:strCache>
                <c:ptCount val="7"/>
                <c:pt idx="0">
                  <c:v>Doctor/healthcare staff</c:v>
                </c:pt>
                <c:pt idx="1">
                  <c:v>Internet</c:v>
                </c:pt>
                <c:pt idx="2">
                  <c:v>Friends/caregivers</c:v>
                </c:pt>
                <c:pt idx="3">
                  <c:v>Other patients with your cancer</c:v>
                </c:pt>
                <c:pt idx="4">
                  <c:v>Medical journals</c:v>
                </c:pt>
                <c:pt idx="5">
                  <c:v>Patient advocacy groups</c:v>
                </c:pt>
                <c:pt idx="6">
                  <c:v>Don't use any source besides my physician</c:v>
                </c:pt>
              </c:strCache>
            </c:strRef>
          </c:cat>
          <c:val>
            <c:numRef>
              <c:f>Sheet1!$E$2:$E$8</c:f>
              <c:numCache>
                <c:formatCode>0%</c:formatCode>
                <c:ptCount val="7"/>
                <c:pt idx="0">
                  <c:v>0.76000000000000101</c:v>
                </c:pt>
                <c:pt idx="1">
                  <c:v>0.79</c:v>
                </c:pt>
                <c:pt idx="2">
                  <c:v>0.25</c:v>
                </c:pt>
                <c:pt idx="3">
                  <c:v>0.27</c:v>
                </c:pt>
                <c:pt idx="4">
                  <c:v>0.30000000000000032</c:v>
                </c:pt>
                <c:pt idx="5">
                  <c:v>0.18000000000000022</c:v>
                </c:pt>
                <c:pt idx="6">
                  <c:v>0.12000000000000002</c:v>
                </c:pt>
              </c:numCache>
            </c:numRef>
          </c:val>
        </c:ser>
        <c:dLbls>
          <c:showLegendKey val="0"/>
          <c:showVal val="0"/>
          <c:showCatName val="0"/>
          <c:showSerName val="0"/>
          <c:showPercent val="0"/>
          <c:showBubbleSize val="0"/>
        </c:dLbls>
        <c:gapWidth val="75"/>
        <c:axId val="164617216"/>
        <c:axId val="169415424"/>
      </c:barChart>
      <c:catAx>
        <c:axId val="164617216"/>
        <c:scaling>
          <c:orientation val="maxMin"/>
        </c:scaling>
        <c:delete val="0"/>
        <c:axPos val="l"/>
        <c:numFmt formatCode="General" sourceLinked="1"/>
        <c:majorTickMark val="out"/>
        <c:minorTickMark val="none"/>
        <c:tickLblPos val="nextTo"/>
        <c:crossAx val="169415424"/>
        <c:crosses val="autoZero"/>
        <c:auto val="1"/>
        <c:lblAlgn val="ctr"/>
        <c:lblOffset val="100"/>
        <c:noMultiLvlLbl val="0"/>
      </c:catAx>
      <c:valAx>
        <c:axId val="169415424"/>
        <c:scaling>
          <c:orientation val="minMax"/>
        </c:scaling>
        <c:delete val="1"/>
        <c:axPos val="t"/>
        <c:numFmt formatCode="0%" sourceLinked="1"/>
        <c:majorTickMark val="out"/>
        <c:minorTickMark val="none"/>
        <c:tickLblPos val="none"/>
        <c:crossAx val="164617216"/>
        <c:crosses val="autoZero"/>
        <c:crossBetween val="between"/>
      </c:valAx>
    </c:plotArea>
    <c:legend>
      <c:legendPos val="t"/>
      <c:layout>
        <c:manualLayout>
          <c:xMode val="edge"/>
          <c:yMode val="edge"/>
          <c:x val="8.1067860469054523E-2"/>
          <c:y val="0"/>
          <c:w val="0.71287168741004259"/>
          <c:h val="6.8259828529276506E-2"/>
        </c:manualLayout>
      </c:layout>
      <c:overlay val="0"/>
    </c:legend>
    <c:plotVisOnly val="1"/>
    <c:dispBlanksAs val="gap"/>
    <c:showDLblsOverMax val="0"/>
  </c:chart>
  <c:txPr>
    <a:bodyPr/>
    <a:lstStyle/>
    <a:p>
      <a:pPr>
        <a:defRPr sz="1200"/>
      </a:pPr>
      <a:endParaRPr lang="en-US"/>
    </a:p>
  </c:txPr>
  <c:externalData r:id="rId1">
    <c:autoUpdate val="0"/>
  </c:externalData>
</c:chartSpace>
</file>

<file path=ppt/charts/chart4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4"/>
    </mc:Choice>
    <mc:Fallback>
      <c:style val="14"/>
    </mc:Fallback>
  </mc:AlternateContent>
  <c:chart>
    <c:autoTitleDeleted val="1"/>
    <c:plotArea>
      <c:layout>
        <c:manualLayout>
          <c:layoutTarget val="inner"/>
          <c:xMode val="edge"/>
          <c:yMode val="edge"/>
          <c:x val="0.50544461942258534"/>
          <c:y val="8.1795573457785042E-2"/>
          <c:w val="0.43705536417322832"/>
          <c:h val="0.87455363505846773"/>
        </c:manualLayout>
      </c:layout>
      <c:barChart>
        <c:barDir val="bar"/>
        <c:grouping val="clustered"/>
        <c:varyColors val="0"/>
        <c:ser>
          <c:idx val="0"/>
          <c:order val="0"/>
          <c:tx>
            <c:strRef>
              <c:f>Sheet1!$B$1</c:f>
              <c:strCache>
                <c:ptCount val="1"/>
                <c:pt idx="0">
                  <c:v>18-34 (a)</c:v>
                </c:pt>
              </c:strCache>
            </c:strRef>
          </c:tx>
          <c:invertIfNegative val="0"/>
          <c:dLbls>
            <c:txPr>
              <a:bodyPr/>
              <a:lstStyle/>
              <a:p>
                <a:pPr>
                  <a:defRPr sz="1200"/>
                </a:pPr>
                <a:endParaRPr lang="en-US"/>
              </a:p>
            </c:txPr>
            <c:showLegendKey val="0"/>
            <c:showVal val="1"/>
            <c:showCatName val="0"/>
            <c:showSerName val="0"/>
            <c:showPercent val="0"/>
            <c:showBubbleSize val="0"/>
            <c:showLeaderLines val="0"/>
          </c:dLbls>
          <c:cat>
            <c:strRef>
              <c:f>Sheet1!$A$2:$A$7</c:f>
              <c:strCache>
                <c:ptCount val="6"/>
                <c:pt idx="0">
                  <c:v>Just Google each time and click on various links</c:v>
                </c:pt>
                <c:pt idx="1">
                  <c:v>WebMD</c:v>
                </c:pt>
                <c:pt idx="2">
                  <c:v>Mayo Clinic</c:v>
                </c:pt>
                <c:pt idx="3">
                  <c:v>NIH.gov (National Institute of Health (NIH)</c:v>
                </c:pt>
                <c:pt idx="4">
                  <c:v>Pharmaceutical company sponsored web sites</c:v>
                </c:pt>
                <c:pt idx="5">
                  <c:v>Familydoctor.org</c:v>
                </c:pt>
              </c:strCache>
            </c:strRef>
          </c:cat>
          <c:val>
            <c:numRef>
              <c:f>Sheet1!$B$2:$B$7</c:f>
              <c:numCache>
                <c:formatCode>0%</c:formatCode>
                <c:ptCount val="6"/>
                <c:pt idx="0">
                  <c:v>0.85000000000000064</c:v>
                </c:pt>
                <c:pt idx="1">
                  <c:v>0.77000000000000102</c:v>
                </c:pt>
                <c:pt idx="2">
                  <c:v>0.47000000000000008</c:v>
                </c:pt>
                <c:pt idx="3">
                  <c:v>0.36000000000000032</c:v>
                </c:pt>
                <c:pt idx="4">
                  <c:v>0.29000000000000031</c:v>
                </c:pt>
                <c:pt idx="5">
                  <c:v>0.17</c:v>
                </c:pt>
              </c:numCache>
            </c:numRef>
          </c:val>
        </c:ser>
        <c:ser>
          <c:idx val="1"/>
          <c:order val="1"/>
          <c:tx>
            <c:strRef>
              <c:f>Sheet1!$C$1</c:f>
              <c:strCache>
                <c:ptCount val="1"/>
                <c:pt idx="0">
                  <c:v>35-49 (b)</c:v>
                </c:pt>
              </c:strCache>
            </c:strRef>
          </c:tx>
          <c:spPr>
            <a:solidFill>
              <a:srgbClr val="00B0F0"/>
            </a:solidFill>
          </c:spPr>
          <c:invertIfNegative val="0"/>
          <c:dLbls>
            <c:txPr>
              <a:bodyPr/>
              <a:lstStyle/>
              <a:p>
                <a:pPr>
                  <a:defRPr sz="1200"/>
                </a:pPr>
                <a:endParaRPr lang="en-US"/>
              </a:p>
            </c:txPr>
            <c:showLegendKey val="0"/>
            <c:showVal val="1"/>
            <c:showCatName val="0"/>
            <c:showSerName val="0"/>
            <c:showPercent val="0"/>
            <c:showBubbleSize val="0"/>
            <c:showLeaderLines val="0"/>
          </c:dLbls>
          <c:cat>
            <c:strRef>
              <c:f>Sheet1!$A$2:$A$7</c:f>
              <c:strCache>
                <c:ptCount val="6"/>
                <c:pt idx="0">
                  <c:v>Just Google each time and click on various links</c:v>
                </c:pt>
                <c:pt idx="1">
                  <c:v>WebMD</c:v>
                </c:pt>
                <c:pt idx="2">
                  <c:v>Mayo Clinic</c:v>
                </c:pt>
                <c:pt idx="3">
                  <c:v>NIH.gov (National Institute of Health (NIH)</c:v>
                </c:pt>
                <c:pt idx="4">
                  <c:v>Pharmaceutical company sponsored web sites</c:v>
                </c:pt>
                <c:pt idx="5">
                  <c:v>Familydoctor.org</c:v>
                </c:pt>
              </c:strCache>
            </c:strRef>
          </c:cat>
          <c:val>
            <c:numRef>
              <c:f>Sheet1!$C$2:$C$7</c:f>
              <c:numCache>
                <c:formatCode>0%</c:formatCode>
                <c:ptCount val="6"/>
                <c:pt idx="0">
                  <c:v>0.76000000000000101</c:v>
                </c:pt>
                <c:pt idx="1">
                  <c:v>0.67000000000000115</c:v>
                </c:pt>
                <c:pt idx="2">
                  <c:v>0.47000000000000008</c:v>
                </c:pt>
                <c:pt idx="3">
                  <c:v>0.29000000000000031</c:v>
                </c:pt>
                <c:pt idx="4">
                  <c:v>0.17</c:v>
                </c:pt>
                <c:pt idx="5">
                  <c:v>8.0000000000000043E-2</c:v>
                </c:pt>
              </c:numCache>
            </c:numRef>
          </c:val>
        </c:ser>
        <c:ser>
          <c:idx val="2"/>
          <c:order val="2"/>
          <c:tx>
            <c:strRef>
              <c:f>Sheet1!$D$1</c:f>
              <c:strCache>
                <c:ptCount val="1"/>
                <c:pt idx="0">
                  <c:v>50-64 (c) </c:v>
                </c:pt>
              </c:strCache>
            </c:strRef>
          </c:tx>
          <c:invertIfNegative val="0"/>
          <c:dLbls>
            <c:txPr>
              <a:bodyPr/>
              <a:lstStyle/>
              <a:p>
                <a:pPr>
                  <a:defRPr sz="1200"/>
                </a:pPr>
                <a:endParaRPr lang="en-US"/>
              </a:p>
            </c:txPr>
            <c:dLblPos val="outEnd"/>
            <c:showLegendKey val="0"/>
            <c:showVal val="1"/>
            <c:showCatName val="0"/>
            <c:showSerName val="0"/>
            <c:showPercent val="0"/>
            <c:showBubbleSize val="0"/>
            <c:showLeaderLines val="0"/>
          </c:dLbls>
          <c:cat>
            <c:strRef>
              <c:f>Sheet1!$A$2:$A$7</c:f>
              <c:strCache>
                <c:ptCount val="6"/>
                <c:pt idx="0">
                  <c:v>Just Google each time and click on various links</c:v>
                </c:pt>
                <c:pt idx="1">
                  <c:v>WebMD</c:v>
                </c:pt>
                <c:pt idx="2">
                  <c:v>Mayo Clinic</c:v>
                </c:pt>
                <c:pt idx="3">
                  <c:v>NIH.gov (National Institute of Health (NIH)</c:v>
                </c:pt>
                <c:pt idx="4">
                  <c:v>Pharmaceutical company sponsored web sites</c:v>
                </c:pt>
                <c:pt idx="5">
                  <c:v>Familydoctor.org</c:v>
                </c:pt>
              </c:strCache>
            </c:strRef>
          </c:cat>
          <c:val>
            <c:numRef>
              <c:f>Sheet1!$D$2:$D$7</c:f>
              <c:numCache>
                <c:formatCode>0%</c:formatCode>
                <c:ptCount val="6"/>
                <c:pt idx="0">
                  <c:v>0.73000000000000065</c:v>
                </c:pt>
                <c:pt idx="1">
                  <c:v>0.70000000000000062</c:v>
                </c:pt>
                <c:pt idx="2">
                  <c:v>0.52</c:v>
                </c:pt>
                <c:pt idx="3">
                  <c:v>0.43000000000000038</c:v>
                </c:pt>
                <c:pt idx="4">
                  <c:v>0.14000000000000001</c:v>
                </c:pt>
                <c:pt idx="5">
                  <c:v>6.0000000000000032E-2</c:v>
                </c:pt>
              </c:numCache>
            </c:numRef>
          </c:val>
        </c:ser>
        <c:ser>
          <c:idx val="3"/>
          <c:order val="3"/>
          <c:tx>
            <c:strRef>
              <c:f>Sheet1!$E$1</c:f>
              <c:strCache>
                <c:ptCount val="1"/>
                <c:pt idx="0">
                  <c:v>65+ (d)</c:v>
                </c:pt>
              </c:strCache>
            </c:strRef>
          </c:tx>
          <c:invertIfNegative val="0"/>
          <c:dLbls>
            <c:txPr>
              <a:bodyPr/>
              <a:lstStyle/>
              <a:p>
                <a:pPr>
                  <a:defRPr sz="1200"/>
                </a:pPr>
                <a:endParaRPr lang="en-US"/>
              </a:p>
            </c:txPr>
            <c:dLblPos val="outEnd"/>
            <c:showLegendKey val="0"/>
            <c:showVal val="1"/>
            <c:showCatName val="0"/>
            <c:showSerName val="0"/>
            <c:showPercent val="0"/>
            <c:showBubbleSize val="0"/>
            <c:showLeaderLines val="0"/>
          </c:dLbls>
          <c:cat>
            <c:strRef>
              <c:f>Sheet1!$A$2:$A$7</c:f>
              <c:strCache>
                <c:ptCount val="6"/>
                <c:pt idx="0">
                  <c:v>Just Google each time and click on various links</c:v>
                </c:pt>
                <c:pt idx="1">
                  <c:v>WebMD</c:v>
                </c:pt>
                <c:pt idx="2">
                  <c:v>Mayo Clinic</c:v>
                </c:pt>
                <c:pt idx="3">
                  <c:v>NIH.gov (National Institute of Health (NIH)</c:v>
                </c:pt>
                <c:pt idx="4">
                  <c:v>Pharmaceutical company sponsored web sites</c:v>
                </c:pt>
                <c:pt idx="5">
                  <c:v>Familydoctor.org</c:v>
                </c:pt>
              </c:strCache>
            </c:strRef>
          </c:cat>
          <c:val>
            <c:numRef>
              <c:f>Sheet1!$E$2:$E$7</c:f>
              <c:numCache>
                <c:formatCode>0%</c:formatCode>
                <c:ptCount val="6"/>
                <c:pt idx="0">
                  <c:v>0.59</c:v>
                </c:pt>
                <c:pt idx="1">
                  <c:v>0.54</c:v>
                </c:pt>
                <c:pt idx="2">
                  <c:v>0.47000000000000008</c:v>
                </c:pt>
                <c:pt idx="3">
                  <c:v>0.36000000000000032</c:v>
                </c:pt>
                <c:pt idx="4">
                  <c:v>0.26</c:v>
                </c:pt>
                <c:pt idx="5">
                  <c:v>9.0000000000000024E-2</c:v>
                </c:pt>
              </c:numCache>
            </c:numRef>
          </c:val>
        </c:ser>
        <c:dLbls>
          <c:showLegendKey val="0"/>
          <c:showVal val="0"/>
          <c:showCatName val="0"/>
          <c:showSerName val="0"/>
          <c:showPercent val="0"/>
          <c:showBubbleSize val="0"/>
        </c:dLbls>
        <c:gapWidth val="75"/>
        <c:axId val="169460096"/>
        <c:axId val="169461632"/>
      </c:barChart>
      <c:catAx>
        <c:axId val="169460096"/>
        <c:scaling>
          <c:orientation val="maxMin"/>
        </c:scaling>
        <c:delete val="0"/>
        <c:axPos val="l"/>
        <c:numFmt formatCode="General" sourceLinked="1"/>
        <c:majorTickMark val="out"/>
        <c:minorTickMark val="none"/>
        <c:tickLblPos val="nextTo"/>
        <c:txPr>
          <a:bodyPr/>
          <a:lstStyle/>
          <a:p>
            <a:pPr>
              <a:defRPr sz="1200"/>
            </a:pPr>
            <a:endParaRPr lang="en-US"/>
          </a:p>
        </c:txPr>
        <c:crossAx val="169461632"/>
        <c:crosses val="autoZero"/>
        <c:auto val="1"/>
        <c:lblAlgn val="ctr"/>
        <c:lblOffset val="100"/>
        <c:noMultiLvlLbl val="0"/>
      </c:catAx>
      <c:valAx>
        <c:axId val="169461632"/>
        <c:scaling>
          <c:orientation val="minMax"/>
        </c:scaling>
        <c:delete val="1"/>
        <c:axPos val="t"/>
        <c:numFmt formatCode="0%" sourceLinked="1"/>
        <c:majorTickMark val="out"/>
        <c:minorTickMark val="none"/>
        <c:tickLblPos val="none"/>
        <c:crossAx val="169460096"/>
        <c:crosses val="autoZero"/>
        <c:crossBetween val="between"/>
      </c:valAx>
    </c:plotArea>
    <c:legend>
      <c:legendPos val="t"/>
      <c:layout>
        <c:manualLayout>
          <c:xMode val="edge"/>
          <c:yMode val="edge"/>
          <c:x val="0.12023081673614326"/>
          <c:y val="0"/>
          <c:w val="0.86662832587103078"/>
          <c:h val="7.1100289922186824E-2"/>
        </c:manualLayout>
      </c:layout>
      <c:overlay val="0"/>
      <c:txPr>
        <a:bodyPr/>
        <a:lstStyle/>
        <a:p>
          <a:pPr>
            <a:defRPr sz="1200"/>
          </a:pPr>
          <a:endParaRPr lang="en-US"/>
        </a:p>
      </c:txPr>
    </c:legend>
    <c:plotVisOnly val="1"/>
    <c:dispBlanksAs val="gap"/>
    <c:showDLblsOverMax val="0"/>
  </c:chart>
  <c:txPr>
    <a:bodyPr/>
    <a:lstStyle/>
    <a:p>
      <a:pPr>
        <a:defRPr sz="1800"/>
      </a:pPr>
      <a:endParaRPr lang="en-US"/>
    </a:p>
  </c:txPr>
  <c:externalData r:id="rId1">
    <c:autoUpdate val="0"/>
  </c:externalData>
</c:chartSpace>
</file>

<file path=ppt/charts/chart4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4"/>
    </mc:Choice>
    <mc:Fallback>
      <c:style val="14"/>
    </mc:Fallback>
  </mc:AlternateContent>
  <c:chart>
    <c:autoTitleDeleted val="1"/>
    <c:plotArea>
      <c:layout>
        <c:manualLayout>
          <c:layoutTarget val="inner"/>
          <c:xMode val="edge"/>
          <c:yMode val="edge"/>
          <c:x val="0.19826042578011091"/>
          <c:y val="0.17142857142857137"/>
          <c:w val="0.62352610090405358"/>
          <c:h val="0.80167641544807833"/>
        </c:manualLayout>
      </c:layout>
      <c:barChart>
        <c:barDir val="col"/>
        <c:grouping val="percentStacked"/>
        <c:varyColors val="0"/>
        <c:ser>
          <c:idx val="0"/>
          <c:order val="0"/>
          <c:tx>
            <c:strRef>
              <c:f>Sheet1!$B$1</c:f>
              <c:strCache>
                <c:ptCount val="1"/>
                <c:pt idx="0">
                  <c:v>No</c:v>
                </c:pt>
              </c:strCache>
            </c:strRef>
          </c:tx>
          <c:invertIfNegative val="0"/>
          <c:dLbls>
            <c:txPr>
              <a:bodyPr/>
              <a:lstStyle/>
              <a:p>
                <a:pPr>
                  <a:defRPr sz="1200" b="1">
                    <a:solidFill>
                      <a:schemeClr val="bg1"/>
                    </a:solidFill>
                  </a:defRPr>
                </a:pPr>
                <a:endParaRPr lang="en-US"/>
              </a:p>
            </c:txPr>
            <c:dLblPos val="inEnd"/>
            <c:showLegendKey val="0"/>
            <c:showVal val="1"/>
            <c:showCatName val="0"/>
            <c:showSerName val="0"/>
            <c:showPercent val="0"/>
            <c:showBubbleSize val="0"/>
            <c:showLeaderLines val="0"/>
          </c:dLbls>
          <c:cat>
            <c:strRef>
              <c:f>Sheet1!$A$2:$A$5</c:f>
              <c:strCache>
                <c:ptCount val="4"/>
                <c:pt idx="0">
                  <c:v>18 - 34 (a)</c:v>
                </c:pt>
                <c:pt idx="1">
                  <c:v>35 - 49 (b)</c:v>
                </c:pt>
                <c:pt idx="2">
                  <c:v>50 - 64 (c) </c:v>
                </c:pt>
                <c:pt idx="3">
                  <c:v>65+ (d)</c:v>
                </c:pt>
              </c:strCache>
            </c:strRef>
          </c:cat>
          <c:val>
            <c:numRef>
              <c:f>Sheet1!$B$2:$B$5</c:f>
              <c:numCache>
                <c:formatCode>0%</c:formatCode>
                <c:ptCount val="4"/>
                <c:pt idx="0">
                  <c:v>0.49000000000000032</c:v>
                </c:pt>
                <c:pt idx="1">
                  <c:v>0.36000000000000032</c:v>
                </c:pt>
                <c:pt idx="2">
                  <c:v>0.46</c:v>
                </c:pt>
                <c:pt idx="3">
                  <c:v>0.68</c:v>
                </c:pt>
              </c:numCache>
            </c:numRef>
          </c:val>
        </c:ser>
        <c:ser>
          <c:idx val="1"/>
          <c:order val="1"/>
          <c:tx>
            <c:strRef>
              <c:f>Sheet1!$C$1</c:f>
              <c:strCache>
                <c:ptCount val="1"/>
                <c:pt idx="0">
                  <c:v>Yes</c:v>
                </c:pt>
              </c:strCache>
            </c:strRef>
          </c:tx>
          <c:invertIfNegative val="0"/>
          <c:dLbls>
            <c:txPr>
              <a:bodyPr/>
              <a:lstStyle/>
              <a:p>
                <a:pPr>
                  <a:defRPr sz="1200"/>
                </a:pPr>
                <a:endParaRPr lang="en-US"/>
              </a:p>
            </c:txPr>
            <c:showLegendKey val="0"/>
            <c:showVal val="1"/>
            <c:showCatName val="0"/>
            <c:showSerName val="0"/>
            <c:showPercent val="0"/>
            <c:showBubbleSize val="0"/>
            <c:showLeaderLines val="0"/>
          </c:dLbls>
          <c:cat>
            <c:strRef>
              <c:f>Sheet1!$A$2:$A$5</c:f>
              <c:strCache>
                <c:ptCount val="4"/>
                <c:pt idx="0">
                  <c:v>18 - 34 (a)</c:v>
                </c:pt>
                <c:pt idx="1">
                  <c:v>35 - 49 (b)</c:v>
                </c:pt>
                <c:pt idx="2">
                  <c:v>50 - 64 (c) </c:v>
                </c:pt>
                <c:pt idx="3">
                  <c:v>65+ (d)</c:v>
                </c:pt>
              </c:strCache>
            </c:strRef>
          </c:cat>
          <c:val>
            <c:numRef>
              <c:f>Sheet1!$C$2:$C$5</c:f>
              <c:numCache>
                <c:formatCode>0%</c:formatCode>
                <c:ptCount val="4"/>
                <c:pt idx="0">
                  <c:v>0.51</c:v>
                </c:pt>
                <c:pt idx="1">
                  <c:v>0.64000000000000112</c:v>
                </c:pt>
                <c:pt idx="2">
                  <c:v>0.54</c:v>
                </c:pt>
                <c:pt idx="3">
                  <c:v>0.32000000000000056</c:v>
                </c:pt>
              </c:numCache>
            </c:numRef>
          </c:val>
        </c:ser>
        <c:dLbls>
          <c:showLegendKey val="0"/>
          <c:showVal val="0"/>
          <c:showCatName val="0"/>
          <c:showSerName val="0"/>
          <c:showPercent val="0"/>
          <c:showBubbleSize val="0"/>
        </c:dLbls>
        <c:gapWidth val="100"/>
        <c:overlap val="100"/>
        <c:axId val="169620992"/>
        <c:axId val="169619456"/>
      </c:barChart>
      <c:valAx>
        <c:axId val="169619456"/>
        <c:scaling>
          <c:orientation val="minMax"/>
        </c:scaling>
        <c:delete val="1"/>
        <c:axPos val="l"/>
        <c:numFmt formatCode="0%" sourceLinked="1"/>
        <c:majorTickMark val="out"/>
        <c:minorTickMark val="none"/>
        <c:tickLblPos val="none"/>
        <c:crossAx val="169620992"/>
        <c:crosses val="autoZero"/>
        <c:crossBetween val="between"/>
      </c:valAx>
      <c:catAx>
        <c:axId val="169620992"/>
        <c:scaling>
          <c:orientation val="minMax"/>
        </c:scaling>
        <c:delete val="0"/>
        <c:axPos val="b"/>
        <c:majorTickMark val="out"/>
        <c:minorTickMark val="none"/>
        <c:tickLblPos val="nextTo"/>
        <c:txPr>
          <a:bodyPr/>
          <a:lstStyle/>
          <a:p>
            <a:pPr>
              <a:defRPr sz="1200"/>
            </a:pPr>
            <a:endParaRPr lang="en-US"/>
          </a:p>
        </c:txPr>
        <c:crossAx val="169619456"/>
        <c:crosses val="autoZero"/>
        <c:auto val="1"/>
        <c:lblAlgn val="ctr"/>
        <c:lblOffset val="100"/>
        <c:noMultiLvlLbl val="0"/>
      </c:catAx>
    </c:plotArea>
    <c:legend>
      <c:legendPos val="r"/>
      <c:layout/>
      <c:overlay val="0"/>
      <c:txPr>
        <a:bodyPr/>
        <a:lstStyle/>
        <a:p>
          <a:pPr>
            <a:defRPr sz="1200"/>
          </a:pPr>
          <a:endParaRPr lang="en-US"/>
        </a:p>
      </c:txPr>
    </c:legend>
    <c:plotVisOnly val="1"/>
    <c:dispBlanksAs val="gap"/>
    <c:showDLblsOverMax val="0"/>
  </c:chart>
  <c:txPr>
    <a:bodyPr/>
    <a:lstStyle/>
    <a:p>
      <a:pPr>
        <a:defRPr sz="1800"/>
      </a:pPr>
      <a:endParaRPr lang="en-US"/>
    </a:p>
  </c:txPr>
  <c:externalData r:id="rId1">
    <c:autoUpdate val="0"/>
  </c:externalData>
</c:chartSpace>
</file>

<file path=ppt/charts/chart4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4"/>
    </mc:Choice>
    <mc:Fallback>
      <c:style val="14"/>
    </mc:Fallback>
  </mc:AlternateContent>
  <c:chart>
    <c:autoTitleDeleted val="1"/>
    <c:plotArea>
      <c:layout>
        <c:manualLayout>
          <c:layoutTarget val="inner"/>
          <c:xMode val="edge"/>
          <c:yMode val="edge"/>
          <c:x val="0.15496881968701318"/>
          <c:y val="7.4888575248848788E-2"/>
          <c:w val="0.79013833797091149"/>
          <c:h val="0.52497523894418996"/>
        </c:manualLayout>
      </c:layout>
      <c:barChart>
        <c:barDir val="col"/>
        <c:grouping val="clustered"/>
        <c:varyColors val="0"/>
        <c:ser>
          <c:idx val="0"/>
          <c:order val="0"/>
          <c:tx>
            <c:strRef>
              <c:f>Sheet1!$B$1</c:f>
              <c:strCache>
                <c:ptCount val="1"/>
                <c:pt idx="0">
                  <c:v>18-34 (a)**</c:v>
                </c:pt>
              </c:strCache>
            </c:strRef>
          </c:tx>
          <c:invertIfNegative val="0"/>
          <c:dLbls>
            <c:txPr>
              <a:bodyPr/>
              <a:lstStyle/>
              <a:p>
                <a:pPr>
                  <a:defRPr sz="1200"/>
                </a:pPr>
                <a:endParaRPr lang="en-US"/>
              </a:p>
            </c:txPr>
            <c:dLblPos val="outEnd"/>
            <c:showLegendKey val="0"/>
            <c:showVal val="1"/>
            <c:showCatName val="0"/>
            <c:showSerName val="0"/>
            <c:showPercent val="0"/>
            <c:showBubbleSize val="0"/>
            <c:showLeaderLines val="0"/>
          </c:dLbls>
          <c:cat>
            <c:strRef>
              <c:f>Sheet1!$A$2:$A$12</c:f>
              <c:strCache>
                <c:ptCount val="11"/>
                <c:pt idx="0">
                  <c:v>In person/personal contact</c:v>
                </c:pt>
                <c:pt idx="1">
                  <c:v>Online chat groups/chat rooms</c:v>
                </c:pt>
                <c:pt idx="2">
                  <c:v>Any/all means available</c:v>
                </c:pt>
                <c:pt idx="3">
                  <c:v>Support groups</c:v>
                </c:pt>
                <c:pt idx="4">
                  <c:v>Social media (facebook)</c:v>
                </c:pt>
                <c:pt idx="5">
                  <c:v>Other miscellaneous mentions</c:v>
                </c:pt>
                <c:pt idx="6">
                  <c:v>Blogs/forums/discussions</c:v>
                </c:pt>
                <c:pt idx="7">
                  <c:v>E-mail</c:v>
                </c:pt>
                <c:pt idx="8">
                  <c:v>Doctors offices</c:v>
                </c:pt>
                <c:pt idx="9">
                  <c:v>Internet/Online/Websites</c:v>
                </c:pt>
                <c:pt idx="10">
                  <c:v>Patient advocacy websites</c:v>
                </c:pt>
              </c:strCache>
            </c:strRef>
          </c:cat>
          <c:val>
            <c:numRef>
              <c:f>Sheet1!$B$2:$B$12</c:f>
              <c:numCache>
                <c:formatCode>General</c:formatCode>
                <c:ptCount val="11"/>
              </c:numCache>
            </c:numRef>
          </c:val>
        </c:ser>
        <c:ser>
          <c:idx val="1"/>
          <c:order val="1"/>
          <c:tx>
            <c:strRef>
              <c:f>Sheet1!$C$1</c:f>
              <c:strCache>
                <c:ptCount val="1"/>
                <c:pt idx="0">
                  <c:v>35-49 (b)</c:v>
                </c:pt>
              </c:strCache>
            </c:strRef>
          </c:tx>
          <c:spPr>
            <a:solidFill>
              <a:srgbClr val="00B0F0"/>
            </a:solidFill>
          </c:spPr>
          <c:invertIfNegative val="0"/>
          <c:dLbls>
            <c:txPr>
              <a:bodyPr/>
              <a:lstStyle/>
              <a:p>
                <a:pPr>
                  <a:defRPr sz="1200"/>
                </a:pPr>
                <a:endParaRPr lang="en-US"/>
              </a:p>
            </c:txPr>
            <c:dLblPos val="outEnd"/>
            <c:showLegendKey val="0"/>
            <c:showVal val="1"/>
            <c:showCatName val="0"/>
            <c:showSerName val="0"/>
            <c:showPercent val="0"/>
            <c:showBubbleSize val="0"/>
            <c:showLeaderLines val="0"/>
          </c:dLbls>
          <c:cat>
            <c:strRef>
              <c:f>Sheet1!$A$2:$A$12</c:f>
              <c:strCache>
                <c:ptCount val="11"/>
                <c:pt idx="0">
                  <c:v>In person/personal contact</c:v>
                </c:pt>
                <c:pt idx="1">
                  <c:v>Online chat groups/chat rooms</c:v>
                </c:pt>
                <c:pt idx="2">
                  <c:v>Any/all means available</c:v>
                </c:pt>
                <c:pt idx="3">
                  <c:v>Support groups</c:v>
                </c:pt>
                <c:pt idx="4">
                  <c:v>Social media (facebook)</c:v>
                </c:pt>
                <c:pt idx="5">
                  <c:v>Other miscellaneous mentions</c:v>
                </c:pt>
                <c:pt idx="6">
                  <c:v>Blogs/forums/discussions</c:v>
                </c:pt>
                <c:pt idx="7">
                  <c:v>E-mail</c:v>
                </c:pt>
                <c:pt idx="8">
                  <c:v>Doctors offices</c:v>
                </c:pt>
                <c:pt idx="9">
                  <c:v>Internet/Online/Websites</c:v>
                </c:pt>
                <c:pt idx="10">
                  <c:v>Patient advocacy websites</c:v>
                </c:pt>
              </c:strCache>
            </c:strRef>
          </c:cat>
          <c:val>
            <c:numRef>
              <c:f>Sheet1!$C$2:$C$12</c:f>
              <c:numCache>
                <c:formatCode>0%</c:formatCode>
                <c:ptCount val="11"/>
                <c:pt idx="0">
                  <c:v>0</c:v>
                </c:pt>
                <c:pt idx="1">
                  <c:v>1.0000000000000005E-2</c:v>
                </c:pt>
                <c:pt idx="2">
                  <c:v>3.0000000000000002E-2</c:v>
                </c:pt>
                <c:pt idx="3">
                  <c:v>3.0000000000000002E-2</c:v>
                </c:pt>
                <c:pt idx="4">
                  <c:v>6.0000000000000032E-2</c:v>
                </c:pt>
                <c:pt idx="5">
                  <c:v>8.0000000000000043E-2</c:v>
                </c:pt>
                <c:pt idx="6">
                  <c:v>0.11</c:v>
                </c:pt>
                <c:pt idx="7">
                  <c:v>0.13</c:v>
                </c:pt>
                <c:pt idx="8">
                  <c:v>0.14000000000000001</c:v>
                </c:pt>
                <c:pt idx="9">
                  <c:v>0.22</c:v>
                </c:pt>
                <c:pt idx="10">
                  <c:v>0.4</c:v>
                </c:pt>
              </c:numCache>
            </c:numRef>
          </c:val>
        </c:ser>
        <c:ser>
          <c:idx val="2"/>
          <c:order val="2"/>
          <c:tx>
            <c:strRef>
              <c:f>Sheet1!$D$1</c:f>
              <c:strCache>
                <c:ptCount val="1"/>
                <c:pt idx="0">
                  <c:v>50-64 (c) </c:v>
                </c:pt>
              </c:strCache>
            </c:strRef>
          </c:tx>
          <c:invertIfNegative val="0"/>
          <c:dLbls>
            <c:txPr>
              <a:bodyPr/>
              <a:lstStyle/>
              <a:p>
                <a:pPr>
                  <a:defRPr sz="1200"/>
                </a:pPr>
                <a:endParaRPr lang="en-US"/>
              </a:p>
            </c:txPr>
            <c:dLblPos val="outEnd"/>
            <c:showLegendKey val="0"/>
            <c:showVal val="1"/>
            <c:showCatName val="0"/>
            <c:showSerName val="0"/>
            <c:showPercent val="0"/>
            <c:showBubbleSize val="0"/>
            <c:showLeaderLines val="0"/>
          </c:dLbls>
          <c:cat>
            <c:strRef>
              <c:f>Sheet1!$A$2:$A$12</c:f>
              <c:strCache>
                <c:ptCount val="11"/>
                <c:pt idx="0">
                  <c:v>In person/personal contact</c:v>
                </c:pt>
                <c:pt idx="1">
                  <c:v>Online chat groups/chat rooms</c:v>
                </c:pt>
                <c:pt idx="2">
                  <c:v>Any/all means available</c:v>
                </c:pt>
                <c:pt idx="3">
                  <c:v>Support groups</c:v>
                </c:pt>
                <c:pt idx="4">
                  <c:v>Social media (facebook)</c:v>
                </c:pt>
                <c:pt idx="5">
                  <c:v>Other miscellaneous mentions</c:v>
                </c:pt>
                <c:pt idx="6">
                  <c:v>Blogs/forums/discussions</c:v>
                </c:pt>
                <c:pt idx="7">
                  <c:v>E-mail</c:v>
                </c:pt>
                <c:pt idx="8">
                  <c:v>Doctors offices</c:v>
                </c:pt>
                <c:pt idx="9">
                  <c:v>Internet/Online/Websites</c:v>
                </c:pt>
                <c:pt idx="10">
                  <c:v>Patient advocacy websites</c:v>
                </c:pt>
              </c:strCache>
            </c:strRef>
          </c:cat>
          <c:val>
            <c:numRef>
              <c:f>Sheet1!$D$2:$D$12</c:f>
              <c:numCache>
                <c:formatCode>0%</c:formatCode>
                <c:ptCount val="11"/>
                <c:pt idx="0">
                  <c:v>6.0000000000000032E-2</c:v>
                </c:pt>
                <c:pt idx="1">
                  <c:v>2.0000000000000011E-2</c:v>
                </c:pt>
                <c:pt idx="2">
                  <c:v>2.0000000000000011E-2</c:v>
                </c:pt>
                <c:pt idx="3">
                  <c:v>0.16</c:v>
                </c:pt>
                <c:pt idx="4">
                  <c:v>0.1</c:v>
                </c:pt>
                <c:pt idx="5">
                  <c:v>0.05</c:v>
                </c:pt>
                <c:pt idx="6">
                  <c:v>6.0000000000000032E-2</c:v>
                </c:pt>
                <c:pt idx="7">
                  <c:v>0.14000000000000001</c:v>
                </c:pt>
                <c:pt idx="8">
                  <c:v>0.2</c:v>
                </c:pt>
                <c:pt idx="9">
                  <c:v>0.12000000000000002</c:v>
                </c:pt>
                <c:pt idx="10">
                  <c:v>0.21000000000000021</c:v>
                </c:pt>
              </c:numCache>
            </c:numRef>
          </c:val>
        </c:ser>
        <c:ser>
          <c:idx val="3"/>
          <c:order val="3"/>
          <c:tx>
            <c:strRef>
              <c:f>Sheet1!$E$1</c:f>
              <c:strCache>
                <c:ptCount val="1"/>
                <c:pt idx="0">
                  <c:v>65+ (d)</c:v>
                </c:pt>
              </c:strCache>
            </c:strRef>
          </c:tx>
          <c:invertIfNegative val="0"/>
          <c:dLbls>
            <c:txPr>
              <a:bodyPr/>
              <a:lstStyle/>
              <a:p>
                <a:pPr>
                  <a:defRPr sz="1200"/>
                </a:pPr>
                <a:endParaRPr lang="en-US"/>
              </a:p>
            </c:txPr>
            <c:dLblPos val="outEnd"/>
            <c:showLegendKey val="0"/>
            <c:showVal val="1"/>
            <c:showCatName val="0"/>
            <c:showSerName val="0"/>
            <c:showPercent val="0"/>
            <c:showBubbleSize val="0"/>
            <c:showLeaderLines val="0"/>
          </c:dLbls>
          <c:cat>
            <c:strRef>
              <c:f>Sheet1!$A$2:$A$12</c:f>
              <c:strCache>
                <c:ptCount val="11"/>
                <c:pt idx="0">
                  <c:v>In person/personal contact</c:v>
                </c:pt>
                <c:pt idx="1">
                  <c:v>Online chat groups/chat rooms</c:v>
                </c:pt>
                <c:pt idx="2">
                  <c:v>Any/all means available</c:v>
                </c:pt>
                <c:pt idx="3">
                  <c:v>Support groups</c:v>
                </c:pt>
                <c:pt idx="4">
                  <c:v>Social media (facebook)</c:v>
                </c:pt>
                <c:pt idx="5">
                  <c:v>Other miscellaneous mentions</c:v>
                </c:pt>
                <c:pt idx="6">
                  <c:v>Blogs/forums/discussions</c:v>
                </c:pt>
                <c:pt idx="7">
                  <c:v>E-mail</c:v>
                </c:pt>
                <c:pt idx="8">
                  <c:v>Doctors offices</c:v>
                </c:pt>
                <c:pt idx="9">
                  <c:v>Internet/Online/Websites</c:v>
                </c:pt>
                <c:pt idx="10">
                  <c:v>Patient advocacy websites</c:v>
                </c:pt>
              </c:strCache>
            </c:strRef>
          </c:cat>
          <c:val>
            <c:numRef>
              <c:f>Sheet1!$E$2:$E$12</c:f>
              <c:numCache>
                <c:formatCode>0%</c:formatCode>
                <c:ptCount val="11"/>
                <c:pt idx="0">
                  <c:v>9.0000000000000024E-2</c:v>
                </c:pt>
                <c:pt idx="1">
                  <c:v>9.0000000000000024E-2</c:v>
                </c:pt>
                <c:pt idx="2">
                  <c:v>0.13</c:v>
                </c:pt>
                <c:pt idx="3">
                  <c:v>0.18000000000000022</c:v>
                </c:pt>
                <c:pt idx="4">
                  <c:v>2.0000000000000011E-2</c:v>
                </c:pt>
                <c:pt idx="5">
                  <c:v>3.0000000000000002E-2</c:v>
                </c:pt>
                <c:pt idx="6">
                  <c:v>1.0000000000000005E-2</c:v>
                </c:pt>
                <c:pt idx="7">
                  <c:v>4.0000000000000022E-2</c:v>
                </c:pt>
                <c:pt idx="8">
                  <c:v>0.11</c:v>
                </c:pt>
                <c:pt idx="9">
                  <c:v>0.1</c:v>
                </c:pt>
                <c:pt idx="10">
                  <c:v>0.23</c:v>
                </c:pt>
              </c:numCache>
            </c:numRef>
          </c:val>
        </c:ser>
        <c:dLbls>
          <c:showLegendKey val="0"/>
          <c:showVal val="1"/>
          <c:showCatName val="0"/>
          <c:showSerName val="0"/>
          <c:showPercent val="0"/>
          <c:showBubbleSize val="0"/>
        </c:dLbls>
        <c:gapWidth val="75"/>
        <c:axId val="170030976"/>
        <c:axId val="170032512"/>
      </c:barChart>
      <c:catAx>
        <c:axId val="170030976"/>
        <c:scaling>
          <c:orientation val="maxMin"/>
        </c:scaling>
        <c:delete val="0"/>
        <c:axPos val="b"/>
        <c:numFmt formatCode="General" sourceLinked="1"/>
        <c:majorTickMark val="out"/>
        <c:minorTickMark val="none"/>
        <c:tickLblPos val="nextTo"/>
        <c:txPr>
          <a:bodyPr/>
          <a:lstStyle/>
          <a:p>
            <a:pPr>
              <a:defRPr sz="1200"/>
            </a:pPr>
            <a:endParaRPr lang="en-US"/>
          </a:p>
        </c:txPr>
        <c:crossAx val="170032512"/>
        <c:crosses val="autoZero"/>
        <c:auto val="1"/>
        <c:lblAlgn val="ctr"/>
        <c:lblOffset val="100"/>
        <c:noMultiLvlLbl val="0"/>
      </c:catAx>
      <c:valAx>
        <c:axId val="170032512"/>
        <c:scaling>
          <c:orientation val="minMax"/>
        </c:scaling>
        <c:delete val="1"/>
        <c:axPos val="r"/>
        <c:numFmt formatCode="General" sourceLinked="1"/>
        <c:majorTickMark val="out"/>
        <c:minorTickMark val="none"/>
        <c:tickLblPos val="none"/>
        <c:crossAx val="170030976"/>
        <c:crosses val="autoZero"/>
        <c:crossBetween val="between"/>
      </c:valAx>
    </c:plotArea>
    <c:legend>
      <c:legendPos val="t"/>
      <c:layout/>
      <c:overlay val="0"/>
      <c:txPr>
        <a:bodyPr/>
        <a:lstStyle/>
        <a:p>
          <a:pPr>
            <a:defRPr sz="1200"/>
          </a:pPr>
          <a:endParaRPr lang="en-US"/>
        </a:p>
      </c:txPr>
    </c:legend>
    <c:plotVisOnly val="1"/>
    <c:dispBlanksAs val="gap"/>
    <c:showDLblsOverMax val="0"/>
  </c:chart>
  <c:txPr>
    <a:bodyPr/>
    <a:lstStyle/>
    <a:p>
      <a:pPr>
        <a:defRPr sz="1800"/>
      </a:pPr>
      <a:endParaRPr lang="en-US"/>
    </a:p>
  </c:txPr>
  <c:externalData r:id="rId1">
    <c:autoUpdate val="0"/>
  </c:externalData>
</c:chartSpace>
</file>

<file path=ppt/charts/chart4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4"/>
    </mc:Choice>
    <mc:Fallback>
      <c:style val="14"/>
    </mc:Fallback>
  </mc:AlternateContent>
  <c:chart>
    <c:autoTitleDeleted val="1"/>
    <c:plotArea>
      <c:layout>
        <c:manualLayout>
          <c:layoutTarget val="inner"/>
          <c:xMode val="edge"/>
          <c:yMode val="edge"/>
          <c:x val="0.49646869461830362"/>
          <c:y val="1.5930423951243382E-2"/>
          <c:w val="0.40098212723410015"/>
          <c:h val="0.97096423328440573"/>
        </c:manualLayout>
      </c:layout>
      <c:barChart>
        <c:barDir val="bar"/>
        <c:grouping val="clustered"/>
        <c:varyColors val="0"/>
        <c:ser>
          <c:idx val="0"/>
          <c:order val="0"/>
          <c:tx>
            <c:strRef>
              <c:f>Sheet1!$B$1</c:f>
              <c:strCache>
                <c:ptCount val="1"/>
                <c:pt idx="0">
                  <c:v>Melanoma (a)</c:v>
                </c:pt>
              </c:strCache>
            </c:strRef>
          </c:tx>
          <c:invertIfNegative val="0"/>
          <c:dLbls>
            <c:txPr>
              <a:bodyPr/>
              <a:lstStyle/>
              <a:p>
                <a:pPr>
                  <a:defRPr sz="1200"/>
                </a:pPr>
                <a:endParaRPr lang="en-US"/>
              </a:p>
            </c:txPr>
            <c:showLegendKey val="0"/>
            <c:showVal val="1"/>
            <c:showCatName val="0"/>
            <c:showSerName val="0"/>
            <c:showPercent val="0"/>
            <c:showBubbleSize val="0"/>
            <c:showLeaderLines val="0"/>
          </c:dLbls>
          <c:cat>
            <c:strRef>
              <c:f>Sheet1!$A$2:$A$10</c:f>
              <c:strCache>
                <c:ptCount val="9"/>
                <c:pt idx="0">
                  <c:v>My doctor is very knowledgeable about cancer</c:v>
                </c:pt>
                <c:pt idx="1">
                  <c:v>Physicians should present all available therapies to their patients even if some of those therapies have strong side effects and/or high toxicities</c:v>
                </c:pt>
                <c:pt idx="2">
                  <c:v>My respect for my physician will increase if he or she discusses all treatment options with me, without holding anything back</c:v>
                </c:pt>
                <c:pt idx="3">
                  <c:v>Physicians should present all available therapies to their patients even if some of those therapies offer only a slim (&lt;10%) chance of working and are inconvenient (requires short hospital stay)</c:v>
                </c:pt>
                <c:pt idx="4">
                  <c:v>I am comfortable hearing about strong side effects and toxicities of any treatment option for my cancer</c:v>
                </c:pt>
                <c:pt idx="5">
                  <c:v>If I come across information about a drug for my cancer that I have not been on, I would like my physician to discuss that option with me</c:v>
                </c:pt>
                <c:pt idx="6">
                  <c:v>I would prefer a treatment sequence of therapies that preserve the most options for treatment later</c:v>
                </c:pt>
                <c:pt idx="7">
                  <c:v>I always feel a need to get a second opinion for discussing treatment options for my cancer</c:v>
                </c:pt>
                <c:pt idx="8">
                  <c:v>Cancer keeps me from doing the activities that I like</c:v>
                </c:pt>
              </c:strCache>
            </c:strRef>
          </c:cat>
          <c:val>
            <c:numRef>
              <c:f>Sheet1!$B$2:$B$10</c:f>
              <c:numCache>
                <c:formatCode>0%</c:formatCode>
                <c:ptCount val="9"/>
                <c:pt idx="0">
                  <c:v>0.91</c:v>
                </c:pt>
                <c:pt idx="1">
                  <c:v>0.91</c:v>
                </c:pt>
                <c:pt idx="2">
                  <c:v>0.9</c:v>
                </c:pt>
                <c:pt idx="3">
                  <c:v>0.85000000000000064</c:v>
                </c:pt>
                <c:pt idx="4">
                  <c:v>0.81</c:v>
                </c:pt>
                <c:pt idx="5">
                  <c:v>0.79</c:v>
                </c:pt>
                <c:pt idx="6">
                  <c:v>0.62000000000000421</c:v>
                </c:pt>
                <c:pt idx="7">
                  <c:v>0.5</c:v>
                </c:pt>
                <c:pt idx="8">
                  <c:v>0.27</c:v>
                </c:pt>
              </c:numCache>
            </c:numRef>
          </c:val>
        </c:ser>
        <c:ser>
          <c:idx val="1"/>
          <c:order val="1"/>
          <c:tx>
            <c:strRef>
              <c:f>Sheet1!$C$1</c:f>
              <c:strCache>
                <c:ptCount val="1"/>
                <c:pt idx="0">
                  <c:v>Kidney Cancer/RCC (b)</c:v>
                </c:pt>
              </c:strCache>
            </c:strRef>
          </c:tx>
          <c:spPr>
            <a:solidFill>
              <a:srgbClr val="00B0F0"/>
            </a:solidFill>
          </c:spPr>
          <c:invertIfNegative val="0"/>
          <c:dLbls>
            <c:txPr>
              <a:bodyPr/>
              <a:lstStyle/>
              <a:p>
                <a:pPr>
                  <a:defRPr sz="1200"/>
                </a:pPr>
                <a:endParaRPr lang="en-US"/>
              </a:p>
            </c:txPr>
            <c:showLegendKey val="0"/>
            <c:showVal val="1"/>
            <c:showCatName val="0"/>
            <c:showSerName val="0"/>
            <c:showPercent val="0"/>
            <c:showBubbleSize val="0"/>
            <c:showLeaderLines val="0"/>
          </c:dLbls>
          <c:cat>
            <c:strRef>
              <c:f>Sheet1!$A$2:$A$10</c:f>
              <c:strCache>
                <c:ptCount val="9"/>
                <c:pt idx="0">
                  <c:v>My doctor is very knowledgeable about cancer</c:v>
                </c:pt>
                <c:pt idx="1">
                  <c:v>Physicians should present all available therapies to their patients even if some of those therapies have strong side effects and/or high toxicities</c:v>
                </c:pt>
                <c:pt idx="2">
                  <c:v>My respect for my physician will increase if he or she discusses all treatment options with me, without holding anything back</c:v>
                </c:pt>
                <c:pt idx="3">
                  <c:v>Physicians should present all available therapies to their patients even if some of those therapies offer only a slim (&lt;10%) chance of working and are inconvenient (requires short hospital stay)</c:v>
                </c:pt>
                <c:pt idx="4">
                  <c:v>I am comfortable hearing about strong side effects and toxicities of any treatment option for my cancer</c:v>
                </c:pt>
                <c:pt idx="5">
                  <c:v>If I come across information about a drug for my cancer that I have not been on, I would like my physician to discuss that option with me</c:v>
                </c:pt>
                <c:pt idx="6">
                  <c:v>I would prefer a treatment sequence of therapies that preserve the most options for treatment later</c:v>
                </c:pt>
                <c:pt idx="7">
                  <c:v>I always feel a need to get a second opinion for discussing treatment options for my cancer</c:v>
                </c:pt>
                <c:pt idx="8">
                  <c:v>Cancer keeps me from doing the activities that I like</c:v>
                </c:pt>
              </c:strCache>
            </c:strRef>
          </c:cat>
          <c:val>
            <c:numRef>
              <c:f>Sheet1!$C$2:$C$10</c:f>
              <c:numCache>
                <c:formatCode>0%</c:formatCode>
                <c:ptCount val="9"/>
                <c:pt idx="0">
                  <c:v>0.88</c:v>
                </c:pt>
                <c:pt idx="1">
                  <c:v>0.85000000000000064</c:v>
                </c:pt>
                <c:pt idx="2">
                  <c:v>0.85000000000000064</c:v>
                </c:pt>
                <c:pt idx="3">
                  <c:v>0.77000000000000479</c:v>
                </c:pt>
                <c:pt idx="4">
                  <c:v>0.75000000000000433</c:v>
                </c:pt>
                <c:pt idx="5">
                  <c:v>0.71000000000000063</c:v>
                </c:pt>
                <c:pt idx="6">
                  <c:v>0.62000000000000421</c:v>
                </c:pt>
                <c:pt idx="7">
                  <c:v>0.54</c:v>
                </c:pt>
                <c:pt idx="8">
                  <c:v>0.37000000000000038</c:v>
                </c:pt>
              </c:numCache>
            </c:numRef>
          </c:val>
        </c:ser>
        <c:dLbls>
          <c:showLegendKey val="0"/>
          <c:showVal val="1"/>
          <c:showCatName val="0"/>
          <c:showSerName val="0"/>
          <c:showPercent val="0"/>
          <c:showBubbleSize val="0"/>
        </c:dLbls>
        <c:gapWidth val="75"/>
        <c:axId val="170076416"/>
        <c:axId val="170086400"/>
      </c:barChart>
      <c:catAx>
        <c:axId val="170076416"/>
        <c:scaling>
          <c:orientation val="maxMin"/>
        </c:scaling>
        <c:delete val="0"/>
        <c:axPos val="l"/>
        <c:majorTickMark val="out"/>
        <c:minorTickMark val="none"/>
        <c:tickLblPos val="nextTo"/>
        <c:txPr>
          <a:bodyPr/>
          <a:lstStyle/>
          <a:p>
            <a:pPr>
              <a:defRPr sz="1200"/>
            </a:pPr>
            <a:endParaRPr lang="en-US"/>
          </a:p>
        </c:txPr>
        <c:crossAx val="170086400"/>
        <c:crosses val="autoZero"/>
        <c:auto val="1"/>
        <c:lblAlgn val="ctr"/>
        <c:lblOffset val="100"/>
        <c:noMultiLvlLbl val="0"/>
      </c:catAx>
      <c:valAx>
        <c:axId val="170086400"/>
        <c:scaling>
          <c:orientation val="minMax"/>
          <c:max val="1"/>
          <c:min val="0"/>
        </c:scaling>
        <c:delete val="1"/>
        <c:axPos val="t"/>
        <c:numFmt formatCode="0%" sourceLinked="1"/>
        <c:majorTickMark val="out"/>
        <c:minorTickMark val="none"/>
        <c:tickLblPos val="none"/>
        <c:crossAx val="170076416"/>
        <c:crosses val="autoZero"/>
        <c:crossBetween val="between"/>
      </c:valAx>
    </c:plotArea>
    <c:legend>
      <c:legendPos val="r"/>
      <c:layout>
        <c:manualLayout>
          <c:xMode val="edge"/>
          <c:yMode val="edge"/>
          <c:x val="0.78765529308836868"/>
          <c:y val="0.82791249610747863"/>
          <c:w val="0.18326928685196717"/>
          <c:h val="0.11583922772365322"/>
        </c:manualLayout>
      </c:layout>
      <c:overlay val="0"/>
      <c:txPr>
        <a:bodyPr/>
        <a:lstStyle/>
        <a:p>
          <a:pPr>
            <a:defRPr sz="1200"/>
          </a:pPr>
          <a:endParaRPr lang="en-US"/>
        </a:p>
      </c:txPr>
    </c:legend>
    <c:plotVisOnly val="1"/>
    <c:dispBlanksAs val="gap"/>
    <c:showDLblsOverMax val="0"/>
  </c:chart>
  <c:txPr>
    <a:bodyPr/>
    <a:lstStyle/>
    <a:p>
      <a:pPr>
        <a:defRPr sz="1800"/>
      </a:pPr>
      <a:endParaRPr lang="en-US"/>
    </a:p>
  </c:txPr>
  <c:externalData r:id="rId1">
    <c:autoUpdate val="0"/>
  </c:externalData>
</c:chartSpace>
</file>

<file path=ppt/charts/chart45.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4"/>
    </mc:Choice>
    <mc:Fallback>
      <c:style val="14"/>
    </mc:Fallback>
  </mc:AlternateContent>
  <c:chart>
    <c:autoTitleDeleted val="1"/>
    <c:plotArea>
      <c:layout>
        <c:manualLayout>
          <c:layoutTarget val="inner"/>
          <c:xMode val="edge"/>
          <c:yMode val="edge"/>
          <c:x val="0.49613017924041602"/>
          <c:y val="1.5930423951243382E-2"/>
          <c:w val="0.39243511227763239"/>
          <c:h val="0.97096423328440551"/>
        </c:manualLayout>
      </c:layout>
      <c:barChart>
        <c:barDir val="bar"/>
        <c:grouping val="clustered"/>
        <c:varyColors val="0"/>
        <c:ser>
          <c:idx val="0"/>
          <c:order val="0"/>
          <c:tx>
            <c:strRef>
              <c:f>Sheet1!$B$1</c:f>
              <c:strCache>
                <c:ptCount val="1"/>
                <c:pt idx="0">
                  <c:v>Melanoma S3 (a)</c:v>
                </c:pt>
              </c:strCache>
            </c:strRef>
          </c:tx>
          <c:invertIfNegative val="0"/>
          <c:dLbls>
            <c:txPr>
              <a:bodyPr/>
              <a:lstStyle/>
              <a:p>
                <a:pPr>
                  <a:defRPr sz="1200"/>
                </a:pPr>
                <a:endParaRPr lang="en-US"/>
              </a:p>
            </c:txPr>
            <c:showLegendKey val="0"/>
            <c:showVal val="1"/>
            <c:showCatName val="0"/>
            <c:showSerName val="0"/>
            <c:showPercent val="0"/>
            <c:showBubbleSize val="0"/>
            <c:showLeaderLines val="0"/>
          </c:dLbls>
          <c:cat>
            <c:strRef>
              <c:f>Sheet1!$A$2:$A$10</c:f>
              <c:strCache>
                <c:ptCount val="9"/>
                <c:pt idx="0">
                  <c:v>My doctor is very knowledgeable about cancer</c:v>
                </c:pt>
                <c:pt idx="1">
                  <c:v>Physicians should present all available therapies to their patients even if some of those therapies have strong side effects and/or high toxicities</c:v>
                </c:pt>
                <c:pt idx="2">
                  <c:v>My respect for my physician will increase if he or she discusses all treatment options with me, without holding anything back</c:v>
                </c:pt>
                <c:pt idx="3">
                  <c:v>Physicians should present all available therapies to their patients even if some of those therapies offer only a slim (&lt;10%) chance of working and are inconvenient (requires short hospital stay)</c:v>
                </c:pt>
                <c:pt idx="4">
                  <c:v>I am comfortable hearing about strong side effects and toxicities of any treatment option for my cancer</c:v>
                </c:pt>
                <c:pt idx="5">
                  <c:v>If I come across information about a drug for my cancer that I have not been on, I would like my physician to discuss that option with me</c:v>
                </c:pt>
                <c:pt idx="6">
                  <c:v>I would prefer a treatment sequence of therapies that preserve the most options for treatment later</c:v>
                </c:pt>
                <c:pt idx="7">
                  <c:v>I always feel a need to get a second opinion for discussing treatment options for my cancer</c:v>
                </c:pt>
                <c:pt idx="8">
                  <c:v>Cancer keeps me from doing the activities that I like</c:v>
                </c:pt>
              </c:strCache>
            </c:strRef>
          </c:cat>
          <c:val>
            <c:numRef>
              <c:f>Sheet1!$B$2:$B$10</c:f>
              <c:numCache>
                <c:formatCode>0%</c:formatCode>
                <c:ptCount val="9"/>
                <c:pt idx="0">
                  <c:v>0.92</c:v>
                </c:pt>
                <c:pt idx="1">
                  <c:v>0.95000000000000062</c:v>
                </c:pt>
                <c:pt idx="2">
                  <c:v>0.94000000000000061</c:v>
                </c:pt>
                <c:pt idx="3">
                  <c:v>0.92</c:v>
                </c:pt>
                <c:pt idx="4">
                  <c:v>0.77000000000000091</c:v>
                </c:pt>
                <c:pt idx="5">
                  <c:v>0.84000000000000064</c:v>
                </c:pt>
                <c:pt idx="6">
                  <c:v>0.68</c:v>
                </c:pt>
                <c:pt idx="7">
                  <c:v>0.53</c:v>
                </c:pt>
                <c:pt idx="8">
                  <c:v>0.24000000000000019</c:v>
                </c:pt>
              </c:numCache>
            </c:numRef>
          </c:val>
        </c:ser>
        <c:ser>
          <c:idx val="1"/>
          <c:order val="1"/>
          <c:tx>
            <c:strRef>
              <c:f>Sheet1!$C$1</c:f>
              <c:strCache>
                <c:ptCount val="1"/>
                <c:pt idx="0">
                  <c:v>KC/RCC S3 (b) </c:v>
                </c:pt>
              </c:strCache>
            </c:strRef>
          </c:tx>
          <c:spPr>
            <a:solidFill>
              <a:srgbClr val="00B0F0"/>
            </a:solidFill>
          </c:spPr>
          <c:invertIfNegative val="0"/>
          <c:dLbls>
            <c:txPr>
              <a:bodyPr/>
              <a:lstStyle/>
              <a:p>
                <a:pPr>
                  <a:defRPr sz="1200"/>
                </a:pPr>
                <a:endParaRPr lang="en-US"/>
              </a:p>
            </c:txPr>
            <c:showLegendKey val="0"/>
            <c:showVal val="1"/>
            <c:showCatName val="0"/>
            <c:showSerName val="0"/>
            <c:showPercent val="0"/>
            <c:showBubbleSize val="0"/>
            <c:showLeaderLines val="0"/>
          </c:dLbls>
          <c:cat>
            <c:strRef>
              <c:f>Sheet1!$A$2:$A$10</c:f>
              <c:strCache>
                <c:ptCount val="9"/>
                <c:pt idx="0">
                  <c:v>My doctor is very knowledgeable about cancer</c:v>
                </c:pt>
                <c:pt idx="1">
                  <c:v>Physicians should present all available therapies to their patients even if some of those therapies have strong side effects and/or high toxicities</c:v>
                </c:pt>
                <c:pt idx="2">
                  <c:v>My respect for my physician will increase if he or she discusses all treatment options with me, without holding anything back</c:v>
                </c:pt>
                <c:pt idx="3">
                  <c:v>Physicians should present all available therapies to their patients even if some of those therapies offer only a slim (&lt;10%) chance of working and are inconvenient (requires short hospital stay)</c:v>
                </c:pt>
                <c:pt idx="4">
                  <c:v>I am comfortable hearing about strong side effects and toxicities of any treatment option for my cancer</c:v>
                </c:pt>
                <c:pt idx="5">
                  <c:v>If I come across information about a drug for my cancer that I have not been on, I would like my physician to discuss that option with me</c:v>
                </c:pt>
                <c:pt idx="6">
                  <c:v>I would prefer a treatment sequence of therapies that preserve the most options for treatment later</c:v>
                </c:pt>
                <c:pt idx="7">
                  <c:v>I always feel a need to get a second opinion for discussing treatment options for my cancer</c:v>
                </c:pt>
                <c:pt idx="8">
                  <c:v>Cancer keeps me from doing the activities that I like</c:v>
                </c:pt>
              </c:strCache>
            </c:strRef>
          </c:cat>
          <c:val>
            <c:numRef>
              <c:f>Sheet1!$C$2:$C$10</c:f>
              <c:numCache>
                <c:formatCode>0%</c:formatCode>
                <c:ptCount val="9"/>
                <c:pt idx="0">
                  <c:v>0.86000000000000065</c:v>
                </c:pt>
                <c:pt idx="1">
                  <c:v>0.86000000000000065</c:v>
                </c:pt>
                <c:pt idx="2">
                  <c:v>0.83000000000000063</c:v>
                </c:pt>
                <c:pt idx="3">
                  <c:v>0.71000000000000063</c:v>
                </c:pt>
                <c:pt idx="4">
                  <c:v>0.67000000000000104</c:v>
                </c:pt>
                <c:pt idx="5">
                  <c:v>0.60000000000000064</c:v>
                </c:pt>
                <c:pt idx="6">
                  <c:v>0.49000000000000032</c:v>
                </c:pt>
                <c:pt idx="7">
                  <c:v>0.56999999999999995</c:v>
                </c:pt>
                <c:pt idx="8">
                  <c:v>0.26</c:v>
                </c:pt>
              </c:numCache>
            </c:numRef>
          </c:val>
        </c:ser>
        <c:ser>
          <c:idx val="2"/>
          <c:order val="2"/>
          <c:tx>
            <c:strRef>
              <c:f>Sheet1!$D$1</c:f>
              <c:strCache>
                <c:ptCount val="1"/>
                <c:pt idx="0">
                  <c:v>Metastatic Melanoma (c) </c:v>
                </c:pt>
              </c:strCache>
            </c:strRef>
          </c:tx>
          <c:invertIfNegative val="0"/>
          <c:dLbls>
            <c:txPr>
              <a:bodyPr/>
              <a:lstStyle/>
              <a:p>
                <a:pPr>
                  <a:defRPr sz="1200"/>
                </a:pPr>
                <a:endParaRPr lang="en-US"/>
              </a:p>
            </c:txPr>
            <c:showLegendKey val="0"/>
            <c:showVal val="1"/>
            <c:showCatName val="0"/>
            <c:showSerName val="0"/>
            <c:showPercent val="0"/>
            <c:showBubbleSize val="0"/>
            <c:showLeaderLines val="0"/>
          </c:dLbls>
          <c:cat>
            <c:strRef>
              <c:f>Sheet1!$A$2:$A$10</c:f>
              <c:strCache>
                <c:ptCount val="9"/>
                <c:pt idx="0">
                  <c:v>My doctor is very knowledgeable about cancer</c:v>
                </c:pt>
                <c:pt idx="1">
                  <c:v>Physicians should present all available therapies to their patients even if some of those therapies have strong side effects and/or high toxicities</c:v>
                </c:pt>
                <c:pt idx="2">
                  <c:v>My respect for my physician will increase if he or she discusses all treatment options with me, without holding anything back</c:v>
                </c:pt>
                <c:pt idx="3">
                  <c:v>Physicians should present all available therapies to their patients even if some of those therapies offer only a slim (&lt;10%) chance of working and are inconvenient (requires short hospital stay)</c:v>
                </c:pt>
                <c:pt idx="4">
                  <c:v>I am comfortable hearing about strong side effects and toxicities of any treatment option for my cancer</c:v>
                </c:pt>
                <c:pt idx="5">
                  <c:v>If I come across information about a drug for my cancer that I have not been on, I would like my physician to discuss that option with me</c:v>
                </c:pt>
                <c:pt idx="6">
                  <c:v>I would prefer a treatment sequence of therapies that preserve the most options for treatment later</c:v>
                </c:pt>
                <c:pt idx="7">
                  <c:v>I always feel a need to get a second opinion for discussing treatment options for my cancer</c:v>
                </c:pt>
                <c:pt idx="8">
                  <c:v>Cancer keeps me from doing the activities that I like</c:v>
                </c:pt>
              </c:strCache>
            </c:strRef>
          </c:cat>
          <c:val>
            <c:numRef>
              <c:f>Sheet1!$D$2:$D$10</c:f>
              <c:numCache>
                <c:formatCode>0%</c:formatCode>
                <c:ptCount val="9"/>
                <c:pt idx="0">
                  <c:v>0.91</c:v>
                </c:pt>
                <c:pt idx="1">
                  <c:v>0.89</c:v>
                </c:pt>
                <c:pt idx="2">
                  <c:v>0.89</c:v>
                </c:pt>
                <c:pt idx="3">
                  <c:v>0.82000000000000062</c:v>
                </c:pt>
                <c:pt idx="4">
                  <c:v>0.83000000000000063</c:v>
                </c:pt>
                <c:pt idx="5">
                  <c:v>0.77000000000000091</c:v>
                </c:pt>
                <c:pt idx="6">
                  <c:v>0.60000000000000064</c:v>
                </c:pt>
                <c:pt idx="7">
                  <c:v>0.49000000000000032</c:v>
                </c:pt>
                <c:pt idx="8">
                  <c:v>0.28000000000000008</c:v>
                </c:pt>
              </c:numCache>
            </c:numRef>
          </c:val>
        </c:ser>
        <c:ser>
          <c:idx val="3"/>
          <c:order val="3"/>
          <c:tx>
            <c:strRef>
              <c:f>Sheet1!$E$1</c:f>
              <c:strCache>
                <c:ptCount val="1"/>
                <c:pt idx="0">
                  <c:v>Metastatic KC/RCC (d)</c:v>
                </c:pt>
              </c:strCache>
            </c:strRef>
          </c:tx>
          <c:invertIfNegative val="0"/>
          <c:dLbls>
            <c:txPr>
              <a:bodyPr/>
              <a:lstStyle/>
              <a:p>
                <a:pPr>
                  <a:defRPr sz="1200"/>
                </a:pPr>
                <a:endParaRPr lang="en-US"/>
              </a:p>
            </c:txPr>
            <c:showLegendKey val="0"/>
            <c:showVal val="1"/>
            <c:showCatName val="0"/>
            <c:showSerName val="0"/>
            <c:showPercent val="0"/>
            <c:showBubbleSize val="0"/>
            <c:showLeaderLines val="0"/>
          </c:dLbls>
          <c:cat>
            <c:strRef>
              <c:f>Sheet1!$A$2:$A$10</c:f>
              <c:strCache>
                <c:ptCount val="9"/>
                <c:pt idx="0">
                  <c:v>My doctor is very knowledgeable about cancer</c:v>
                </c:pt>
                <c:pt idx="1">
                  <c:v>Physicians should present all available therapies to their patients even if some of those therapies have strong side effects and/or high toxicities</c:v>
                </c:pt>
                <c:pt idx="2">
                  <c:v>My respect for my physician will increase if he or she discusses all treatment options with me, without holding anything back</c:v>
                </c:pt>
                <c:pt idx="3">
                  <c:v>Physicians should present all available therapies to their patients even if some of those therapies offer only a slim (&lt;10%) chance of working and are inconvenient (requires short hospital stay)</c:v>
                </c:pt>
                <c:pt idx="4">
                  <c:v>I am comfortable hearing about strong side effects and toxicities of any treatment option for my cancer</c:v>
                </c:pt>
                <c:pt idx="5">
                  <c:v>If I come across information about a drug for my cancer that I have not been on, I would like my physician to discuss that option with me</c:v>
                </c:pt>
                <c:pt idx="6">
                  <c:v>I would prefer a treatment sequence of therapies that preserve the most options for treatment later</c:v>
                </c:pt>
                <c:pt idx="7">
                  <c:v>I always feel a need to get a second opinion for discussing treatment options for my cancer</c:v>
                </c:pt>
                <c:pt idx="8">
                  <c:v>Cancer keeps me from doing the activities that I like</c:v>
                </c:pt>
              </c:strCache>
            </c:strRef>
          </c:cat>
          <c:val>
            <c:numRef>
              <c:f>Sheet1!$E$2:$E$10</c:f>
              <c:numCache>
                <c:formatCode>0%</c:formatCode>
                <c:ptCount val="9"/>
                <c:pt idx="0">
                  <c:v>0.89</c:v>
                </c:pt>
                <c:pt idx="1">
                  <c:v>0.85000000000000064</c:v>
                </c:pt>
                <c:pt idx="2">
                  <c:v>0.86000000000000065</c:v>
                </c:pt>
                <c:pt idx="3">
                  <c:v>0.8</c:v>
                </c:pt>
                <c:pt idx="4">
                  <c:v>0.79</c:v>
                </c:pt>
                <c:pt idx="5">
                  <c:v>0.7600000000000009</c:v>
                </c:pt>
                <c:pt idx="6">
                  <c:v>0.68</c:v>
                </c:pt>
                <c:pt idx="7">
                  <c:v>0.53</c:v>
                </c:pt>
                <c:pt idx="8">
                  <c:v>0.43000000000000038</c:v>
                </c:pt>
              </c:numCache>
            </c:numRef>
          </c:val>
        </c:ser>
        <c:dLbls>
          <c:showLegendKey val="0"/>
          <c:showVal val="1"/>
          <c:showCatName val="0"/>
          <c:showSerName val="0"/>
          <c:showPercent val="0"/>
          <c:showBubbleSize val="0"/>
        </c:dLbls>
        <c:gapWidth val="75"/>
        <c:axId val="185214080"/>
        <c:axId val="185215616"/>
      </c:barChart>
      <c:catAx>
        <c:axId val="185214080"/>
        <c:scaling>
          <c:orientation val="maxMin"/>
        </c:scaling>
        <c:delete val="0"/>
        <c:axPos val="l"/>
        <c:majorTickMark val="out"/>
        <c:minorTickMark val="none"/>
        <c:tickLblPos val="nextTo"/>
        <c:txPr>
          <a:bodyPr/>
          <a:lstStyle/>
          <a:p>
            <a:pPr>
              <a:defRPr sz="1200"/>
            </a:pPr>
            <a:endParaRPr lang="en-US"/>
          </a:p>
        </c:txPr>
        <c:crossAx val="185215616"/>
        <c:crosses val="autoZero"/>
        <c:auto val="1"/>
        <c:lblAlgn val="ctr"/>
        <c:lblOffset val="100"/>
        <c:noMultiLvlLbl val="0"/>
      </c:catAx>
      <c:valAx>
        <c:axId val="185215616"/>
        <c:scaling>
          <c:orientation val="minMax"/>
          <c:max val="1"/>
          <c:min val="0"/>
        </c:scaling>
        <c:delete val="1"/>
        <c:axPos val="t"/>
        <c:numFmt formatCode="0%" sourceLinked="1"/>
        <c:majorTickMark val="out"/>
        <c:minorTickMark val="none"/>
        <c:tickLblPos val="none"/>
        <c:crossAx val="185214080"/>
        <c:crosses val="autoZero"/>
        <c:crossBetween val="between"/>
      </c:valAx>
    </c:plotArea>
    <c:legend>
      <c:legendPos val="r"/>
      <c:layout>
        <c:manualLayout>
          <c:xMode val="edge"/>
          <c:yMode val="edge"/>
          <c:x val="0.80190030733337925"/>
          <c:y val="0.72904243961030391"/>
          <c:w val="0.19722233438768874"/>
          <c:h val="0.26813270163263492"/>
        </c:manualLayout>
      </c:layout>
      <c:overlay val="0"/>
      <c:txPr>
        <a:bodyPr/>
        <a:lstStyle/>
        <a:p>
          <a:pPr>
            <a:defRPr sz="1200"/>
          </a:pPr>
          <a:endParaRPr lang="en-US"/>
        </a:p>
      </c:txPr>
    </c:legend>
    <c:plotVisOnly val="1"/>
    <c:dispBlanksAs val="gap"/>
    <c:showDLblsOverMax val="0"/>
  </c:chart>
  <c:txPr>
    <a:bodyPr/>
    <a:lstStyle/>
    <a:p>
      <a:pPr>
        <a:defRPr sz="1800"/>
      </a:pPr>
      <a:endParaRPr lang="en-US"/>
    </a:p>
  </c:txPr>
  <c:externalData r:id="rId1">
    <c:autoUpdate val="0"/>
  </c:externalData>
</c:chartSpace>
</file>

<file path=ppt/charts/chart46.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4"/>
    </mc:Choice>
    <mc:Fallback>
      <c:style val="14"/>
    </mc:Fallback>
  </mc:AlternateContent>
  <c:chart>
    <c:autoTitleDeleted val="0"/>
    <c:plotArea>
      <c:layout>
        <c:manualLayout>
          <c:layoutTarget val="inner"/>
          <c:xMode val="edge"/>
          <c:yMode val="edge"/>
          <c:x val="0.36523961444474612"/>
          <c:y val="2.9304029304029304E-2"/>
          <c:w val="0.46280613630192785"/>
          <c:h val="0.92673992673992678"/>
        </c:manualLayout>
      </c:layout>
      <c:barChart>
        <c:barDir val="bar"/>
        <c:grouping val="clustered"/>
        <c:varyColors val="0"/>
        <c:ser>
          <c:idx val="0"/>
          <c:order val="0"/>
          <c:tx>
            <c:strRef>
              <c:f>Sheet1!$B$1</c:f>
              <c:strCache>
                <c:ptCount val="1"/>
                <c:pt idx="0">
                  <c:v>Yes</c:v>
                </c:pt>
              </c:strCache>
            </c:strRef>
          </c:tx>
          <c:invertIfNegative val="0"/>
          <c:dLbls>
            <c:txPr>
              <a:bodyPr/>
              <a:lstStyle/>
              <a:p>
                <a:pPr>
                  <a:defRPr sz="1200"/>
                </a:pPr>
                <a:endParaRPr lang="en-US"/>
              </a:p>
            </c:txPr>
            <c:showLegendKey val="0"/>
            <c:showVal val="1"/>
            <c:showCatName val="0"/>
            <c:showSerName val="0"/>
            <c:showPercent val="0"/>
            <c:showBubbleSize val="0"/>
            <c:showLeaderLines val="0"/>
          </c:dLbls>
          <c:cat>
            <c:strRef>
              <c:f>Sheet1!$A$2:$A$3</c:f>
              <c:strCache>
                <c:ptCount val="2"/>
                <c:pt idx="0">
                  <c:v>Kidney Cancer/RCC (b)</c:v>
                </c:pt>
                <c:pt idx="1">
                  <c:v>Melanoma (a)</c:v>
                </c:pt>
              </c:strCache>
            </c:strRef>
          </c:cat>
          <c:val>
            <c:numRef>
              <c:f>Sheet1!$B$2:$B$3</c:f>
              <c:numCache>
                <c:formatCode>0%</c:formatCode>
                <c:ptCount val="2"/>
                <c:pt idx="0">
                  <c:v>0.12000000000000002</c:v>
                </c:pt>
                <c:pt idx="1">
                  <c:v>0.16</c:v>
                </c:pt>
              </c:numCache>
            </c:numRef>
          </c:val>
        </c:ser>
        <c:ser>
          <c:idx val="1"/>
          <c:order val="1"/>
          <c:tx>
            <c:strRef>
              <c:f>Sheet1!$C$1</c:f>
              <c:strCache>
                <c:ptCount val="1"/>
                <c:pt idx="0">
                  <c:v>No</c:v>
                </c:pt>
              </c:strCache>
            </c:strRef>
          </c:tx>
          <c:invertIfNegative val="0"/>
          <c:dLbls>
            <c:txPr>
              <a:bodyPr/>
              <a:lstStyle/>
              <a:p>
                <a:pPr>
                  <a:defRPr sz="1200"/>
                </a:pPr>
                <a:endParaRPr lang="en-US"/>
              </a:p>
            </c:txPr>
            <c:showLegendKey val="0"/>
            <c:showVal val="1"/>
            <c:showCatName val="0"/>
            <c:showSerName val="0"/>
            <c:showPercent val="0"/>
            <c:showBubbleSize val="0"/>
            <c:showLeaderLines val="0"/>
          </c:dLbls>
          <c:cat>
            <c:strRef>
              <c:f>Sheet1!$A$2:$A$3</c:f>
              <c:strCache>
                <c:ptCount val="2"/>
                <c:pt idx="0">
                  <c:v>Kidney Cancer/RCC (b)</c:v>
                </c:pt>
                <c:pt idx="1">
                  <c:v>Melanoma (a)</c:v>
                </c:pt>
              </c:strCache>
            </c:strRef>
          </c:cat>
          <c:val>
            <c:numRef>
              <c:f>Sheet1!$C$2:$C$3</c:f>
              <c:numCache>
                <c:formatCode>0%</c:formatCode>
                <c:ptCount val="2"/>
                <c:pt idx="0">
                  <c:v>0.88</c:v>
                </c:pt>
                <c:pt idx="1">
                  <c:v>0.84000000000000064</c:v>
                </c:pt>
              </c:numCache>
            </c:numRef>
          </c:val>
        </c:ser>
        <c:dLbls>
          <c:showLegendKey val="0"/>
          <c:showVal val="0"/>
          <c:showCatName val="0"/>
          <c:showSerName val="0"/>
          <c:showPercent val="0"/>
          <c:showBubbleSize val="0"/>
        </c:dLbls>
        <c:gapWidth val="75"/>
        <c:axId val="185358592"/>
        <c:axId val="185360384"/>
      </c:barChart>
      <c:catAx>
        <c:axId val="185358592"/>
        <c:scaling>
          <c:orientation val="minMax"/>
        </c:scaling>
        <c:delete val="0"/>
        <c:axPos val="l"/>
        <c:majorTickMark val="out"/>
        <c:minorTickMark val="none"/>
        <c:tickLblPos val="nextTo"/>
        <c:txPr>
          <a:bodyPr/>
          <a:lstStyle/>
          <a:p>
            <a:pPr>
              <a:defRPr sz="1200"/>
            </a:pPr>
            <a:endParaRPr lang="en-US"/>
          </a:p>
        </c:txPr>
        <c:crossAx val="185360384"/>
        <c:crosses val="autoZero"/>
        <c:auto val="1"/>
        <c:lblAlgn val="ctr"/>
        <c:lblOffset val="100"/>
        <c:noMultiLvlLbl val="0"/>
      </c:catAx>
      <c:valAx>
        <c:axId val="185360384"/>
        <c:scaling>
          <c:orientation val="minMax"/>
        </c:scaling>
        <c:delete val="1"/>
        <c:axPos val="b"/>
        <c:numFmt formatCode="0%" sourceLinked="1"/>
        <c:majorTickMark val="out"/>
        <c:minorTickMark val="none"/>
        <c:tickLblPos val="none"/>
        <c:crossAx val="185358592"/>
        <c:crosses val="autoZero"/>
        <c:crossBetween val="between"/>
      </c:valAx>
    </c:plotArea>
    <c:legend>
      <c:legendPos val="r"/>
      <c:layout>
        <c:manualLayout>
          <c:xMode val="edge"/>
          <c:yMode val="edge"/>
          <c:x val="0.89413770476965493"/>
          <c:y val="0.19958120619538075"/>
          <c:w val="0.10011516879355599"/>
          <c:h val="0.60083643390730002"/>
        </c:manualLayout>
      </c:layout>
      <c:overlay val="0"/>
      <c:txPr>
        <a:bodyPr/>
        <a:lstStyle/>
        <a:p>
          <a:pPr>
            <a:defRPr sz="1200"/>
          </a:pPr>
          <a:endParaRPr lang="en-US"/>
        </a:p>
      </c:txPr>
    </c:legend>
    <c:plotVisOnly val="1"/>
    <c:dispBlanksAs val="gap"/>
    <c:showDLblsOverMax val="0"/>
  </c:chart>
  <c:txPr>
    <a:bodyPr/>
    <a:lstStyle/>
    <a:p>
      <a:pPr>
        <a:defRPr sz="1800"/>
      </a:pPr>
      <a:endParaRPr lang="en-US"/>
    </a:p>
  </c:txPr>
  <c:externalData r:id="rId1">
    <c:autoUpdate val="0"/>
  </c:externalData>
</c:chartSpace>
</file>

<file path=ppt/charts/chart47.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4"/>
    </mc:Choice>
    <mc:Fallback>
      <c:style val="14"/>
    </mc:Fallback>
  </mc:AlternateContent>
  <c:chart>
    <c:autoTitleDeleted val="1"/>
    <c:plotArea>
      <c:layout>
        <c:manualLayout>
          <c:layoutTarget val="inner"/>
          <c:xMode val="edge"/>
          <c:yMode val="edge"/>
          <c:x val="0.36256286512573316"/>
          <c:y val="7.1120276632087674E-3"/>
          <c:w val="0.59738294809922232"/>
          <c:h val="0.96196642086405859"/>
        </c:manualLayout>
      </c:layout>
      <c:barChart>
        <c:barDir val="bar"/>
        <c:grouping val="clustered"/>
        <c:varyColors val="0"/>
        <c:ser>
          <c:idx val="0"/>
          <c:order val="0"/>
          <c:tx>
            <c:strRef>
              <c:f>Sheet1!$B$1</c:f>
              <c:strCache>
                <c:ptCount val="1"/>
                <c:pt idx="0">
                  <c:v>Kidney Cancer/RCC (b)</c:v>
                </c:pt>
              </c:strCache>
            </c:strRef>
          </c:tx>
          <c:spPr>
            <a:solidFill>
              <a:srgbClr val="00B0F0"/>
            </a:solidFill>
          </c:spPr>
          <c:invertIfNegative val="0"/>
          <c:dLbls>
            <c:numFmt formatCode="0%" sourceLinked="0"/>
            <c:txPr>
              <a:bodyPr/>
              <a:lstStyle/>
              <a:p>
                <a:pPr>
                  <a:defRPr sz="1200"/>
                </a:pPr>
                <a:endParaRPr lang="en-US"/>
              </a:p>
            </c:txPr>
            <c:showLegendKey val="0"/>
            <c:showVal val="1"/>
            <c:showCatName val="0"/>
            <c:showSerName val="0"/>
            <c:showPercent val="0"/>
            <c:showBubbleSize val="0"/>
            <c:showLeaderLines val="0"/>
          </c:dLbls>
          <c:cat>
            <c:strRef>
              <c:f>Sheet1!$A$2:$A$11</c:f>
              <c:strCache>
                <c:ptCount val="10"/>
                <c:pt idx="0">
                  <c:v>Sutent (sunitinib)</c:v>
                </c:pt>
                <c:pt idx="1">
                  <c:v>Nexavar (sorafenib)</c:v>
                </c:pt>
                <c:pt idx="2">
                  <c:v>Avastin (bevacizumab)</c:v>
                </c:pt>
                <c:pt idx="3">
                  <c:v>Proleukin (High Dose IL-2 /Interleukin-2/IL-2)</c:v>
                </c:pt>
                <c:pt idx="4">
                  <c:v>Interferon-alpha</c:v>
                </c:pt>
                <c:pt idx="5">
                  <c:v>Torisel (temsirolimus)</c:v>
                </c:pt>
                <c:pt idx="6">
                  <c:v>Afinitor (everolimus)</c:v>
                </c:pt>
                <c:pt idx="7">
                  <c:v>Votrient (pazopanib)</c:v>
                </c:pt>
                <c:pt idx="8">
                  <c:v>Radiation</c:v>
                </c:pt>
                <c:pt idx="9">
                  <c:v>Not aware of specific drugs but chemotherapy in general</c:v>
                </c:pt>
              </c:strCache>
            </c:strRef>
          </c:cat>
          <c:val>
            <c:numRef>
              <c:f>Sheet1!$B$2:$B$11</c:f>
              <c:numCache>
                <c:formatCode>0%</c:formatCode>
                <c:ptCount val="10"/>
                <c:pt idx="0">
                  <c:v>0.42000000000000032</c:v>
                </c:pt>
                <c:pt idx="1">
                  <c:v>0.41000000000000031</c:v>
                </c:pt>
                <c:pt idx="2">
                  <c:v>0.33000000000000207</c:v>
                </c:pt>
                <c:pt idx="3">
                  <c:v>0.29000000000000031</c:v>
                </c:pt>
                <c:pt idx="4">
                  <c:v>0.29000000000000031</c:v>
                </c:pt>
                <c:pt idx="5">
                  <c:v>0.24000000000000021</c:v>
                </c:pt>
                <c:pt idx="6">
                  <c:v>0.22</c:v>
                </c:pt>
                <c:pt idx="7">
                  <c:v>0.19</c:v>
                </c:pt>
                <c:pt idx="8">
                  <c:v>4.0000000000000022E-2</c:v>
                </c:pt>
                <c:pt idx="9">
                  <c:v>0.30000000000000032</c:v>
                </c:pt>
              </c:numCache>
            </c:numRef>
          </c:val>
        </c:ser>
        <c:dLbls>
          <c:showLegendKey val="0"/>
          <c:showVal val="1"/>
          <c:showCatName val="0"/>
          <c:showSerName val="0"/>
          <c:showPercent val="0"/>
          <c:showBubbleSize val="0"/>
        </c:dLbls>
        <c:gapWidth val="75"/>
        <c:axId val="185543296"/>
        <c:axId val="185549184"/>
      </c:barChart>
      <c:catAx>
        <c:axId val="185543296"/>
        <c:scaling>
          <c:orientation val="maxMin"/>
        </c:scaling>
        <c:delete val="0"/>
        <c:axPos val="l"/>
        <c:majorTickMark val="out"/>
        <c:minorTickMark val="none"/>
        <c:tickLblPos val="nextTo"/>
        <c:txPr>
          <a:bodyPr/>
          <a:lstStyle/>
          <a:p>
            <a:pPr>
              <a:defRPr sz="1200"/>
            </a:pPr>
            <a:endParaRPr lang="en-US"/>
          </a:p>
        </c:txPr>
        <c:crossAx val="185549184"/>
        <c:crosses val="autoZero"/>
        <c:auto val="1"/>
        <c:lblAlgn val="ctr"/>
        <c:lblOffset val="100"/>
        <c:noMultiLvlLbl val="0"/>
      </c:catAx>
      <c:valAx>
        <c:axId val="185549184"/>
        <c:scaling>
          <c:orientation val="minMax"/>
          <c:max val="1"/>
          <c:min val="0"/>
        </c:scaling>
        <c:delete val="1"/>
        <c:axPos val="t"/>
        <c:numFmt formatCode="0%" sourceLinked="1"/>
        <c:majorTickMark val="out"/>
        <c:minorTickMark val="none"/>
        <c:tickLblPos val="none"/>
        <c:crossAx val="185543296"/>
        <c:crosses val="autoZero"/>
        <c:crossBetween val="between"/>
      </c:valAx>
    </c:plotArea>
    <c:plotVisOnly val="1"/>
    <c:dispBlanksAs val="gap"/>
    <c:showDLblsOverMax val="0"/>
  </c:chart>
  <c:txPr>
    <a:bodyPr/>
    <a:lstStyle/>
    <a:p>
      <a:pPr>
        <a:defRPr sz="1800"/>
      </a:pPr>
      <a:endParaRPr lang="en-US"/>
    </a:p>
  </c:txPr>
  <c:externalData r:id="rId1">
    <c:autoUpdate val="0"/>
  </c:externalData>
</c:chartSpace>
</file>

<file path=ppt/charts/chart48.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4"/>
    </mc:Choice>
    <mc:Fallback>
      <c:style val="14"/>
    </mc:Fallback>
  </mc:AlternateContent>
  <c:chart>
    <c:autoTitleDeleted val="1"/>
    <c:plotArea>
      <c:layout>
        <c:manualLayout>
          <c:layoutTarget val="inner"/>
          <c:xMode val="edge"/>
          <c:yMode val="edge"/>
          <c:x val="0.41924815487807621"/>
          <c:y val="7.1120276632087674E-3"/>
          <c:w val="0.47820266056486954"/>
          <c:h val="0.96196642086405859"/>
        </c:manualLayout>
      </c:layout>
      <c:barChart>
        <c:barDir val="bar"/>
        <c:grouping val="clustered"/>
        <c:varyColors val="0"/>
        <c:ser>
          <c:idx val="0"/>
          <c:order val="0"/>
          <c:tx>
            <c:strRef>
              <c:f>Sheet1!$B$1</c:f>
              <c:strCache>
                <c:ptCount val="1"/>
                <c:pt idx="0">
                  <c:v>Melanoma (a)</c:v>
                </c:pt>
              </c:strCache>
            </c:strRef>
          </c:tx>
          <c:invertIfNegative val="0"/>
          <c:dLbls>
            <c:numFmt formatCode="0%" sourceLinked="0"/>
            <c:txPr>
              <a:bodyPr/>
              <a:lstStyle/>
              <a:p>
                <a:pPr>
                  <a:defRPr sz="1200"/>
                </a:pPr>
                <a:endParaRPr lang="en-US"/>
              </a:p>
            </c:txPr>
            <c:showLegendKey val="0"/>
            <c:showVal val="1"/>
            <c:showCatName val="0"/>
            <c:showSerName val="0"/>
            <c:showPercent val="0"/>
            <c:showBubbleSize val="0"/>
            <c:showLeaderLines val="0"/>
          </c:dLbls>
          <c:cat>
            <c:strRef>
              <c:f>Sheet1!$A$2:$A$7</c:f>
              <c:strCache>
                <c:ptCount val="6"/>
                <c:pt idx="0">
                  <c:v>Interferon-alpha</c:v>
                </c:pt>
                <c:pt idx="1">
                  <c:v>Proleukin (High Dose IL-2 /Interleukin-2/IL-2)</c:v>
                </c:pt>
                <c:pt idx="2">
                  <c:v>Ipilimumab</c:v>
                </c:pt>
                <c:pt idx="3">
                  <c:v>Temodar (temozolomide)</c:v>
                </c:pt>
                <c:pt idx="4">
                  <c:v>Carboplatin</c:v>
                </c:pt>
                <c:pt idx="5">
                  <c:v>Not aware of specific drugs but chemotherapy in general</c:v>
                </c:pt>
              </c:strCache>
            </c:strRef>
          </c:cat>
          <c:val>
            <c:numRef>
              <c:f>Sheet1!$B$2:$B$7</c:f>
              <c:numCache>
                <c:formatCode>0%</c:formatCode>
                <c:ptCount val="6"/>
                <c:pt idx="0">
                  <c:v>0.44</c:v>
                </c:pt>
                <c:pt idx="1">
                  <c:v>0.26</c:v>
                </c:pt>
                <c:pt idx="2">
                  <c:v>0.2</c:v>
                </c:pt>
                <c:pt idx="3">
                  <c:v>0.15000000000000024</c:v>
                </c:pt>
                <c:pt idx="4">
                  <c:v>0.1</c:v>
                </c:pt>
                <c:pt idx="5">
                  <c:v>0.46</c:v>
                </c:pt>
              </c:numCache>
            </c:numRef>
          </c:val>
        </c:ser>
        <c:dLbls>
          <c:showLegendKey val="0"/>
          <c:showVal val="1"/>
          <c:showCatName val="0"/>
          <c:showSerName val="0"/>
          <c:showPercent val="0"/>
          <c:showBubbleSize val="0"/>
        </c:dLbls>
        <c:gapWidth val="75"/>
        <c:axId val="185614336"/>
        <c:axId val="185615872"/>
      </c:barChart>
      <c:catAx>
        <c:axId val="185614336"/>
        <c:scaling>
          <c:orientation val="maxMin"/>
        </c:scaling>
        <c:delete val="0"/>
        <c:axPos val="l"/>
        <c:majorTickMark val="out"/>
        <c:minorTickMark val="none"/>
        <c:tickLblPos val="nextTo"/>
        <c:txPr>
          <a:bodyPr/>
          <a:lstStyle/>
          <a:p>
            <a:pPr>
              <a:defRPr sz="1200"/>
            </a:pPr>
            <a:endParaRPr lang="en-US"/>
          </a:p>
        </c:txPr>
        <c:crossAx val="185615872"/>
        <c:crosses val="autoZero"/>
        <c:auto val="1"/>
        <c:lblAlgn val="ctr"/>
        <c:lblOffset val="100"/>
        <c:noMultiLvlLbl val="0"/>
      </c:catAx>
      <c:valAx>
        <c:axId val="185615872"/>
        <c:scaling>
          <c:orientation val="minMax"/>
          <c:max val="1"/>
          <c:min val="0"/>
        </c:scaling>
        <c:delete val="1"/>
        <c:axPos val="t"/>
        <c:numFmt formatCode="0%" sourceLinked="1"/>
        <c:majorTickMark val="out"/>
        <c:minorTickMark val="none"/>
        <c:tickLblPos val="none"/>
        <c:crossAx val="185614336"/>
        <c:crosses val="autoZero"/>
        <c:crossBetween val="between"/>
      </c:valAx>
    </c:plotArea>
    <c:plotVisOnly val="1"/>
    <c:dispBlanksAs val="gap"/>
    <c:showDLblsOverMax val="0"/>
  </c:chart>
  <c:txPr>
    <a:bodyPr/>
    <a:lstStyle/>
    <a:p>
      <a:pPr>
        <a:defRPr sz="1800"/>
      </a:pPr>
      <a:endParaRPr lang="en-US"/>
    </a:p>
  </c:txPr>
  <c:externalData r:id="rId1">
    <c:autoUpdate val="0"/>
  </c:externalData>
</c:chartSpace>
</file>

<file path=ppt/charts/chart49.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4"/>
    </mc:Choice>
    <mc:Fallback>
      <c:style val="14"/>
    </mc:Fallback>
  </mc:AlternateContent>
  <c:chart>
    <c:autoTitleDeleted val="1"/>
    <c:plotArea>
      <c:layout>
        <c:manualLayout>
          <c:layoutTarget val="inner"/>
          <c:xMode val="edge"/>
          <c:yMode val="edge"/>
          <c:x val="0.36256286512573327"/>
          <c:y val="7.1120276632087674E-3"/>
          <c:w val="0.5973829480992221"/>
          <c:h val="0.96196642086405859"/>
        </c:manualLayout>
      </c:layout>
      <c:barChart>
        <c:barDir val="bar"/>
        <c:grouping val="clustered"/>
        <c:varyColors val="0"/>
        <c:ser>
          <c:idx val="0"/>
          <c:order val="0"/>
          <c:tx>
            <c:strRef>
              <c:f>Sheet1!$B$1</c:f>
              <c:strCache>
                <c:ptCount val="1"/>
                <c:pt idx="0">
                  <c:v>Kidney Cancer/RCC Stage 3 (c)</c:v>
                </c:pt>
              </c:strCache>
            </c:strRef>
          </c:tx>
          <c:spPr>
            <a:solidFill>
              <a:srgbClr val="00B0F0"/>
            </a:solidFill>
          </c:spPr>
          <c:invertIfNegative val="0"/>
          <c:dLbls>
            <c:numFmt formatCode="0%" sourceLinked="0"/>
            <c:txPr>
              <a:bodyPr/>
              <a:lstStyle/>
              <a:p>
                <a:pPr>
                  <a:defRPr sz="1200"/>
                </a:pPr>
                <a:endParaRPr lang="en-US"/>
              </a:p>
            </c:txPr>
            <c:showLegendKey val="0"/>
            <c:showVal val="1"/>
            <c:showCatName val="0"/>
            <c:showSerName val="0"/>
            <c:showPercent val="0"/>
            <c:showBubbleSize val="0"/>
            <c:showLeaderLines val="0"/>
          </c:dLbls>
          <c:cat>
            <c:strRef>
              <c:f>Sheet1!$A$2:$A$11</c:f>
              <c:strCache>
                <c:ptCount val="10"/>
                <c:pt idx="0">
                  <c:v>Sutent (sunitinib)</c:v>
                </c:pt>
                <c:pt idx="1">
                  <c:v>Nexavar (sorafenib)</c:v>
                </c:pt>
                <c:pt idx="2">
                  <c:v>Avastin (bevacizumab)</c:v>
                </c:pt>
                <c:pt idx="3">
                  <c:v>Proleukin (High Dose IL-2 /Interleukin-2/IL-2)</c:v>
                </c:pt>
                <c:pt idx="4">
                  <c:v>Interferon-alpha</c:v>
                </c:pt>
                <c:pt idx="5">
                  <c:v>Torisel (temsirolimus)</c:v>
                </c:pt>
                <c:pt idx="6">
                  <c:v>Afinitor (everolimus)</c:v>
                </c:pt>
                <c:pt idx="7">
                  <c:v>Votrient (pazopanib)</c:v>
                </c:pt>
                <c:pt idx="8">
                  <c:v>Radiation</c:v>
                </c:pt>
                <c:pt idx="9">
                  <c:v>Not aware of specific drugs but chemotherapy in general</c:v>
                </c:pt>
              </c:strCache>
            </c:strRef>
          </c:cat>
          <c:val>
            <c:numRef>
              <c:f>Sheet1!$B$2:$B$11</c:f>
              <c:numCache>
                <c:formatCode>0%</c:formatCode>
                <c:ptCount val="10"/>
                <c:pt idx="0">
                  <c:v>0.14000000000000001</c:v>
                </c:pt>
                <c:pt idx="1">
                  <c:v>0.26</c:v>
                </c:pt>
                <c:pt idx="2">
                  <c:v>0.11</c:v>
                </c:pt>
                <c:pt idx="3">
                  <c:v>0.13</c:v>
                </c:pt>
                <c:pt idx="4">
                  <c:v>0.16</c:v>
                </c:pt>
                <c:pt idx="5">
                  <c:v>4.0000000000000022E-2</c:v>
                </c:pt>
                <c:pt idx="6">
                  <c:v>8.0000000000000043E-2</c:v>
                </c:pt>
                <c:pt idx="7">
                  <c:v>2.0000000000000011E-2</c:v>
                </c:pt>
                <c:pt idx="8">
                  <c:v>0</c:v>
                </c:pt>
                <c:pt idx="9">
                  <c:v>0.48000000000000032</c:v>
                </c:pt>
              </c:numCache>
            </c:numRef>
          </c:val>
        </c:ser>
        <c:ser>
          <c:idx val="1"/>
          <c:order val="1"/>
          <c:tx>
            <c:strRef>
              <c:f>Sheet1!$C$1</c:f>
              <c:strCache>
                <c:ptCount val="1"/>
                <c:pt idx="0">
                  <c:v>Metastatic Kidney Cancer/RCC (d)</c:v>
                </c:pt>
              </c:strCache>
            </c:strRef>
          </c:tx>
          <c:invertIfNegative val="0"/>
          <c:dLbls>
            <c:txPr>
              <a:bodyPr/>
              <a:lstStyle/>
              <a:p>
                <a:pPr>
                  <a:defRPr sz="1200"/>
                </a:pPr>
                <a:endParaRPr lang="en-US"/>
              </a:p>
            </c:txPr>
            <c:showLegendKey val="0"/>
            <c:showVal val="1"/>
            <c:showCatName val="0"/>
            <c:showSerName val="0"/>
            <c:showPercent val="0"/>
            <c:showBubbleSize val="0"/>
            <c:showLeaderLines val="0"/>
          </c:dLbls>
          <c:cat>
            <c:strRef>
              <c:f>Sheet1!$A$2:$A$11</c:f>
              <c:strCache>
                <c:ptCount val="10"/>
                <c:pt idx="0">
                  <c:v>Sutent (sunitinib)</c:v>
                </c:pt>
                <c:pt idx="1">
                  <c:v>Nexavar (sorafenib)</c:v>
                </c:pt>
                <c:pt idx="2">
                  <c:v>Avastin (bevacizumab)</c:v>
                </c:pt>
                <c:pt idx="3">
                  <c:v>Proleukin (High Dose IL-2 /Interleukin-2/IL-2)</c:v>
                </c:pt>
                <c:pt idx="4">
                  <c:v>Interferon-alpha</c:v>
                </c:pt>
                <c:pt idx="5">
                  <c:v>Torisel (temsirolimus)</c:v>
                </c:pt>
                <c:pt idx="6">
                  <c:v>Afinitor (everolimus)</c:v>
                </c:pt>
                <c:pt idx="7">
                  <c:v>Votrient (pazopanib)</c:v>
                </c:pt>
                <c:pt idx="8">
                  <c:v>Radiation</c:v>
                </c:pt>
                <c:pt idx="9">
                  <c:v>Not aware of specific drugs but chemotherapy in general</c:v>
                </c:pt>
              </c:strCache>
            </c:strRef>
          </c:cat>
          <c:val>
            <c:numRef>
              <c:f>Sheet1!$C$2:$C$11</c:f>
              <c:numCache>
                <c:formatCode>0%</c:formatCode>
                <c:ptCount val="10"/>
                <c:pt idx="0">
                  <c:v>0.55000000000000004</c:v>
                </c:pt>
                <c:pt idx="1">
                  <c:v>0.48000000000000032</c:v>
                </c:pt>
                <c:pt idx="2">
                  <c:v>0.44</c:v>
                </c:pt>
                <c:pt idx="3">
                  <c:v>0.37000000000000038</c:v>
                </c:pt>
                <c:pt idx="4">
                  <c:v>0.36000000000000032</c:v>
                </c:pt>
                <c:pt idx="5">
                  <c:v>0.33000000000000063</c:v>
                </c:pt>
                <c:pt idx="6">
                  <c:v>0.29000000000000031</c:v>
                </c:pt>
                <c:pt idx="7">
                  <c:v>0.27</c:v>
                </c:pt>
                <c:pt idx="8">
                  <c:v>0.05</c:v>
                </c:pt>
                <c:pt idx="9">
                  <c:v>0.22</c:v>
                </c:pt>
              </c:numCache>
            </c:numRef>
          </c:val>
        </c:ser>
        <c:dLbls>
          <c:showLegendKey val="0"/>
          <c:showVal val="1"/>
          <c:showCatName val="0"/>
          <c:showSerName val="0"/>
          <c:showPercent val="0"/>
          <c:showBubbleSize val="0"/>
        </c:dLbls>
        <c:gapWidth val="75"/>
        <c:axId val="185468032"/>
        <c:axId val="185469568"/>
      </c:barChart>
      <c:catAx>
        <c:axId val="185468032"/>
        <c:scaling>
          <c:orientation val="maxMin"/>
        </c:scaling>
        <c:delete val="0"/>
        <c:axPos val="l"/>
        <c:majorTickMark val="out"/>
        <c:minorTickMark val="none"/>
        <c:tickLblPos val="nextTo"/>
        <c:txPr>
          <a:bodyPr/>
          <a:lstStyle/>
          <a:p>
            <a:pPr>
              <a:defRPr sz="1200"/>
            </a:pPr>
            <a:endParaRPr lang="en-US"/>
          </a:p>
        </c:txPr>
        <c:crossAx val="185469568"/>
        <c:crosses val="autoZero"/>
        <c:auto val="1"/>
        <c:lblAlgn val="ctr"/>
        <c:lblOffset val="100"/>
        <c:noMultiLvlLbl val="0"/>
      </c:catAx>
      <c:valAx>
        <c:axId val="185469568"/>
        <c:scaling>
          <c:orientation val="minMax"/>
          <c:max val="1"/>
          <c:min val="0"/>
        </c:scaling>
        <c:delete val="1"/>
        <c:axPos val="t"/>
        <c:numFmt formatCode="0%" sourceLinked="1"/>
        <c:majorTickMark val="out"/>
        <c:minorTickMark val="none"/>
        <c:tickLblPos val="none"/>
        <c:crossAx val="185468032"/>
        <c:crosses val="autoZero"/>
        <c:crossBetween val="between"/>
      </c:valAx>
    </c:plotArea>
    <c:legend>
      <c:legendPos val="r"/>
      <c:layout>
        <c:manualLayout>
          <c:xMode val="edge"/>
          <c:yMode val="edge"/>
          <c:x val="0.60693171876242769"/>
          <c:y val="0.587383970296395"/>
          <c:w val="0.39306828123757398"/>
          <c:h val="0.28461046027783193"/>
        </c:manualLayout>
      </c:layout>
      <c:overlay val="0"/>
      <c:txPr>
        <a:bodyPr/>
        <a:lstStyle/>
        <a:p>
          <a:pPr>
            <a:defRPr sz="1200"/>
          </a:pPr>
          <a:endParaRPr lang="en-US"/>
        </a:p>
      </c:txPr>
    </c:legend>
    <c:plotVisOnly val="1"/>
    <c:dispBlanksAs val="gap"/>
    <c:showDLblsOverMax val="0"/>
  </c:chart>
  <c:txPr>
    <a:bodyPr/>
    <a:lstStyle/>
    <a:p>
      <a:pPr>
        <a:defRPr sz="1800"/>
      </a:pPr>
      <a:endParaRPr lang="en-US"/>
    </a:p>
  </c:txPr>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4"/>
    </mc:Choice>
    <mc:Fallback>
      <c:style val="14"/>
    </mc:Fallback>
  </mc:AlternateContent>
  <c:chart>
    <c:autoTitleDeleted val="1"/>
    <c:plotArea>
      <c:layout>
        <c:manualLayout>
          <c:layoutTarget val="inner"/>
          <c:xMode val="edge"/>
          <c:yMode val="edge"/>
          <c:x val="0.2046511627906977"/>
          <c:y val="0.3024523160762943"/>
          <c:w val="0.52790697674418663"/>
          <c:h val="0.61852861035423101"/>
        </c:manualLayout>
      </c:layout>
      <c:pieChart>
        <c:varyColors val="1"/>
        <c:ser>
          <c:idx val="0"/>
          <c:order val="0"/>
          <c:tx>
            <c:strRef>
              <c:f>Sheet1!$B$1</c:f>
              <c:strCache>
                <c:ptCount val="1"/>
                <c:pt idx="0">
                  <c:v>Melanoma</c:v>
                </c:pt>
              </c:strCache>
            </c:strRef>
          </c:tx>
          <c:dLbls>
            <c:numFmt formatCode="0%" sourceLinked="0"/>
            <c:txPr>
              <a:bodyPr/>
              <a:lstStyle/>
              <a:p>
                <a:pPr>
                  <a:defRPr sz="1200" b="1">
                    <a:solidFill>
                      <a:schemeClr val="bg1"/>
                    </a:solidFill>
                  </a:defRPr>
                </a:pPr>
                <a:endParaRPr lang="en-US"/>
              </a:p>
            </c:txPr>
            <c:dLblPos val="bestFit"/>
            <c:showLegendKey val="0"/>
            <c:showVal val="1"/>
            <c:showCatName val="1"/>
            <c:showSerName val="0"/>
            <c:showPercent val="0"/>
            <c:showBubbleSize val="0"/>
            <c:showLeaderLines val="1"/>
          </c:dLbls>
          <c:cat>
            <c:strRef>
              <c:f>Sheet1!$A$2:$A$3</c:f>
              <c:strCache>
                <c:ptCount val="2"/>
                <c:pt idx="0">
                  <c:v>Yes</c:v>
                </c:pt>
                <c:pt idx="1">
                  <c:v>No</c:v>
                </c:pt>
              </c:strCache>
            </c:strRef>
          </c:cat>
          <c:val>
            <c:numRef>
              <c:f>Sheet1!$B$2:$B$3</c:f>
              <c:numCache>
                <c:formatCode>General</c:formatCode>
                <c:ptCount val="2"/>
                <c:pt idx="0">
                  <c:v>0.27</c:v>
                </c:pt>
                <c:pt idx="1">
                  <c:v>0.73000000000000065</c:v>
                </c:pt>
              </c:numCache>
            </c:numRef>
          </c:val>
        </c:ser>
        <c:dLbls>
          <c:showLegendKey val="0"/>
          <c:showVal val="1"/>
          <c:showCatName val="0"/>
          <c:showSerName val="0"/>
          <c:showPercent val="0"/>
          <c:showBubbleSize val="0"/>
          <c:showLeaderLines val="1"/>
        </c:dLbls>
        <c:firstSliceAng val="40"/>
      </c:pieChart>
    </c:plotArea>
    <c:plotVisOnly val="1"/>
    <c:dispBlanksAs val="zero"/>
    <c:showDLblsOverMax val="0"/>
  </c:chart>
  <c:txPr>
    <a:bodyPr/>
    <a:lstStyle/>
    <a:p>
      <a:pPr>
        <a:defRPr sz="1800"/>
      </a:pPr>
      <a:endParaRPr lang="en-US"/>
    </a:p>
  </c:txPr>
  <c:externalData r:id="rId1">
    <c:autoUpdate val="0"/>
  </c:externalData>
</c:chartSpace>
</file>

<file path=ppt/charts/chart50.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4"/>
    </mc:Choice>
    <mc:Fallback>
      <c:style val="14"/>
    </mc:Fallback>
  </mc:AlternateContent>
  <c:chart>
    <c:autoTitleDeleted val="1"/>
    <c:plotArea>
      <c:layout>
        <c:manualLayout>
          <c:layoutTarget val="inner"/>
          <c:xMode val="edge"/>
          <c:yMode val="edge"/>
          <c:x val="0.41924815487807621"/>
          <c:y val="7.1120276632087674E-3"/>
          <c:w val="0.47820266056486965"/>
          <c:h val="0.96196642086405859"/>
        </c:manualLayout>
      </c:layout>
      <c:barChart>
        <c:barDir val="bar"/>
        <c:grouping val="clustered"/>
        <c:varyColors val="0"/>
        <c:ser>
          <c:idx val="0"/>
          <c:order val="0"/>
          <c:tx>
            <c:strRef>
              <c:f>Sheet1!$B$1</c:f>
              <c:strCache>
                <c:ptCount val="1"/>
                <c:pt idx="0">
                  <c:v>Melanoma Stage 3 (a)</c:v>
                </c:pt>
              </c:strCache>
            </c:strRef>
          </c:tx>
          <c:invertIfNegative val="0"/>
          <c:dLbls>
            <c:numFmt formatCode="0%" sourceLinked="0"/>
            <c:txPr>
              <a:bodyPr/>
              <a:lstStyle/>
              <a:p>
                <a:pPr>
                  <a:defRPr sz="1200"/>
                </a:pPr>
                <a:endParaRPr lang="en-US"/>
              </a:p>
            </c:txPr>
            <c:showLegendKey val="0"/>
            <c:showVal val="1"/>
            <c:showCatName val="0"/>
            <c:showSerName val="0"/>
            <c:showPercent val="0"/>
            <c:showBubbleSize val="0"/>
            <c:showLeaderLines val="0"/>
          </c:dLbls>
          <c:cat>
            <c:strRef>
              <c:f>Sheet1!$A$2:$A$7</c:f>
              <c:strCache>
                <c:ptCount val="6"/>
                <c:pt idx="0">
                  <c:v>Interferon-alpha</c:v>
                </c:pt>
                <c:pt idx="1">
                  <c:v>Proleukin (High Dose IL-2 /Interleukin-2/IL-2)</c:v>
                </c:pt>
                <c:pt idx="2">
                  <c:v>Ipilimumab</c:v>
                </c:pt>
                <c:pt idx="3">
                  <c:v>Temodar (temozolomide)</c:v>
                </c:pt>
                <c:pt idx="4">
                  <c:v>Carboplatin</c:v>
                </c:pt>
                <c:pt idx="5">
                  <c:v>Not aware of specific drugs but chemotherapy in general</c:v>
                </c:pt>
              </c:strCache>
            </c:strRef>
          </c:cat>
          <c:val>
            <c:numRef>
              <c:f>Sheet1!$B$2:$B$7</c:f>
              <c:numCache>
                <c:formatCode>0%</c:formatCode>
                <c:ptCount val="6"/>
                <c:pt idx="0">
                  <c:v>0.47000000000000008</c:v>
                </c:pt>
                <c:pt idx="1">
                  <c:v>0.18000000000000024</c:v>
                </c:pt>
                <c:pt idx="2">
                  <c:v>0.11</c:v>
                </c:pt>
                <c:pt idx="3">
                  <c:v>0.11</c:v>
                </c:pt>
                <c:pt idx="4">
                  <c:v>8.0000000000000043E-2</c:v>
                </c:pt>
                <c:pt idx="5">
                  <c:v>0.46</c:v>
                </c:pt>
              </c:numCache>
            </c:numRef>
          </c:val>
        </c:ser>
        <c:ser>
          <c:idx val="1"/>
          <c:order val="1"/>
          <c:tx>
            <c:strRef>
              <c:f>Sheet1!$C$1</c:f>
              <c:strCache>
                <c:ptCount val="1"/>
                <c:pt idx="0">
                  <c:v>Metastatic Melanoma (b)</c:v>
                </c:pt>
              </c:strCache>
            </c:strRef>
          </c:tx>
          <c:invertIfNegative val="0"/>
          <c:dLbls>
            <c:txPr>
              <a:bodyPr/>
              <a:lstStyle/>
              <a:p>
                <a:pPr>
                  <a:defRPr sz="1200"/>
                </a:pPr>
                <a:endParaRPr lang="en-US"/>
              </a:p>
            </c:txPr>
            <c:showLegendKey val="0"/>
            <c:showVal val="1"/>
            <c:showCatName val="0"/>
            <c:showSerName val="0"/>
            <c:showPercent val="0"/>
            <c:showBubbleSize val="0"/>
            <c:showLeaderLines val="0"/>
          </c:dLbls>
          <c:cat>
            <c:strRef>
              <c:f>Sheet1!$A$2:$A$7</c:f>
              <c:strCache>
                <c:ptCount val="6"/>
                <c:pt idx="0">
                  <c:v>Interferon-alpha</c:v>
                </c:pt>
                <c:pt idx="1">
                  <c:v>Proleukin (High Dose IL-2 /Interleukin-2/IL-2)</c:v>
                </c:pt>
                <c:pt idx="2">
                  <c:v>Ipilimumab</c:v>
                </c:pt>
                <c:pt idx="3">
                  <c:v>Temodar (temozolomide)</c:v>
                </c:pt>
                <c:pt idx="4">
                  <c:v>Carboplatin</c:v>
                </c:pt>
                <c:pt idx="5">
                  <c:v>Not aware of specific drugs but chemotherapy in general</c:v>
                </c:pt>
              </c:strCache>
            </c:strRef>
          </c:cat>
          <c:val>
            <c:numRef>
              <c:f>Sheet1!$C$2:$C$7</c:f>
              <c:numCache>
                <c:formatCode>0%</c:formatCode>
                <c:ptCount val="6"/>
                <c:pt idx="0">
                  <c:v>0.43000000000000038</c:v>
                </c:pt>
                <c:pt idx="1">
                  <c:v>0.28000000000000008</c:v>
                </c:pt>
                <c:pt idx="2">
                  <c:v>0.24000000000000021</c:v>
                </c:pt>
                <c:pt idx="3">
                  <c:v>0.17</c:v>
                </c:pt>
                <c:pt idx="4">
                  <c:v>0.11</c:v>
                </c:pt>
                <c:pt idx="5">
                  <c:v>0.46</c:v>
                </c:pt>
              </c:numCache>
            </c:numRef>
          </c:val>
        </c:ser>
        <c:dLbls>
          <c:showLegendKey val="0"/>
          <c:showVal val="1"/>
          <c:showCatName val="0"/>
          <c:showSerName val="0"/>
          <c:showPercent val="0"/>
          <c:showBubbleSize val="0"/>
        </c:dLbls>
        <c:gapWidth val="75"/>
        <c:axId val="185528320"/>
        <c:axId val="185529856"/>
      </c:barChart>
      <c:catAx>
        <c:axId val="185528320"/>
        <c:scaling>
          <c:orientation val="maxMin"/>
        </c:scaling>
        <c:delete val="0"/>
        <c:axPos val="l"/>
        <c:majorTickMark val="out"/>
        <c:minorTickMark val="none"/>
        <c:tickLblPos val="nextTo"/>
        <c:txPr>
          <a:bodyPr/>
          <a:lstStyle/>
          <a:p>
            <a:pPr>
              <a:defRPr sz="1200"/>
            </a:pPr>
            <a:endParaRPr lang="en-US"/>
          </a:p>
        </c:txPr>
        <c:crossAx val="185529856"/>
        <c:crosses val="autoZero"/>
        <c:auto val="1"/>
        <c:lblAlgn val="ctr"/>
        <c:lblOffset val="100"/>
        <c:noMultiLvlLbl val="0"/>
      </c:catAx>
      <c:valAx>
        <c:axId val="185529856"/>
        <c:scaling>
          <c:orientation val="minMax"/>
          <c:max val="1"/>
          <c:min val="0"/>
        </c:scaling>
        <c:delete val="1"/>
        <c:axPos val="t"/>
        <c:numFmt formatCode="0%" sourceLinked="1"/>
        <c:majorTickMark val="out"/>
        <c:minorTickMark val="none"/>
        <c:tickLblPos val="none"/>
        <c:crossAx val="185528320"/>
        <c:crosses val="autoZero"/>
        <c:crossBetween val="between"/>
      </c:valAx>
    </c:plotArea>
    <c:legend>
      <c:legendPos val="r"/>
      <c:layout>
        <c:manualLayout>
          <c:xMode val="edge"/>
          <c:yMode val="edge"/>
          <c:x val="0.56504021674710136"/>
          <c:y val="0.60206856955380583"/>
          <c:w val="0.40001354669376005"/>
          <c:h val="0.22086286089238846"/>
        </c:manualLayout>
      </c:layout>
      <c:overlay val="0"/>
      <c:txPr>
        <a:bodyPr/>
        <a:lstStyle/>
        <a:p>
          <a:pPr>
            <a:defRPr sz="1200"/>
          </a:pPr>
          <a:endParaRPr lang="en-US"/>
        </a:p>
      </c:txPr>
    </c:legend>
    <c:plotVisOnly val="1"/>
    <c:dispBlanksAs val="gap"/>
    <c:showDLblsOverMax val="0"/>
  </c:chart>
  <c:txPr>
    <a:bodyPr/>
    <a:lstStyle/>
    <a:p>
      <a:pPr>
        <a:defRPr sz="1800"/>
      </a:pPr>
      <a:endParaRPr lang="en-US"/>
    </a:p>
  </c:txPr>
  <c:externalData r:id="rId1">
    <c:autoUpdate val="0"/>
  </c:externalData>
</c:chartSpace>
</file>

<file path=ppt/charts/chart5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4"/>
    </mc:Choice>
    <mc:Fallback>
      <c:style val="14"/>
    </mc:Fallback>
  </mc:AlternateContent>
  <c:chart>
    <c:autoTitleDeleted val="1"/>
    <c:plotArea>
      <c:layout>
        <c:manualLayout>
          <c:layoutTarget val="inner"/>
          <c:xMode val="edge"/>
          <c:yMode val="edge"/>
          <c:x val="0.24994108752710623"/>
          <c:y val="0.26078565179352575"/>
          <c:w val="0.53334174940089063"/>
          <c:h val="0.61852861035423179"/>
        </c:manualLayout>
      </c:layout>
      <c:barChart>
        <c:barDir val="bar"/>
        <c:grouping val="percentStacked"/>
        <c:varyColors val="0"/>
        <c:ser>
          <c:idx val="0"/>
          <c:order val="0"/>
          <c:tx>
            <c:strRef>
              <c:f>Sheet1!$B$1</c:f>
              <c:strCache>
                <c:ptCount val="1"/>
                <c:pt idx="0">
                  <c:v>Definitely/Less Likely to Consider</c:v>
                </c:pt>
              </c:strCache>
            </c:strRef>
          </c:tx>
          <c:invertIfNegative val="0"/>
          <c:dLbls>
            <c:numFmt formatCode="0%" sourceLinked="0"/>
            <c:txPr>
              <a:bodyPr/>
              <a:lstStyle/>
              <a:p>
                <a:pPr>
                  <a:defRPr sz="1200" b="1">
                    <a:solidFill>
                      <a:schemeClr val="bg1"/>
                    </a:solidFill>
                  </a:defRPr>
                </a:pPr>
                <a:endParaRPr lang="en-US"/>
              </a:p>
            </c:txPr>
            <c:dLblPos val="ctr"/>
            <c:showLegendKey val="0"/>
            <c:showVal val="1"/>
            <c:showCatName val="0"/>
            <c:showSerName val="0"/>
            <c:showPercent val="0"/>
            <c:showBubbleSize val="0"/>
            <c:showLeaderLines val="0"/>
          </c:dLbls>
          <c:cat>
            <c:strRef>
              <c:f>Sheet1!$A$2:$A$3</c:f>
              <c:strCache>
                <c:ptCount val="2"/>
                <c:pt idx="0">
                  <c:v>Kidney Cancer/RCC (b)</c:v>
                </c:pt>
                <c:pt idx="1">
                  <c:v>Melanoma (a)</c:v>
                </c:pt>
              </c:strCache>
            </c:strRef>
          </c:cat>
          <c:val>
            <c:numRef>
              <c:f>Sheet1!$B$2:$B$3</c:f>
              <c:numCache>
                <c:formatCode>0%</c:formatCode>
                <c:ptCount val="2"/>
                <c:pt idx="0">
                  <c:v>0.31000000000000105</c:v>
                </c:pt>
                <c:pt idx="1">
                  <c:v>0.29000000000000031</c:v>
                </c:pt>
              </c:numCache>
            </c:numRef>
          </c:val>
        </c:ser>
        <c:ser>
          <c:idx val="1"/>
          <c:order val="1"/>
          <c:tx>
            <c:strRef>
              <c:f>Sheet1!$C$1</c:f>
              <c:strCache>
                <c:ptCount val="1"/>
                <c:pt idx="0">
                  <c:v>Maybe Consider</c:v>
                </c:pt>
              </c:strCache>
            </c:strRef>
          </c:tx>
          <c:invertIfNegative val="0"/>
          <c:dLbls>
            <c:txPr>
              <a:bodyPr/>
              <a:lstStyle/>
              <a:p>
                <a:pPr>
                  <a:defRPr sz="1200" b="1">
                    <a:solidFill>
                      <a:schemeClr val="bg1"/>
                    </a:solidFill>
                  </a:defRPr>
                </a:pPr>
                <a:endParaRPr lang="en-US"/>
              </a:p>
            </c:txPr>
            <c:showLegendKey val="0"/>
            <c:showVal val="1"/>
            <c:showCatName val="0"/>
            <c:showSerName val="0"/>
            <c:showPercent val="0"/>
            <c:showBubbleSize val="0"/>
            <c:showLeaderLines val="0"/>
          </c:dLbls>
          <c:cat>
            <c:strRef>
              <c:f>Sheet1!$A$2:$A$3</c:f>
              <c:strCache>
                <c:ptCount val="2"/>
                <c:pt idx="0">
                  <c:v>Kidney Cancer/RCC (b)</c:v>
                </c:pt>
                <c:pt idx="1">
                  <c:v>Melanoma (a)</c:v>
                </c:pt>
              </c:strCache>
            </c:strRef>
          </c:cat>
          <c:val>
            <c:numRef>
              <c:f>Sheet1!$C$2:$C$3</c:f>
              <c:numCache>
                <c:formatCode>0%</c:formatCode>
                <c:ptCount val="2"/>
                <c:pt idx="0">
                  <c:v>0.35000000000000031</c:v>
                </c:pt>
                <c:pt idx="1">
                  <c:v>0.45</c:v>
                </c:pt>
              </c:numCache>
            </c:numRef>
          </c:val>
        </c:ser>
        <c:ser>
          <c:idx val="2"/>
          <c:order val="2"/>
          <c:tx>
            <c:strRef>
              <c:f>Sheet1!$D$1</c:f>
              <c:strCache>
                <c:ptCount val="1"/>
                <c:pt idx="0">
                  <c:v>Definitely/Be More Likely to Consider</c:v>
                </c:pt>
              </c:strCache>
            </c:strRef>
          </c:tx>
          <c:spPr>
            <a:solidFill>
              <a:srgbClr val="00B0F0"/>
            </a:solidFill>
          </c:spPr>
          <c:invertIfNegative val="0"/>
          <c:dLbls>
            <c:txPr>
              <a:bodyPr/>
              <a:lstStyle/>
              <a:p>
                <a:pPr>
                  <a:defRPr sz="1200" b="1">
                    <a:solidFill>
                      <a:schemeClr val="bg1"/>
                    </a:solidFill>
                  </a:defRPr>
                </a:pPr>
                <a:endParaRPr lang="en-US"/>
              </a:p>
            </c:txPr>
            <c:showLegendKey val="0"/>
            <c:showVal val="1"/>
            <c:showCatName val="0"/>
            <c:showSerName val="0"/>
            <c:showPercent val="0"/>
            <c:showBubbleSize val="0"/>
            <c:showLeaderLines val="0"/>
          </c:dLbls>
          <c:cat>
            <c:strRef>
              <c:f>Sheet1!$A$2:$A$3</c:f>
              <c:strCache>
                <c:ptCount val="2"/>
                <c:pt idx="0">
                  <c:v>Kidney Cancer/RCC (b)</c:v>
                </c:pt>
                <c:pt idx="1">
                  <c:v>Melanoma (a)</c:v>
                </c:pt>
              </c:strCache>
            </c:strRef>
          </c:cat>
          <c:val>
            <c:numRef>
              <c:f>Sheet1!$D$2:$D$3</c:f>
              <c:numCache>
                <c:formatCode>0%</c:formatCode>
                <c:ptCount val="2"/>
                <c:pt idx="0">
                  <c:v>0.3300000000000014</c:v>
                </c:pt>
                <c:pt idx="1">
                  <c:v>0.27</c:v>
                </c:pt>
              </c:numCache>
            </c:numRef>
          </c:val>
        </c:ser>
        <c:dLbls>
          <c:showLegendKey val="0"/>
          <c:showVal val="1"/>
          <c:showCatName val="0"/>
          <c:showSerName val="0"/>
          <c:showPercent val="0"/>
          <c:showBubbleSize val="0"/>
        </c:dLbls>
        <c:gapWidth val="50"/>
        <c:overlap val="100"/>
        <c:axId val="192614400"/>
        <c:axId val="193976576"/>
      </c:barChart>
      <c:valAx>
        <c:axId val="193976576"/>
        <c:scaling>
          <c:orientation val="minMax"/>
        </c:scaling>
        <c:delete val="1"/>
        <c:axPos val="b"/>
        <c:numFmt formatCode="0%" sourceLinked="1"/>
        <c:majorTickMark val="out"/>
        <c:minorTickMark val="none"/>
        <c:tickLblPos val="none"/>
        <c:crossAx val="192614400"/>
        <c:crosses val="autoZero"/>
        <c:crossBetween val="between"/>
      </c:valAx>
      <c:catAx>
        <c:axId val="192614400"/>
        <c:scaling>
          <c:orientation val="minMax"/>
        </c:scaling>
        <c:delete val="0"/>
        <c:axPos val="l"/>
        <c:majorTickMark val="out"/>
        <c:minorTickMark val="none"/>
        <c:tickLblPos val="nextTo"/>
        <c:txPr>
          <a:bodyPr/>
          <a:lstStyle/>
          <a:p>
            <a:pPr>
              <a:defRPr sz="1200"/>
            </a:pPr>
            <a:endParaRPr lang="en-US"/>
          </a:p>
        </c:txPr>
        <c:crossAx val="193976576"/>
        <c:crosses val="autoZero"/>
        <c:auto val="1"/>
        <c:lblAlgn val="ctr"/>
        <c:lblOffset val="100"/>
        <c:noMultiLvlLbl val="0"/>
      </c:catAx>
    </c:plotArea>
    <c:plotVisOnly val="1"/>
    <c:dispBlanksAs val="zero"/>
    <c:showDLblsOverMax val="0"/>
  </c:chart>
  <c:txPr>
    <a:bodyPr/>
    <a:lstStyle/>
    <a:p>
      <a:pPr>
        <a:defRPr sz="1800"/>
      </a:pPr>
      <a:endParaRPr lang="en-US"/>
    </a:p>
  </c:txPr>
  <c:externalData r:id="rId1">
    <c:autoUpdate val="0"/>
  </c:externalData>
</c:chartSpace>
</file>

<file path=ppt/charts/chart5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4"/>
    </mc:Choice>
    <mc:Fallback>
      <c:style val="14"/>
    </mc:Fallback>
  </mc:AlternateContent>
  <c:chart>
    <c:autoTitleDeleted val="1"/>
    <c:plotArea>
      <c:layout>
        <c:manualLayout>
          <c:layoutTarget val="inner"/>
          <c:xMode val="edge"/>
          <c:yMode val="edge"/>
          <c:x val="0.24994108752710623"/>
          <c:y val="0.26078565179352575"/>
          <c:w val="0.53334174940089063"/>
          <c:h val="0.61852861035423201"/>
        </c:manualLayout>
      </c:layout>
      <c:barChart>
        <c:barDir val="bar"/>
        <c:grouping val="percentStacked"/>
        <c:varyColors val="0"/>
        <c:ser>
          <c:idx val="0"/>
          <c:order val="0"/>
          <c:tx>
            <c:strRef>
              <c:f>Sheet1!$B$1</c:f>
              <c:strCache>
                <c:ptCount val="1"/>
                <c:pt idx="0">
                  <c:v>Definitely/Less Likely to Consider</c:v>
                </c:pt>
              </c:strCache>
            </c:strRef>
          </c:tx>
          <c:invertIfNegative val="0"/>
          <c:dLbls>
            <c:numFmt formatCode="0%" sourceLinked="0"/>
            <c:txPr>
              <a:bodyPr/>
              <a:lstStyle/>
              <a:p>
                <a:pPr>
                  <a:defRPr sz="1200" b="1">
                    <a:solidFill>
                      <a:schemeClr val="bg1"/>
                    </a:solidFill>
                  </a:defRPr>
                </a:pPr>
                <a:endParaRPr lang="en-US"/>
              </a:p>
            </c:txPr>
            <c:dLblPos val="ctr"/>
            <c:showLegendKey val="0"/>
            <c:showVal val="1"/>
            <c:showCatName val="0"/>
            <c:showSerName val="0"/>
            <c:showPercent val="0"/>
            <c:showBubbleSize val="0"/>
            <c:showLeaderLines val="0"/>
          </c:dLbls>
          <c:cat>
            <c:strRef>
              <c:f>Sheet1!$A$2:$A$3</c:f>
              <c:strCache>
                <c:ptCount val="2"/>
                <c:pt idx="0">
                  <c:v>Kidney Cancer/RCC (b)</c:v>
                </c:pt>
                <c:pt idx="1">
                  <c:v>Melanoma (a)</c:v>
                </c:pt>
              </c:strCache>
            </c:strRef>
          </c:cat>
          <c:val>
            <c:numRef>
              <c:f>Sheet1!$B$2:$B$3</c:f>
              <c:numCache>
                <c:formatCode>0%</c:formatCode>
                <c:ptCount val="2"/>
                <c:pt idx="0">
                  <c:v>0.24000000000000021</c:v>
                </c:pt>
                <c:pt idx="1">
                  <c:v>0.25</c:v>
                </c:pt>
              </c:numCache>
            </c:numRef>
          </c:val>
        </c:ser>
        <c:ser>
          <c:idx val="1"/>
          <c:order val="1"/>
          <c:tx>
            <c:strRef>
              <c:f>Sheet1!$C$1</c:f>
              <c:strCache>
                <c:ptCount val="1"/>
                <c:pt idx="0">
                  <c:v>Maybe Consider</c:v>
                </c:pt>
              </c:strCache>
            </c:strRef>
          </c:tx>
          <c:invertIfNegative val="0"/>
          <c:dLbls>
            <c:txPr>
              <a:bodyPr/>
              <a:lstStyle/>
              <a:p>
                <a:pPr>
                  <a:defRPr sz="1200" b="1">
                    <a:solidFill>
                      <a:schemeClr val="bg1"/>
                    </a:solidFill>
                  </a:defRPr>
                </a:pPr>
                <a:endParaRPr lang="en-US"/>
              </a:p>
            </c:txPr>
            <c:dLblPos val="ctr"/>
            <c:showLegendKey val="0"/>
            <c:showVal val="1"/>
            <c:showCatName val="0"/>
            <c:showSerName val="0"/>
            <c:showPercent val="0"/>
            <c:showBubbleSize val="0"/>
            <c:showLeaderLines val="0"/>
          </c:dLbls>
          <c:cat>
            <c:strRef>
              <c:f>Sheet1!$A$2:$A$3</c:f>
              <c:strCache>
                <c:ptCount val="2"/>
                <c:pt idx="0">
                  <c:v>Kidney Cancer/RCC (b)</c:v>
                </c:pt>
                <c:pt idx="1">
                  <c:v>Melanoma (a)</c:v>
                </c:pt>
              </c:strCache>
            </c:strRef>
          </c:cat>
          <c:val>
            <c:numRef>
              <c:f>Sheet1!$C$2:$C$3</c:f>
              <c:numCache>
                <c:formatCode>0%</c:formatCode>
                <c:ptCount val="2"/>
                <c:pt idx="0">
                  <c:v>0.41000000000000031</c:v>
                </c:pt>
                <c:pt idx="1">
                  <c:v>0.34</c:v>
                </c:pt>
              </c:numCache>
            </c:numRef>
          </c:val>
        </c:ser>
        <c:ser>
          <c:idx val="2"/>
          <c:order val="2"/>
          <c:tx>
            <c:strRef>
              <c:f>Sheet1!$D$1</c:f>
              <c:strCache>
                <c:ptCount val="1"/>
                <c:pt idx="0">
                  <c:v>Definitely/Be More Likely to Consider</c:v>
                </c:pt>
              </c:strCache>
            </c:strRef>
          </c:tx>
          <c:spPr>
            <a:solidFill>
              <a:srgbClr val="00B0F0"/>
            </a:solidFill>
          </c:spPr>
          <c:invertIfNegative val="0"/>
          <c:dLbls>
            <c:txPr>
              <a:bodyPr/>
              <a:lstStyle/>
              <a:p>
                <a:pPr>
                  <a:defRPr sz="1200" b="1">
                    <a:solidFill>
                      <a:schemeClr val="bg1"/>
                    </a:solidFill>
                  </a:defRPr>
                </a:pPr>
                <a:endParaRPr lang="en-US"/>
              </a:p>
            </c:txPr>
            <c:dLblPos val="ctr"/>
            <c:showLegendKey val="0"/>
            <c:showVal val="1"/>
            <c:showCatName val="0"/>
            <c:showSerName val="0"/>
            <c:showPercent val="0"/>
            <c:showBubbleSize val="0"/>
            <c:showLeaderLines val="0"/>
          </c:dLbls>
          <c:cat>
            <c:strRef>
              <c:f>Sheet1!$A$2:$A$3</c:f>
              <c:strCache>
                <c:ptCount val="2"/>
                <c:pt idx="0">
                  <c:v>Kidney Cancer/RCC (b)</c:v>
                </c:pt>
                <c:pt idx="1">
                  <c:v>Melanoma (a)</c:v>
                </c:pt>
              </c:strCache>
            </c:strRef>
          </c:cat>
          <c:val>
            <c:numRef>
              <c:f>Sheet1!$D$2:$D$3</c:f>
              <c:numCache>
                <c:formatCode>0%</c:formatCode>
                <c:ptCount val="2"/>
                <c:pt idx="0">
                  <c:v>0.34</c:v>
                </c:pt>
                <c:pt idx="1">
                  <c:v>0.41000000000000031</c:v>
                </c:pt>
              </c:numCache>
            </c:numRef>
          </c:val>
        </c:ser>
        <c:dLbls>
          <c:showLegendKey val="0"/>
          <c:showVal val="0"/>
          <c:showCatName val="0"/>
          <c:showSerName val="0"/>
          <c:showPercent val="0"/>
          <c:showBubbleSize val="0"/>
        </c:dLbls>
        <c:gapWidth val="50"/>
        <c:overlap val="100"/>
        <c:axId val="192679296"/>
        <c:axId val="192677760"/>
      </c:barChart>
      <c:valAx>
        <c:axId val="192677760"/>
        <c:scaling>
          <c:orientation val="minMax"/>
        </c:scaling>
        <c:delete val="1"/>
        <c:axPos val="b"/>
        <c:numFmt formatCode="0%" sourceLinked="1"/>
        <c:majorTickMark val="out"/>
        <c:minorTickMark val="none"/>
        <c:tickLblPos val="none"/>
        <c:crossAx val="192679296"/>
        <c:crosses val="autoZero"/>
        <c:crossBetween val="between"/>
      </c:valAx>
      <c:catAx>
        <c:axId val="192679296"/>
        <c:scaling>
          <c:orientation val="minMax"/>
        </c:scaling>
        <c:delete val="0"/>
        <c:axPos val="l"/>
        <c:majorTickMark val="out"/>
        <c:minorTickMark val="none"/>
        <c:tickLblPos val="nextTo"/>
        <c:txPr>
          <a:bodyPr/>
          <a:lstStyle/>
          <a:p>
            <a:pPr>
              <a:defRPr sz="1200"/>
            </a:pPr>
            <a:endParaRPr lang="en-US"/>
          </a:p>
        </c:txPr>
        <c:crossAx val="192677760"/>
        <c:crosses val="autoZero"/>
        <c:auto val="1"/>
        <c:lblAlgn val="ctr"/>
        <c:lblOffset val="100"/>
        <c:noMultiLvlLbl val="0"/>
      </c:catAx>
    </c:plotArea>
    <c:legend>
      <c:legendPos val="t"/>
      <c:layout>
        <c:manualLayout>
          <c:xMode val="edge"/>
          <c:yMode val="edge"/>
          <c:x val="4.4565217391304403E-2"/>
          <c:y val="0"/>
          <c:w val="0.9"/>
          <c:h val="0.22781714785651791"/>
        </c:manualLayout>
      </c:layout>
      <c:overlay val="0"/>
      <c:txPr>
        <a:bodyPr/>
        <a:lstStyle/>
        <a:p>
          <a:pPr>
            <a:defRPr sz="1200"/>
          </a:pPr>
          <a:endParaRPr lang="en-US"/>
        </a:p>
      </c:txPr>
    </c:legend>
    <c:plotVisOnly val="1"/>
    <c:dispBlanksAs val="zero"/>
    <c:showDLblsOverMax val="0"/>
  </c:chart>
  <c:txPr>
    <a:bodyPr/>
    <a:lstStyle/>
    <a:p>
      <a:pPr>
        <a:defRPr sz="1800"/>
      </a:pPr>
      <a:endParaRPr lang="en-US"/>
    </a:p>
  </c:txPr>
  <c:externalData r:id="rId1">
    <c:autoUpdate val="0"/>
  </c:externalData>
</c:chartSpace>
</file>

<file path=ppt/charts/chart5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4"/>
    </mc:Choice>
    <mc:Fallback>
      <c:style val="14"/>
    </mc:Fallback>
  </mc:AlternateContent>
  <c:chart>
    <c:autoTitleDeleted val="1"/>
    <c:plotArea>
      <c:layout>
        <c:manualLayout>
          <c:layoutTarget val="inner"/>
          <c:xMode val="edge"/>
          <c:yMode val="edge"/>
          <c:x val="0.24994108752710623"/>
          <c:y val="0.26078565179352575"/>
          <c:w val="0.53334174940089063"/>
          <c:h val="0.61852861035423223"/>
        </c:manualLayout>
      </c:layout>
      <c:barChart>
        <c:barDir val="bar"/>
        <c:grouping val="percentStacked"/>
        <c:varyColors val="0"/>
        <c:ser>
          <c:idx val="0"/>
          <c:order val="0"/>
          <c:tx>
            <c:strRef>
              <c:f>Sheet1!$B$1</c:f>
              <c:strCache>
                <c:ptCount val="1"/>
                <c:pt idx="0">
                  <c:v>Definitely/Less Likely to Consider</c:v>
                </c:pt>
              </c:strCache>
            </c:strRef>
          </c:tx>
          <c:invertIfNegative val="0"/>
          <c:dLbls>
            <c:numFmt formatCode="0%" sourceLinked="0"/>
            <c:txPr>
              <a:bodyPr/>
              <a:lstStyle/>
              <a:p>
                <a:pPr>
                  <a:defRPr sz="1200" b="1">
                    <a:solidFill>
                      <a:schemeClr val="bg1"/>
                    </a:solidFill>
                  </a:defRPr>
                </a:pPr>
                <a:endParaRPr lang="en-US"/>
              </a:p>
            </c:txPr>
            <c:dLblPos val="ctr"/>
            <c:showLegendKey val="0"/>
            <c:showVal val="1"/>
            <c:showCatName val="0"/>
            <c:showSerName val="0"/>
            <c:showPercent val="0"/>
            <c:showBubbleSize val="0"/>
            <c:showLeaderLines val="0"/>
          </c:dLbls>
          <c:cat>
            <c:strRef>
              <c:f>Sheet1!$A$2:$A$3</c:f>
              <c:strCache>
                <c:ptCount val="2"/>
                <c:pt idx="0">
                  <c:v>Kidney Cancer/RCC (b)</c:v>
                </c:pt>
                <c:pt idx="1">
                  <c:v>Melanoma (a)</c:v>
                </c:pt>
              </c:strCache>
            </c:strRef>
          </c:cat>
          <c:val>
            <c:numRef>
              <c:f>Sheet1!$B$2:$B$3</c:f>
              <c:numCache>
                <c:formatCode>0%</c:formatCode>
                <c:ptCount val="2"/>
                <c:pt idx="0">
                  <c:v>0.45</c:v>
                </c:pt>
                <c:pt idx="1">
                  <c:v>0.39000000000000118</c:v>
                </c:pt>
              </c:numCache>
            </c:numRef>
          </c:val>
        </c:ser>
        <c:ser>
          <c:idx val="1"/>
          <c:order val="1"/>
          <c:tx>
            <c:strRef>
              <c:f>Sheet1!$C$1</c:f>
              <c:strCache>
                <c:ptCount val="1"/>
                <c:pt idx="0">
                  <c:v>Maybe Consider</c:v>
                </c:pt>
              </c:strCache>
            </c:strRef>
          </c:tx>
          <c:invertIfNegative val="0"/>
          <c:dLbls>
            <c:txPr>
              <a:bodyPr/>
              <a:lstStyle/>
              <a:p>
                <a:pPr>
                  <a:defRPr sz="1200" b="1">
                    <a:solidFill>
                      <a:schemeClr val="bg1"/>
                    </a:solidFill>
                  </a:defRPr>
                </a:pPr>
                <a:endParaRPr lang="en-US"/>
              </a:p>
            </c:txPr>
            <c:showLegendKey val="0"/>
            <c:showVal val="1"/>
            <c:showCatName val="0"/>
            <c:showSerName val="0"/>
            <c:showPercent val="0"/>
            <c:showBubbleSize val="0"/>
            <c:showLeaderLines val="0"/>
          </c:dLbls>
          <c:cat>
            <c:strRef>
              <c:f>Sheet1!$A$2:$A$3</c:f>
              <c:strCache>
                <c:ptCount val="2"/>
                <c:pt idx="0">
                  <c:v>Kidney Cancer/RCC (b)</c:v>
                </c:pt>
                <c:pt idx="1">
                  <c:v>Melanoma (a)</c:v>
                </c:pt>
              </c:strCache>
            </c:strRef>
          </c:cat>
          <c:val>
            <c:numRef>
              <c:f>Sheet1!$C$2:$C$3</c:f>
              <c:numCache>
                <c:formatCode>0%</c:formatCode>
                <c:ptCount val="2"/>
                <c:pt idx="0">
                  <c:v>0.29000000000000031</c:v>
                </c:pt>
                <c:pt idx="1">
                  <c:v>0.42000000000000032</c:v>
                </c:pt>
              </c:numCache>
            </c:numRef>
          </c:val>
        </c:ser>
        <c:ser>
          <c:idx val="2"/>
          <c:order val="2"/>
          <c:tx>
            <c:strRef>
              <c:f>Sheet1!$D$1</c:f>
              <c:strCache>
                <c:ptCount val="1"/>
                <c:pt idx="0">
                  <c:v>Definitely/Be More Likely to Consider</c:v>
                </c:pt>
              </c:strCache>
            </c:strRef>
          </c:tx>
          <c:spPr>
            <a:solidFill>
              <a:srgbClr val="00B0F0"/>
            </a:solidFill>
          </c:spPr>
          <c:invertIfNegative val="0"/>
          <c:dLbls>
            <c:txPr>
              <a:bodyPr/>
              <a:lstStyle/>
              <a:p>
                <a:pPr>
                  <a:defRPr sz="1200" b="1">
                    <a:solidFill>
                      <a:schemeClr val="bg1"/>
                    </a:solidFill>
                  </a:defRPr>
                </a:pPr>
                <a:endParaRPr lang="en-US"/>
              </a:p>
            </c:txPr>
            <c:showLegendKey val="0"/>
            <c:showVal val="1"/>
            <c:showCatName val="0"/>
            <c:showSerName val="0"/>
            <c:showPercent val="0"/>
            <c:showBubbleSize val="0"/>
            <c:showLeaderLines val="0"/>
          </c:dLbls>
          <c:cat>
            <c:strRef>
              <c:f>Sheet1!$A$2:$A$3</c:f>
              <c:strCache>
                <c:ptCount val="2"/>
                <c:pt idx="0">
                  <c:v>Kidney Cancer/RCC (b)</c:v>
                </c:pt>
                <c:pt idx="1">
                  <c:v>Melanoma (a)</c:v>
                </c:pt>
              </c:strCache>
            </c:strRef>
          </c:cat>
          <c:val>
            <c:numRef>
              <c:f>Sheet1!$D$2:$D$3</c:f>
              <c:numCache>
                <c:formatCode>0%</c:formatCode>
                <c:ptCount val="2"/>
                <c:pt idx="0">
                  <c:v>0.26</c:v>
                </c:pt>
                <c:pt idx="1">
                  <c:v>0.2</c:v>
                </c:pt>
              </c:numCache>
            </c:numRef>
          </c:val>
        </c:ser>
        <c:dLbls>
          <c:showLegendKey val="0"/>
          <c:showVal val="1"/>
          <c:showCatName val="0"/>
          <c:showSerName val="0"/>
          <c:showPercent val="0"/>
          <c:showBubbleSize val="0"/>
        </c:dLbls>
        <c:gapWidth val="50"/>
        <c:overlap val="100"/>
        <c:axId val="192724352"/>
        <c:axId val="192722816"/>
      </c:barChart>
      <c:valAx>
        <c:axId val="192722816"/>
        <c:scaling>
          <c:orientation val="minMax"/>
        </c:scaling>
        <c:delete val="1"/>
        <c:axPos val="b"/>
        <c:numFmt formatCode="0%" sourceLinked="1"/>
        <c:majorTickMark val="out"/>
        <c:minorTickMark val="none"/>
        <c:tickLblPos val="none"/>
        <c:crossAx val="192724352"/>
        <c:crosses val="autoZero"/>
        <c:crossBetween val="between"/>
      </c:valAx>
      <c:catAx>
        <c:axId val="192724352"/>
        <c:scaling>
          <c:orientation val="minMax"/>
        </c:scaling>
        <c:delete val="0"/>
        <c:axPos val="l"/>
        <c:majorTickMark val="out"/>
        <c:minorTickMark val="none"/>
        <c:tickLblPos val="nextTo"/>
        <c:txPr>
          <a:bodyPr/>
          <a:lstStyle/>
          <a:p>
            <a:pPr>
              <a:defRPr sz="1200"/>
            </a:pPr>
            <a:endParaRPr lang="en-US"/>
          </a:p>
        </c:txPr>
        <c:crossAx val="192722816"/>
        <c:crosses val="autoZero"/>
        <c:auto val="1"/>
        <c:lblAlgn val="ctr"/>
        <c:lblOffset val="100"/>
        <c:noMultiLvlLbl val="0"/>
      </c:catAx>
    </c:plotArea>
    <c:plotVisOnly val="1"/>
    <c:dispBlanksAs val="zero"/>
    <c:showDLblsOverMax val="0"/>
  </c:chart>
  <c:txPr>
    <a:bodyPr/>
    <a:lstStyle/>
    <a:p>
      <a:pPr>
        <a:defRPr sz="1800"/>
      </a:pPr>
      <a:endParaRPr lang="en-US"/>
    </a:p>
  </c:txPr>
  <c:externalData r:id="rId1">
    <c:autoUpdate val="0"/>
  </c:externalData>
</c:chartSpace>
</file>

<file path=ppt/charts/chart5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4"/>
    </mc:Choice>
    <mc:Fallback>
      <c:style val="14"/>
    </mc:Fallback>
  </mc:AlternateContent>
  <c:chart>
    <c:autoTitleDeleted val="1"/>
    <c:plotArea>
      <c:layout>
        <c:manualLayout>
          <c:layoutTarget val="inner"/>
          <c:xMode val="edge"/>
          <c:yMode val="edge"/>
          <c:x val="0.24994108752710631"/>
          <c:y val="0.26078565179352575"/>
          <c:w val="0.53334174940089063"/>
          <c:h val="0.61852861035423212"/>
        </c:manualLayout>
      </c:layout>
      <c:barChart>
        <c:barDir val="bar"/>
        <c:grouping val="percentStacked"/>
        <c:varyColors val="0"/>
        <c:ser>
          <c:idx val="0"/>
          <c:order val="0"/>
          <c:tx>
            <c:strRef>
              <c:f>Sheet1!$B$1</c:f>
              <c:strCache>
                <c:ptCount val="1"/>
                <c:pt idx="0">
                  <c:v>Definitely not/Less Likely to Consider</c:v>
                </c:pt>
              </c:strCache>
            </c:strRef>
          </c:tx>
          <c:invertIfNegative val="0"/>
          <c:dLbls>
            <c:numFmt formatCode="0%" sourceLinked="0"/>
            <c:txPr>
              <a:bodyPr/>
              <a:lstStyle/>
              <a:p>
                <a:pPr>
                  <a:defRPr sz="1200" b="1">
                    <a:solidFill>
                      <a:schemeClr val="bg1"/>
                    </a:solidFill>
                  </a:defRPr>
                </a:pPr>
                <a:endParaRPr lang="en-US"/>
              </a:p>
            </c:txPr>
            <c:dLblPos val="ctr"/>
            <c:showLegendKey val="0"/>
            <c:showVal val="1"/>
            <c:showCatName val="0"/>
            <c:showSerName val="0"/>
            <c:showPercent val="0"/>
            <c:showBubbleSize val="0"/>
            <c:showLeaderLines val="0"/>
          </c:dLbls>
          <c:cat>
            <c:strRef>
              <c:f>Sheet1!$A$2:$A$5</c:f>
              <c:strCache>
                <c:ptCount val="4"/>
                <c:pt idx="0">
                  <c:v>Kidney Cancer/RCC S4 (d)</c:v>
                </c:pt>
                <c:pt idx="1">
                  <c:v>Melanoma S4 (c) </c:v>
                </c:pt>
                <c:pt idx="2">
                  <c:v>Kidney Cancer/RCC S3 (b)</c:v>
                </c:pt>
                <c:pt idx="3">
                  <c:v>Melanoma S3 (a)</c:v>
                </c:pt>
              </c:strCache>
            </c:strRef>
          </c:cat>
          <c:val>
            <c:numRef>
              <c:f>Sheet1!$B$2:$B$5</c:f>
              <c:numCache>
                <c:formatCode>0%</c:formatCode>
                <c:ptCount val="4"/>
                <c:pt idx="0">
                  <c:v>0.18000000000000024</c:v>
                </c:pt>
                <c:pt idx="1">
                  <c:v>0.28000000000000008</c:v>
                </c:pt>
                <c:pt idx="2">
                  <c:v>0.38000000000000062</c:v>
                </c:pt>
                <c:pt idx="3">
                  <c:v>0.18000000000000024</c:v>
                </c:pt>
              </c:numCache>
            </c:numRef>
          </c:val>
        </c:ser>
        <c:ser>
          <c:idx val="1"/>
          <c:order val="1"/>
          <c:tx>
            <c:strRef>
              <c:f>Sheet1!$C$1</c:f>
              <c:strCache>
                <c:ptCount val="1"/>
                <c:pt idx="0">
                  <c:v>Maybe Consider</c:v>
                </c:pt>
              </c:strCache>
            </c:strRef>
          </c:tx>
          <c:invertIfNegative val="0"/>
          <c:dLbls>
            <c:txPr>
              <a:bodyPr/>
              <a:lstStyle/>
              <a:p>
                <a:pPr>
                  <a:defRPr sz="1200" b="1">
                    <a:solidFill>
                      <a:schemeClr val="bg1"/>
                    </a:solidFill>
                  </a:defRPr>
                </a:pPr>
                <a:endParaRPr lang="en-US"/>
              </a:p>
            </c:txPr>
            <c:dLblPos val="ctr"/>
            <c:showLegendKey val="0"/>
            <c:showVal val="1"/>
            <c:showCatName val="0"/>
            <c:showSerName val="0"/>
            <c:showPercent val="0"/>
            <c:showBubbleSize val="0"/>
            <c:showLeaderLines val="0"/>
          </c:dLbls>
          <c:cat>
            <c:strRef>
              <c:f>Sheet1!$A$2:$A$5</c:f>
              <c:strCache>
                <c:ptCount val="4"/>
                <c:pt idx="0">
                  <c:v>Kidney Cancer/RCC S4 (d)</c:v>
                </c:pt>
                <c:pt idx="1">
                  <c:v>Melanoma S4 (c) </c:v>
                </c:pt>
                <c:pt idx="2">
                  <c:v>Kidney Cancer/RCC S3 (b)</c:v>
                </c:pt>
                <c:pt idx="3">
                  <c:v>Melanoma S3 (a)</c:v>
                </c:pt>
              </c:strCache>
            </c:strRef>
          </c:cat>
          <c:val>
            <c:numRef>
              <c:f>Sheet1!$C$2:$C$5</c:f>
              <c:numCache>
                <c:formatCode>0%</c:formatCode>
                <c:ptCount val="4"/>
                <c:pt idx="0">
                  <c:v>0.45</c:v>
                </c:pt>
                <c:pt idx="1">
                  <c:v>0.34</c:v>
                </c:pt>
                <c:pt idx="2">
                  <c:v>0.33000000000000074</c:v>
                </c:pt>
                <c:pt idx="3">
                  <c:v>0.33000000000000074</c:v>
                </c:pt>
              </c:numCache>
            </c:numRef>
          </c:val>
        </c:ser>
        <c:ser>
          <c:idx val="2"/>
          <c:order val="2"/>
          <c:tx>
            <c:strRef>
              <c:f>Sheet1!$D$1</c:f>
              <c:strCache>
                <c:ptCount val="1"/>
                <c:pt idx="0">
                  <c:v>Definitely/Be More Likely to Consider</c:v>
                </c:pt>
              </c:strCache>
            </c:strRef>
          </c:tx>
          <c:spPr>
            <a:solidFill>
              <a:srgbClr val="00B0F0"/>
            </a:solidFill>
          </c:spPr>
          <c:invertIfNegative val="0"/>
          <c:dLbls>
            <c:txPr>
              <a:bodyPr/>
              <a:lstStyle/>
              <a:p>
                <a:pPr>
                  <a:defRPr sz="1200" b="1">
                    <a:solidFill>
                      <a:schemeClr val="bg1"/>
                    </a:solidFill>
                  </a:defRPr>
                </a:pPr>
                <a:endParaRPr lang="en-US"/>
              </a:p>
            </c:txPr>
            <c:dLblPos val="ctr"/>
            <c:showLegendKey val="0"/>
            <c:showVal val="1"/>
            <c:showCatName val="0"/>
            <c:showSerName val="0"/>
            <c:showPercent val="0"/>
            <c:showBubbleSize val="0"/>
            <c:showLeaderLines val="0"/>
          </c:dLbls>
          <c:cat>
            <c:strRef>
              <c:f>Sheet1!$A$2:$A$5</c:f>
              <c:strCache>
                <c:ptCount val="4"/>
                <c:pt idx="0">
                  <c:v>Kidney Cancer/RCC S4 (d)</c:v>
                </c:pt>
                <c:pt idx="1">
                  <c:v>Melanoma S4 (c) </c:v>
                </c:pt>
                <c:pt idx="2">
                  <c:v>Kidney Cancer/RCC S3 (b)</c:v>
                </c:pt>
                <c:pt idx="3">
                  <c:v>Melanoma S3 (a)</c:v>
                </c:pt>
              </c:strCache>
            </c:strRef>
          </c:cat>
          <c:val>
            <c:numRef>
              <c:f>Sheet1!$D$2:$D$5</c:f>
              <c:numCache>
                <c:formatCode>0%</c:formatCode>
                <c:ptCount val="4"/>
                <c:pt idx="0">
                  <c:v>0.37000000000000038</c:v>
                </c:pt>
                <c:pt idx="1">
                  <c:v>0.38000000000000062</c:v>
                </c:pt>
                <c:pt idx="2">
                  <c:v>0.29000000000000031</c:v>
                </c:pt>
                <c:pt idx="3">
                  <c:v>0.49000000000000032</c:v>
                </c:pt>
              </c:numCache>
            </c:numRef>
          </c:val>
        </c:ser>
        <c:dLbls>
          <c:showLegendKey val="0"/>
          <c:showVal val="0"/>
          <c:showCatName val="0"/>
          <c:showSerName val="0"/>
          <c:showPercent val="0"/>
          <c:showBubbleSize val="0"/>
        </c:dLbls>
        <c:gapWidth val="50"/>
        <c:overlap val="100"/>
        <c:axId val="192793216"/>
        <c:axId val="192791680"/>
      </c:barChart>
      <c:valAx>
        <c:axId val="192791680"/>
        <c:scaling>
          <c:orientation val="minMax"/>
        </c:scaling>
        <c:delete val="1"/>
        <c:axPos val="b"/>
        <c:numFmt formatCode="0%" sourceLinked="1"/>
        <c:majorTickMark val="out"/>
        <c:minorTickMark val="none"/>
        <c:tickLblPos val="none"/>
        <c:crossAx val="192793216"/>
        <c:crosses val="autoZero"/>
        <c:crossBetween val="between"/>
      </c:valAx>
      <c:catAx>
        <c:axId val="192793216"/>
        <c:scaling>
          <c:orientation val="minMax"/>
        </c:scaling>
        <c:delete val="0"/>
        <c:axPos val="l"/>
        <c:majorTickMark val="out"/>
        <c:minorTickMark val="none"/>
        <c:tickLblPos val="nextTo"/>
        <c:txPr>
          <a:bodyPr/>
          <a:lstStyle/>
          <a:p>
            <a:pPr>
              <a:defRPr sz="1200"/>
            </a:pPr>
            <a:endParaRPr lang="en-US"/>
          </a:p>
        </c:txPr>
        <c:crossAx val="192791680"/>
        <c:crosses val="autoZero"/>
        <c:auto val="1"/>
        <c:lblAlgn val="ctr"/>
        <c:lblOffset val="100"/>
        <c:noMultiLvlLbl val="0"/>
      </c:catAx>
    </c:plotArea>
    <c:legend>
      <c:legendPos val="t"/>
      <c:layout>
        <c:manualLayout>
          <c:xMode val="edge"/>
          <c:yMode val="edge"/>
          <c:x val="4.4565217391304403E-2"/>
          <c:y val="0"/>
          <c:w val="0.9"/>
          <c:h val="0.22781714785651791"/>
        </c:manualLayout>
      </c:layout>
      <c:overlay val="0"/>
      <c:txPr>
        <a:bodyPr/>
        <a:lstStyle/>
        <a:p>
          <a:pPr>
            <a:defRPr sz="1200"/>
          </a:pPr>
          <a:endParaRPr lang="en-US"/>
        </a:p>
      </c:txPr>
    </c:legend>
    <c:plotVisOnly val="1"/>
    <c:dispBlanksAs val="zero"/>
    <c:showDLblsOverMax val="0"/>
  </c:chart>
  <c:txPr>
    <a:bodyPr/>
    <a:lstStyle/>
    <a:p>
      <a:pPr>
        <a:defRPr sz="1800"/>
      </a:pPr>
      <a:endParaRPr lang="en-US"/>
    </a:p>
  </c:txPr>
  <c:externalData r:id="rId1">
    <c:autoUpdate val="0"/>
  </c:externalData>
</c:chartSpace>
</file>

<file path=ppt/charts/chart55.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4"/>
    </mc:Choice>
    <mc:Fallback>
      <c:style val="14"/>
    </mc:Fallback>
  </mc:AlternateContent>
  <c:chart>
    <c:autoTitleDeleted val="1"/>
    <c:plotArea>
      <c:layout>
        <c:manualLayout>
          <c:layoutTarget val="inner"/>
          <c:xMode val="edge"/>
          <c:yMode val="edge"/>
          <c:x val="0.24994108752710648"/>
          <c:y val="0.26078565179352575"/>
          <c:w val="0.53334174940089063"/>
          <c:h val="0.61852861035423234"/>
        </c:manualLayout>
      </c:layout>
      <c:barChart>
        <c:barDir val="bar"/>
        <c:grouping val="percentStacked"/>
        <c:varyColors val="0"/>
        <c:ser>
          <c:idx val="0"/>
          <c:order val="0"/>
          <c:tx>
            <c:strRef>
              <c:f>Sheet1!$B$1</c:f>
              <c:strCache>
                <c:ptCount val="1"/>
                <c:pt idx="0">
                  <c:v>Definitely not/Less Likely to Consider</c:v>
                </c:pt>
              </c:strCache>
            </c:strRef>
          </c:tx>
          <c:invertIfNegative val="0"/>
          <c:dLbls>
            <c:numFmt formatCode="0%" sourceLinked="0"/>
            <c:txPr>
              <a:bodyPr/>
              <a:lstStyle/>
              <a:p>
                <a:pPr>
                  <a:defRPr sz="1200" b="1">
                    <a:solidFill>
                      <a:schemeClr val="bg1"/>
                    </a:solidFill>
                  </a:defRPr>
                </a:pPr>
                <a:endParaRPr lang="en-US"/>
              </a:p>
            </c:txPr>
            <c:dLblPos val="ctr"/>
            <c:showLegendKey val="0"/>
            <c:showVal val="1"/>
            <c:showCatName val="0"/>
            <c:showSerName val="0"/>
            <c:showPercent val="0"/>
            <c:showBubbleSize val="0"/>
            <c:showLeaderLines val="0"/>
          </c:dLbls>
          <c:cat>
            <c:strRef>
              <c:f>Sheet1!$A$2:$A$5</c:f>
              <c:strCache>
                <c:ptCount val="4"/>
                <c:pt idx="0">
                  <c:v>Kidney Cancer/RCC S4 (d)</c:v>
                </c:pt>
                <c:pt idx="1">
                  <c:v>Melanoma S4 (c) </c:v>
                </c:pt>
                <c:pt idx="2">
                  <c:v>Kidney Cancer/RCC S3 (b)</c:v>
                </c:pt>
                <c:pt idx="3">
                  <c:v>Melanoma S3 (a)</c:v>
                </c:pt>
              </c:strCache>
            </c:strRef>
          </c:cat>
          <c:val>
            <c:numRef>
              <c:f>Sheet1!$B$2:$B$5</c:f>
              <c:numCache>
                <c:formatCode>0%</c:formatCode>
                <c:ptCount val="4"/>
                <c:pt idx="0">
                  <c:v>0.30000000000000032</c:v>
                </c:pt>
                <c:pt idx="1">
                  <c:v>0.23</c:v>
                </c:pt>
                <c:pt idx="2">
                  <c:v>0.13</c:v>
                </c:pt>
                <c:pt idx="3">
                  <c:v>0.19</c:v>
                </c:pt>
              </c:numCache>
            </c:numRef>
          </c:val>
        </c:ser>
        <c:ser>
          <c:idx val="1"/>
          <c:order val="1"/>
          <c:tx>
            <c:strRef>
              <c:f>Sheet1!$C$1</c:f>
              <c:strCache>
                <c:ptCount val="1"/>
                <c:pt idx="0">
                  <c:v>Maybe Consider</c:v>
                </c:pt>
              </c:strCache>
            </c:strRef>
          </c:tx>
          <c:invertIfNegative val="0"/>
          <c:dLbls>
            <c:txPr>
              <a:bodyPr/>
              <a:lstStyle/>
              <a:p>
                <a:pPr>
                  <a:defRPr sz="1200" b="1">
                    <a:solidFill>
                      <a:schemeClr val="bg1"/>
                    </a:solidFill>
                  </a:defRPr>
                </a:pPr>
                <a:endParaRPr lang="en-US"/>
              </a:p>
            </c:txPr>
            <c:dLblPos val="ctr"/>
            <c:showLegendKey val="0"/>
            <c:showVal val="1"/>
            <c:showCatName val="0"/>
            <c:showSerName val="0"/>
            <c:showPercent val="0"/>
            <c:showBubbleSize val="0"/>
            <c:showLeaderLines val="0"/>
          </c:dLbls>
          <c:cat>
            <c:strRef>
              <c:f>Sheet1!$A$2:$A$5</c:f>
              <c:strCache>
                <c:ptCount val="4"/>
                <c:pt idx="0">
                  <c:v>Kidney Cancer/RCC S4 (d)</c:v>
                </c:pt>
                <c:pt idx="1">
                  <c:v>Melanoma S4 (c) </c:v>
                </c:pt>
                <c:pt idx="2">
                  <c:v>Kidney Cancer/RCC S3 (b)</c:v>
                </c:pt>
                <c:pt idx="3">
                  <c:v>Melanoma S3 (a)</c:v>
                </c:pt>
              </c:strCache>
            </c:strRef>
          </c:cat>
          <c:val>
            <c:numRef>
              <c:f>Sheet1!$C$2:$C$5</c:f>
              <c:numCache>
                <c:formatCode>0%</c:formatCode>
                <c:ptCount val="4"/>
                <c:pt idx="0">
                  <c:v>0.42000000000000032</c:v>
                </c:pt>
                <c:pt idx="1">
                  <c:v>0.43000000000000038</c:v>
                </c:pt>
                <c:pt idx="2">
                  <c:v>0.51</c:v>
                </c:pt>
                <c:pt idx="3">
                  <c:v>0.27</c:v>
                </c:pt>
              </c:numCache>
            </c:numRef>
          </c:val>
        </c:ser>
        <c:ser>
          <c:idx val="2"/>
          <c:order val="2"/>
          <c:tx>
            <c:strRef>
              <c:f>Sheet1!$D$1</c:f>
              <c:strCache>
                <c:ptCount val="1"/>
                <c:pt idx="0">
                  <c:v>Definitely/Be More Likely to Consider</c:v>
                </c:pt>
              </c:strCache>
            </c:strRef>
          </c:tx>
          <c:spPr>
            <a:solidFill>
              <a:srgbClr val="00B0F0"/>
            </a:solidFill>
          </c:spPr>
          <c:invertIfNegative val="0"/>
          <c:dLbls>
            <c:txPr>
              <a:bodyPr/>
              <a:lstStyle/>
              <a:p>
                <a:pPr>
                  <a:defRPr sz="1200" b="1">
                    <a:solidFill>
                      <a:schemeClr val="bg1"/>
                    </a:solidFill>
                  </a:defRPr>
                </a:pPr>
                <a:endParaRPr lang="en-US"/>
              </a:p>
            </c:txPr>
            <c:dLblPos val="ctr"/>
            <c:showLegendKey val="0"/>
            <c:showVal val="1"/>
            <c:showCatName val="0"/>
            <c:showSerName val="0"/>
            <c:showPercent val="0"/>
            <c:showBubbleSize val="0"/>
            <c:showLeaderLines val="0"/>
          </c:dLbls>
          <c:cat>
            <c:strRef>
              <c:f>Sheet1!$A$2:$A$5</c:f>
              <c:strCache>
                <c:ptCount val="4"/>
                <c:pt idx="0">
                  <c:v>Kidney Cancer/RCC S4 (d)</c:v>
                </c:pt>
                <c:pt idx="1">
                  <c:v>Melanoma S4 (c) </c:v>
                </c:pt>
                <c:pt idx="2">
                  <c:v>Kidney Cancer/RCC S3 (b)</c:v>
                </c:pt>
                <c:pt idx="3">
                  <c:v>Melanoma S3 (a)</c:v>
                </c:pt>
              </c:strCache>
            </c:strRef>
          </c:cat>
          <c:val>
            <c:numRef>
              <c:f>Sheet1!$D$2:$D$5</c:f>
              <c:numCache>
                <c:formatCode>0%</c:formatCode>
                <c:ptCount val="4"/>
                <c:pt idx="0">
                  <c:v>0.30000000000000032</c:v>
                </c:pt>
                <c:pt idx="1">
                  <c:v>0.18000000000000024</c:v>
                </c:pt>
                <c:pt idx="2">
                  <c:v>0.17</c:v>
                </c:pt>
                <c:pt idx="3">
                  <c:v>0.25</c:v>
                </c:pt>
              </c:numCache>
            </c:numRef>
          </c:val>
        </c:ser>
        <c:dLbls>
          <c:showLegendKey val="0"/>
          <c:showVal val="0"/>
          <c:showCatName val="0"/>
          <c:showSerName val="0"/>
          <c:showPercent val="0"/>
          <c:showBubbleSize val="0"/>
        </c:dLbls>
        <c:gapWidth val="50"/>
        <c:overlap val="100"/>
        <c:axId val="195300352"/>
        <c:axId val="195298816"/>
      </c:barChart>
      <c:valAx>
        <c:axId val="195298816"/>
        <c:scaling>
          <c:orientation val="minMax"/>
        </c:scaling>
        <c:delete val="1"/>
        <c:axPos val="b"/>
        <c:numFmt formatCode="0%" sourceLinked="1"/>
        <c:majorTickMark val="out"/>
        <c:minorTickMark val="none"/>
        <c:tickLblPos val="none"/>
        <c:crossAx val="195300352"/>
        <c:crosses val="autoZero"/>
        <c:crossBetween val="between"/>
      </c:valAx>
      <c:catAx>
        <c:axId val="195300352"/>
        <c:scaling>
          <c:orientation val="minMax"/>
        </c:scaling>
        <c:delete val="0"/>
        <c:axPos val="l"/>
        <c:majorTickMark val="out"/>
        <c:minorTickMark val="none"/>
        <c:tickLblPos val="nextTo"/>
        <c:txPr>
          <a:bodyPr/>
          <a:lstStyle/>
          <a:p>
            <a:pPr>
              <a:defRPr sz="1200"/>
            </a:pPr>
            <a:endParaRPr lang="en-US"/>
          </a:p>
        </c:txPr>
        <c:crossAx val="195298816"/>
        <c:crosses val="autoZero"/>
        <c:auto val="1"/>
        <c:lblAlgn val="ctr"/>
        <c:lblOffset val="100"/>
        <c:noMultiLvlLbl val="0"/>
      </c:catAx>
    </c:plotArea>
    <c:plotVisOnly val="1"/>
    <c:dispBlanksAs val="zero"/>
    <c:showDLblsOverMax val="0"/>
  </c:chart>
  <c:txPr>
    <a:bodyPr/>
    <a:lstStyle/>
    <a:p>
      <a:pPr>
        <a:defRPr sz="1800"/>
      </a:pPr>
      <a:endParaRPr lang="en-US"/>
    </a:p>
  </c:txPr>
  <c:externalData r:id="rId1">
    <c:autoUpdate val="0"/>
  </c:externalData>
</c:chartSpace>
</file>

<file path=ppt/charts/chart56.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4"/>
    </mc:Choice>
    <mc:Fallback>
      <c:style val="14"/>
    </mc:Fallback>
  </mc:AlternateContent>
  <c:chart>
    <c:autoTitleDeleted val="1"/>
    <c:plotArea>
      <c:layout>
        <c:manualLayout>
          <c:layoutTarget val="inner"/>
          <c:xMode val="edge"/>
          <c:yMode val="edge"/>
          <c:x val="0.24994108752710664"/>
          <c:y val="0.26078565179352575"/>
          <c:w val="0.53334174940089063"/>
          <c:h val="0.61852861035423268"/>
        </c:manualLayout>
      </c:layout>
      <c:barChart>
        <c:barDir val="bar"/>
        <c:grouping val="percentStacked"/>
        <c:varyColors val="0"/>
        <c:ser>
          <c:idx val="0"/>
          <c:order val="0"/>
          <c:tx>
            <c:strRef>
              <c:f>Sheet1!$B$1</c:f>
              <c:strCache>
                <c:ptCount val="1"/>
                <c:pt idx="0">
                  <c:v>Definitely not/Less Likely to Consider</c:v>
                </c:pt>
              </c:strCache>
            </c:strRef>
          </c:tx>
          <c:invertIfNegative val="0"/>
          <c:dLbls>
            <c:numFmt formatCode="0%" sourceLinked="0"/>
            <c:txPr>
              <a:bodyPr/>
              <a:lstStyle/>
              <a:p>
                <a:pPr>
                  <a:defRPr sz="1200" b="1">
                    <a:solidFill>
                      <a:schemeClr val="bg1"/>
                    </a:solidFill>
                  </a:defRPr>
                </a:pPr>
                <a:endParaRPr lang="en-US"/>
              </a:p>
            </c:txPr>
            <c:dLblPos val="ctr"/>
            <c:showLegendKey val="0"/>
            <c:showVal val="1"/>
            <c:showCatName val="0"/>
            <c:showSerName val="0"/>
            <c:showPercent val="0"/>
            <c:showBubbleSize val="0"/>
            <c:showLeaderLines val="0"/>
          </c:dLbls>
          <c:cat>
            <c:strRef>
              <c:f>Sheet1!$A$2:$A$5</c:f>
              <c:strCache>
                <c:ptCount val="4"/>
                <c:pt idx="0">
                  <c:v>Kidney Cancer/RCC S4 (d)</c:v>
                </c:pt>
                <c:pt idx="1">
                  <c:v>Melanoma S4 (c) </c:v>
                </c:pt>
                <c:pt idx="2">
                  <c:v>Kidney Cancer/RCC S3 (b)</c:v>
                </c:pt>
                <c:pt idx="3">
                  <c:v>Melanoma S3 (a)</c:v>
                </c:pt>
              </c:strCache>
            </c:strRef>
          </c:cat>
          <c:val>
            <c:numRef>
              <c:f>Sheet1!$B$2:$B$5</c:f>
              <c:numCache>
                <c:formatCode>0%</c:formatCode>
                <c:ptCount val="4"/>
                <c:pt idx="0">
                  <c:v>0.27</c:v>
                </c:pt>
                <c:pt idx="1">
                  <c:v>0.34</c:v>
                </c:pt>
                <c:pt idx="2">
                  <c:v>0.4</c:v>
                </c:pt>
                <c:pt idx="3">
                  <c:v>0.16</c:v>
                </c:pt>
              </c:numCache>
            </c:numRef>
          </c:val>
        </c:ser>
        <c:ser>
          <c:idx val="1"/>
          <c:order val="1"/>
          <c:tx>
            <c:strRef>
              <c:f>Sheet1!$C$1</c:f>
              <c:strCache>
                <c:ptCount val="1"/>
                <c:pt idx="0">
                  <c:v>Maybe Consider</c:v>
                </c:pt>
              </c:strCache>
            </c:strRef>
          </c:tx>
          <c:invertIfNegative val="0"/>
          <c:dLbls>
            <c:txPr>
              <a:bodyPr/>
              <a:lstStyle/>
              <a:p>
                <a:pPr>
                  <a:defRPr sz="1200" b="1">
                    <a:solidFill>
                      <a:schemeClr val="bg1"/>
                    </a:solidFill>
                  </a:defRPr>
                </a:pPr>
                <a:endParaRPr lang="en-US"/>
              </a:p>
            </c:txPr>
            <c:dLblPos val="ctr"/>
            <c:showLegendKey val="0"/>
            <c:showVal val="1"/>
            <c:showCatName val="0"/>
            <c:showSerName val="0"/>
            <c:showPercent val="0"/>
            <c:showBubbleSize val="0"/>
            <c:showLeaderLines val="0"/>
          </c:dLbls>
          <c:cat>
            <c:strRef>
              <c:f>Sheet1!$A$2:$A$5</c:f>
              <c:strCache>
                <c:ptCount val="4"/>
                <c:pt idx="0">
                  <c:v>Kidney Cancer/RCC S4 (d)</c:v>
                </c:pt>
                <c:pt idx="1">
                  <c:v>Melanoma S4 (c) </c:v>
                </c:pt>
                <c:pt idx="2">
                  <c:v>Kidney Cancer/RCC S3 (b)</c:v>
                </c:pt>
                <c:pt idx="3">
                  <c:v>Melanoma S3 (a)</c:v>
                </c:pt>
              </c:strCache>
            </c:strRef>
          </c:cat>
          <c:val>
            <c:numRef>
              <c:f>Sheet1!$C$2:$C$5</c:f>
              <c:numCache>
                <c:formatCode>0%</c:formatCode>
                <c:ptCount val="4"/>
                <c:pt idx="0">
                  <c:v>0.38000000000000062</c:v>
                </c:pt>
                <c:pt idx="1">
                  <c:v>0.38000000000000062</c:v>
                </c:pt>
                <c:pt idx="2">
                  <c:v>0.29000000000000031</c:v>
                </c:pt>
                <c:pt idx="3">
                  <c:v>0.60000000000000064</c:v>
                </c:pt>
              </c:numCache>
            </c:numRef>
          </c:val>
        </c:ser>
        <c:ser>
          <c:idx val="2"/>
          <c:order val="2"/>
          <c:tx>
            <c:strRef>
              <c:f>Sheet1!$D$1</c:f>
              <c:strCache>
                <c:ptCount val="1"/>
                <c:pt idx="0">
                  <c:v>Definitely/Be More Likely to Consider</c:v>
                </c:pt>
              </c:strCache>
            </c:strRef>
          </c:tx>
          <c:spPr>
            <a:solidFill>
              <a:srgbClr val="00B0F0"/>
            </a:solidFill>
          </c:spPr>
          <c:invertIfNegative val="0"/>
          <c:dLbls>
            <c:txPr>
              <a:bodyPr/>
              <a:lstStyle/>
              <a:p>
                <a:pPr>
                  <a:defRPr sz="1200" b="1">
                    <a:solidFill>
                      <a:schemeClr val="bg1"/>
                    </a:solidFill>
                  </a:defRPr>
                </a:pPr>
                <a:endParaRPr lang="en-US"/>
              </a:p>
            </c:txPr>
            <c:dLblPos val="ctr"/>
            <c:showLegendKey val="0"/>
            <c:showVal val="1"/>
            <c:showCatName val="0"/>
            <c:showSerName val="0"/>
            <c:showPercent val="0"/>
            <c:showBubbleSize val="0"/>
            <c:showLeaderLines val="0"/>
          </c:dLbls>
          <c:cat>
            <c:strRef>
              <c:f>Sheet1!$A$2:$A$5</c:f>
              <c:strCache>
                <c:ptCount val="4"/>
                <c:pt idx="0">
                  <c:v>Kidney Cancer/RCC S4 (d)</c:v>
                </c:pt>
                <c:pt idx="1">
                  <c:v>Melanoma S4 (c) </c:v>
                </c:pt>
                <c:pt idx="2">
                  <c:v>Kidney Cancer/RCC S3 (b)</c:v>
                </c:pt>
                <c:pt idx="3">
                  <c:v>Melanoma S3 (a)</c:v>
                </c:pt>
              </c:strCache>
            </c:strRef>
          </c:cat>
          <c:val>
            <c:numRef>
              <c:f>Sheet1!$D$2:$D$5</c:f>
              <c:numCache>
                <c:formatCode>0%</c:formatCode>
                <c:ptCount val="4"/>
                <c:pt idx="0">
                  <c:v>0.34</c:v>
                </c:pt>
                <c:pt idx="1">
                  <c:v>0.28000000000000008</c:v>
                </c:pt>
                <c:pt idx="2">
                  <c:v>0.31000000000000055</c:v>
                </c:pt>
                <c:pt idx="3">
                  <c:v>0.24000000000000021</c:v>
                </c:pt>
              </c:numCache>
            </c:numRef>
          </c:val>
        </c:ser>
        <c:dLbls>
          <c:showLegendKey val="0"/>
          <c:showVal val="0"/>
          <c:showCatName val="0"/>
          <c:showSerName val="0"/>
          <c:showPercent val="0"/>
          <c:showBubbleSize val="0"/>
        </c:dLbls>
        <c:gapWidth val="50"/>
        <c:overlap val="100"/>
        <c:axId val="195340928"/>
        <c:axId val="195339392"/>
      </c:barChart>
      <c:valAx>
        <c:axId val="195339392"/>
        <c:scaling>
          <c:orientation val="minMax"/>
        </c:scaling>
        <c:delete val="1"/>
        <c:axPos val="b"/>
        <c:numFmt formatCode="0%" sourceLinked="1"/>
        <c:majorTickMark val="out"/>
        <c:minorTickMark val="none"/>
        <c:tickLblPos val="none"/>
        <c:crossAx val="195340928"/>
        <c:crosses val="autoZero"/>
        <c:crossBetween val="between"/>
      </c:valAx>
      <c:catAx>
        <c:axId val="195340928"/>
        <c:scaling>
          <c:orientation val="minMax"/>
        </c:scaling>
        <c:delete val="0"/>
        <c:axPos val="l"/>
        <c:majorTickMark val="out"/>
        <c:minorTickMark val="none"/>
        <c:tickLblPos val="nextTo"/>
        <c:txPr>
          <a:bodyPr/>
          <a:lstStyle/>
          <a:p>
            <a:pPr>
              <a:defRPr sz="1200"/>
            </a:pPr>
            <a:endParaRPr lang="en-US"/>
          </a:p>
        </c:txPr>
        <c:crossAx val="195339392"/>
        <c:crosses val="autoZero"/>
        <c:auto val="1"/>
        <c:lblAlgn val="ctr"/>
        <c:lblOffset val="100"/>
        <c:noMultiLvlLbl val="0"/>
      </c:catAx>
    </c:plotArea>
    <c:plotVisOnly val="1"/>
    <c:dispBlanksAs val="zero"/>
    <c:showDLblsOverMax val="0"/>
  </c:chart>
  <c:txPr>
    <a:bodyPr/>
    <a:lstStyle/>
    <a:p>
      <a:pPr>
        <a:defRPr sz="1800"/>
      </a:pPr>
      <a:endParaRPr lang="en-US"/>
    </a:p>
  </c:txPr>
  <c:externalData r:id="rId1">
    <c:autoUpdate val="0"/>
  </c:externalData>
</c:chartSpace>
</file>

<file path=ppt/charts/chart57.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4"/>
    </mc:Choice>
    <mc:Fallback>
      <c:style val="14"/>
    </mc:Fallback>
  </mc:AlternateContent>
  <c:chart>
    <c:title>
      <c:tx>
        <c:rich>
          <a:bodyPr/>
          <a:lstStyle/>
          <a:p>
            <a:pPr>
              <a:defRPr sz="1200"/>
            </a:pPr>
            <a:r>
              <a:rPr lang="en-US" sz="1200"/>
              <a:t>Melanoma (a)</a:t>
            </a:r>
          </a:p>
        </c:rich>
      </c:tx>
      <c:layout>
        <c:manualLayout>
          <c:xMode val="edge"/>
          <c:yMode val="edge"/>
          <c:x val="0.30231964247712284"/>
          <c:y val="0"/>
        </c:manualLayout>
      </c:layout>
      <c:overlay val="0"/>
    </c:title>
    <c:autoTitleDeleted val="0"/>
    <c:plotArea>
      <c:layout>
        <c:manualLayout>
          <c:layoutTarget val="inner"/>
          <c:xMode val="edge"/>
          <c:yMode val="edge"/>
          <c:x val="0.19826042578011091"/>
          <c:y val="0.17142857142857137"/>
          <c:w val="0.62352610090405358"/>
          <c:h val="0.80167641544807877"/>
        </c:manualLayout>
      </c:layout>
      <c:pieChart>
        <c:varyColors val="1"/>
        <c:ser>
          <c:idx val="0"/>
          <c:order val="0"/>
          <c:tx>
            <c:strRef>
              <c:f>Sheet1!$B$1</c:f>
              <c:strCache>
                <c:ptCount val="1"/>
                <c:pt idx="0">
                  <c:v>Melanoma</c:v>
                </c:pt>
              </c:strCache>
            </c:strRef>
          </c:tx>
          <c:dLbls>
            <c:txPr>
              <a:bodyPr/>
              <a:lstStyle/>
              <a:p>
                <a:pPr>
                  <a:defRPr sz="1200" b="1">
                    <a:solidFill>
                      <a:schemeClr val="bg1"/>
                    </a:solidFill>
                  </a:defRPr>
                </a:pPr>
                <a:endParaRPr lang="en-US"/>
              </a:p>
            </c:txPr>
            <c:dLblPos val="inEnd"/>
            <c:showLegendKey val="0"/>
            <c:showVal val="1"/>
            <c:showCatName val="1"/>
            <c:showSerName val="0"/>
            <c:showPercent val="0"/>
            <c:showBubbleSize val="0"/>
            <c:showLeaderLines val="1"/>
          </c:dLbls>
          <c:cat>
            <c:strRef>
              <c:f>Sheet1!$A$2:$A$3</c:f>
              <c:strCache>
                <c:ptCount val="2"/>
                <c:pt idx="0">
                  <c:v>Yes</c:v>
                </c:pt>
                <c:pt idx="1">
                  <c:v>No</c:v>
                </c:pt>
              </c:strCache>
            </c:strRef>
          </c:cat>
          <c:val>
            <c:numRef>
              <c:f>Sheet1!$B$2:$B$3</c:f>
              <c:numCache>
                <c:formatCode>0%</c:formatCode>
                <c:ptCount val="2"/>
                <c:pt idx="0">
                  <c:v>0.2</c:v>
                </c:pt>
                <c:pt idx="1">
                  <c:v>0.8</c:v>
                </c:pt>
              </c:numCache>
            </c:numRef>
          </c:val>
        </c:ser>
        <c:dLbls>
          <c:showLegendKey val="0"/>
          <c:showVal val="0"/>
          <c:showCatName val="0"/>
          <c:showSerName val="0"/>
          <c:showPercent val="0"/>
          <c:showBubbleSize val="0"/>
          <c:showLeaderLines val="1"/>
        </c:dLbls>
        <c:firstSliceAng val="0"/>
      </c:pieChart>
    </c:plotArea>
    <c:plotVisOnly val="1"/>
    <c:dispBlanksAs val="gap"/>
    <c:showDLblsOverMax val="0"/>
  </c:chart>
  <c:txPr>
    <a:bodyPr/>
    <a:lstStyle/>
    <a:p>
      <a:pPr>
        <a:defRPr sz="1800"/>
      </a:pPr>
      <a:endParaRPr lang="en-US"/>
    </a:p>
  </c:txPr>
  <c:externalData r:id="rId1">
    <c:autoUpdate val="0"/>
  </c:externalData>
</c:chartSpace>
</file>

<file path=ppt/charts/chart58.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4"/>
    </mc:Choice>
    <mc:Fallback>
      <c:style val="14"/>
    </mc:Fallback>
  </mc:AlternateContent>
  <c:chart>
    <c:title>
      <c:tx>
        <c:rich>
          <a:bodyPr/>
          <a:lstStyle/>
          <a:p>
            <a:pPr>
              <a:defRPr sz="1200"/>
            </a:pPr>
            <a:r>
              <a:rPr lang="en-US" sz="1200"/>
              <a:t>Kidney Cancer/RCC (b)</a:t>
            </a:r>
          </a:p>
        </c:rich>
      </c:tx>
      <c:layout>
        <c:manualLayout>
          <c:xMode val="edge"/>
          <c:yMode val="edge"/>
          <c:x val="0.17168901184649399"/>
          <c:y val="0"/>
        </c:manualLayout>
      </c:layout>
      <c:overlay val="0"/>
    </c:title>
    <c:autoTitleDeleted val="0"/>
    <c:plotArea>
      <c:layout>
        <c:manualLayout>
          <c:layoutTarget val="inner"/>
          <c:xMode val="edge"/>
          <c:yMode val="edge"/>
          <c:x val="0.19826042578011091"/>
          <c:y val="0.17142857142857137"/>
          <c:w val="0.62352610090405358"/>
          <c:h val="0.80167641544807922"/>
        </c:manualLayout>
      </c:layout>
      <c:pieChart>
        <c:varyColors val="1"/>
        <c:ser>
          <c:idx val="0"/>
          <c:order val="0"/>
          <c:tx>
            <c:strRef>
              <c:f>Sheet1!$B$1</c:f>
              <c:strCache>
                <c:ptCount val="1"/>
                <c:pt idx="0">
                  <c:v>Melanoma</c:v>
                </c:pt>
              </c:strCache>
            </c:strRef>
          </c:tx>
          <c:dLbls>
            <c:txPr>
              <a:bodyPr/>
              <a:lstStyle/>
              <a:p>
                <a:pPr>
                  <a:defRPr sz="1200" b="1">
                    <a:solidFill>
                      <a:schemeClr val="bg1"/>
                    </a:solidFill>
                  </a:defRPr>
                </a:pPr>
                <a:endParaRPr lang="en-US"/>
              </a:p>
            </c:txPr>
            <c:dLblPos val="inEnd"/>
            <c:showLegendKey val="0"/>
            <c:showVal val="1"/>
            <c:showCatName val="1"/>
            <c:showSerName val="0"/>
            <c:showPercent val="0"/>
            <c:showBubbleSize val="0"/>
            <c:showLeaderLines val="1"/>
          </c:dLbls>
          <c:cat>
            <c:strRef>
              <c:f>Sheet1!$A$2:$A$3</c:f>
              <c:strCache>
                <c:ptCount val="2"/>
                <c:pt idx="0">
                  <c:v>Yes</c:v>
                </c:pt>
                <c:pt idx="1">
                  <c:v>No</c:v>
                </c:pt>
              </c:strCache>
            </c:strRef>
          </c:cat>
          <c:val>
            <c:numRef>
              <c:f>Sheet1!$B$2:$B$3</c:f>
              <c:numCache>
                <c:formatCode>0%</c:formatCode>
                <c:ptCount val="2"/>
                <c:pt idx="0">
                  <c:v>0.35000000000000031</c:v>
                </c:pt>
                <c:pt idx="1">
                  <c:v>0.6500000000000048</c:v>
                </c:pt>
              </c:numCache>
            </c:numRef>
          </c:val>
        </c:ser>
        <c:dLbls>
          <c:showLegendKey val="0"/>
          <c:showVal val="0"/>
          <c:showCatName val="0"/>
          <c:showSerName val="0"/>
          <c:showPercent val="0"/>
          <c:showBubbleSize val="0"/>
          <c:showLeaderLines val="1"/>
        </c:dLbls>
        <c:firstSliceAng val="0"/>
      </c:pieChart>
    </c:plotArea>
    <c:plotVisOnly val="1"/>
    <c:dispBlanksAs val="gap"/>
    <c:showDLblsOverMax val="0"/>
  </c:chart>
  <c:txPr>
    <a:bodyPr/>
    <a:lstStyle/>
    <a:p>
      <a:pPr>
        <a:defRPr sz="1800"/>
      </a:pPr>
      <a:endParaRPr lang="en-US"/>
    </a:p>
  </c:txPr>
  <c:externalData r:id="rId1">
    <c:autoUpdate val="0"/>
  </c:externalData>
</c:chartSpace>
</file>

<file path=ppt/charts/chart59.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4"/>
    </mc:Choice>
    <mc:Fallback>
      <c:style val="14"/>
    </mc:Fallback>
  </mc:AlternateContent>
  <c:chart>
    <c:autoTitleDeleted val="1"/>
    <c:plotArea>
      <c:layout>
        <c:manualLayout>
          <c:layoutTarget val="inner"/>
          <c:xMode val="edge"/>
          <c:yMode val="edge"/>
          <c:x val="0.50544463721695809"/>
          <c:y val="3.7152699662542178E-2"/>
          <c:w val="0.41782455077730912"/>
          <c:h val="0.87455363505846773"/>
        </c:manualLayout>
      </c:layout>
      <c:barChart>
        <c:barDir val="bar"/>
        <c:grouping val="clustered"/>
        <c:varyColors val="0"/>
        <c:ser>
          <c:idx val="0"/>
          <c:order val="0"/>
          <c:tx>
            <c:strRef>
              <c:f>Sheet1!$B$1</c:f>
              <c:strCache>
                <c:ptCount val="1"/>
                <c:pt idx="0">
                  <c:v>Melanoma (a)</c:v>
                </c:pt>
              </c:strCache>
            </c:strRef>
          </c:tx>
          <c:invertIfNegative val="0"/>
          <c:dLbls>
            <c:txPr>
              <a:bodyPr/>
              <a:lstStyle/>
              <a:p>
                <a:pPr>
                  <a:defRPr sz="1200"/>
                </a:pPr>
                <a:endParaRPr lang="en-US"/>
              </a:p>
            </c:txPr>
            <c:showLegendKey val="0"/>
            <c:showVal val="1"/>
            <c:showCatName val="0"/>
            <c:showSerName val="0"/>
            <c:showPercent val="0"/>
            <c:showBubbleSize val="0"/>
            <c:showLeaderLines val="0"/>
          </c:dLbls>
          <c:cat>
            <c:strRef>
              <c:f>Sheet1!$A$2:$A$13</c:f>
              <c:strCache>
                <c:ptCount val="12"/>
                <c:pt idx="0">
                  <c:v>Therapy didn't work</c:v>
                </c:pt>
                <c:pt idx="1">
                  <c:v>Experienced side effects/adverse reactions</c:v>
                </c:pt>
                <c:pt idx="2">
                  <c:v>Physician choice</c:v>
                </c:pt>
                <c:pt idx="3">
                  <c:v>Loss of insurance</c:v>
                </c:pt>
                <c:pt idx="4">
                  <c:v>Learned/heard of potential side effects/heard negative things about the therapy</c:v>
                </c:pt>
                <c:pt idx="5">
                  <c:v>Surgery</c:v>
                </c:pt>
                <c:pt idx="6">
                  <c:v>Inconvenience</c:v>
                </c:pt>
                <c:pt idx="7">
                  <c:v>High co-pay cost/financial burden</c:v>
                </c:pt>
                <c:pt idx="8">
                  <c:v>Frequency issues</c:v>
                </c:pt>
                <c:pt idx="9">
                  <c:v>Changed doctor</c:v>
                </c:pt>
                <c:pt idx="10">
                  <c:v>Completed cycles of treatment available</c:v>
                </c:pt>
                <c:pt idx="11">
                  <c:v>Other</c:v>
                </c:pt>
              </c:strCache>
            </c:strRef>
          </c:cat>
          <c:val>
            <c:numRef>
              <c:f>Sheet1!$B$2:$B$13</c:f>
              <c:numCache>
                <c:formatCode>0%</c:formatCode>
                <c:ptCount val="12"/>
                <c:pt idx="0">
                  <c:v>0.48000000000000032</c:v>
                </c:pt>
                <c:pt idx="1">
                  <c:v>0.4</c:v>
                </c:pt>
                <c:pt idx="2">
                  <c:v>0.4</c:v>
                </c:pt>
                <c:pt idx="3">
                  <c:v>0.24000000000000021</c:v>
                </c:pt>
                <c:pt idx="4">
                  <c:v>0.21000000000000021</c:v>
                </c:pt>
                <c:pt idx="5">
                  <c:v>0.2</c:v>
                </c:pt>
                <c:pt idx="6">
                  <c:v>0.16</c:v>
                </c:pt>
                <c:pt idx="7">
                  <c:v>0.14000000000000001</c:v>
                </c:pt>
                <c:pt idx="8">
                  <c:v>4.0000000000000022E-2</c:v>
                </c:pt>
                <c:pt idx="9">
                  <c:v>1.0000000000000005E-2</c:v>
                </c:pt>
                <c:pt idx="10">
                  <c:v>0</c:v>
                </c:pt>
                <c:pt idx="11">
                  <c:v>0</c:v>
                </c:pt>
              </c:numCache>
            </c:numRef>
          </c:val>
        </c:ser>
        <c:ser>
          <c:idx val="1"/>
          <c:order val="1"/>
          <c:tx>
            <c:strRef>
              <c:f>Sheet1!$C$1</c:f>
              <c:strCache>
                <c:ptCount val="1"/>
                <c:pt idx="0">
                  <c:v>Kidney Cancer/RCC (b)</c:v>
                </c:pt>
              </c:strCache>
            </c:strRef>
          </c:tx>
          <c:spPr>
            <a:solidFill>
              <a:srgbClr val="00B0F0"/>
            </a:solidFill>
          </c:spPr>
          <c:invertIfNegative val="0"/>
          <c:dLbls>
            <c:txPr>
              <a:bodyPr/>
              <a:lstStyle/>
              <a:p>
                <a:pPr>
                  <a:defRPr sz="1200"/>
                </a:pPr>
                <a:endParaRPr lang="en-US"/>
              </a:p>
            </c:txPr>
            <c:showLegendKey val="0"/>
            <c:showVal val="1"/>
            <c:showCatName val="0"/>
            <c:showSerName val="0"/>
            <c:showPercent val="0"/>
            <c:showBubbleSize val="0"/>
            <c:showLeaderLines val="0"/>
          </c:dLbls>
          <c:cat>
            <c:strRef>
              <c:f>Sheet1!$A$2:$A$13</c:f>
              <c:strCache>
                <c:ptCount val="12"/>
                <c:pt idx="0">
                  <c:v>Therapy didn't work</c:v>
                </c:pt>
                <c:pt idx="1">
                  <c:v>Experienced side effects/adverse reactions</c:v>
                </c:pt>
                <c:pt idx="2">
                  <c:v>Physician choice</c:v>
                </c:pt>
                <c:pt idx="3">
                  <c:v>Loss of insurance</c:v>
                </c:pt>
                <c:pt idx="4">
                  <c:v>Learned/heard of potential side effects/heard negative things about the therapy</c:v>
                </c:pt>
                <c:pt idx="5">
                  <c:v>Surgery</c:v>
                </c:pt>
                <c:pt idx="6">
                  <c:v>Inconvenience</c:v>
                </c:pt>
                <c:pt idx="7">
                  <c:v>High co-pay cost/financial burden</c:v>
                </c:pt>
                <c:pt idx="8">
                  <c:v>Frequency issues</c:v>
                </c:pt>
                <c:pt idx="9">
                  <c:v>Changed doctor</c:v>
                </c:pt>
                <c:pt idx="10">
                  <c:v>Completed cycles of treatment available</c:v>
                </c:pt>
                <c:pt idx="11">
                  <c:v>Other</c:v>
                </c:pt>
              </c:strCache>
            </c:strRef>
          </c:cat>
          <c:val>
            <c:numRef>
              <c:f>Sheet1!$C$2:$C$13</c:f>
              <c:numCache>
                <c:formatCode>0%</c:formatCode>
                <c:ptCount val="12"/>
                <c:pt idx="0">
                  <c:v>0.48000000000000032</c:v>
                </c:pt>
                <c:pt idx="1">
                  <c:v>0.64000000000000457</c:v>
                </c:pt>
                <c:pt idx="2">
                  <c:v>0.31000000000000205</c:v>
                </c:pt>
                <c:pt idx="3">
                  <c:v>0.05</c:v>
                </c:pt>
                <c:pt idx="4">
                  <c:v>0.24000000000000021</c:v>
                </c:pt>
                <c:pt idx="5">
                  <c:v>0.05</c:v>
                </c:pt>
                <c:pt idx="6">
                  <c:v>0.15000000000000024</c:v>
                </c:pt>
                <c:pt idx="7">
                  <c:v>0.32000000000000234</c:v>
                </c:pt>
                <c:pt idx="8">
                  <c:v>1.0000000000000005E-2</c:v>
                </c:pt>
                <c:pt idx="9">
                  <c:v>1.0000000000000005E-2</c:v>
                </c:pt>
                <c:pt idx="10">
                  <c:v>2.0000000000000011E-2</c:v>
                </c:pt>
                <c:pt idx="11">
                  <c:v>1.0000000000000005E-2</c:v>
                </c:pt>
              </c:numCache>
            </c:numRef>
          </c:val>
        </c:ser>
        <c:dLbls>
          <c:showLegendKey val="0"/>
          <c:showVal val="0"/>
          <c:showCatName val="0"/>
          <c:showSerName val="0"/>
          <c:showPercent val="0"/>
          <c:showBubbleSize val="0"/>
        </c:dLbls>
        <c:gapWidth val="75"/>
        <c:axId val="195102592"/>
        <c:axId val="195104128"/>
      </c:barChart>
      <c:catAx>
        <c:axId val="195102592"/>
        <c:scaling>
          <c:orientation val="maxMin"/>
        </c:scaling>
        <c:delete val="0"/>
        <c:axPos val="l"/>
        <c:numFmt formatCode="General" sourceLinked="1"/>
        <c:majorTickMark val="out"/>
        <c:minorTickMark val="none"/>
        <c:tickLblPos val="nextTo"/>
        <c:txPr>
          <a:bodyPr/>
          <a:lstStyle/>
          <a:p>
            <a:pPr>
              <a:defRPr sz="1200"/>
            </a:pPr>
            <a:endParaRPr lang="en-US"/>
          </a:p>
        </c:txPr>
        <c:crossAx val="195104128"/>
        <c:crosses val="autoZero"/>
        <c:auto val="1"/>
        <c:lblAlgn val="ctr"/>
        <c:lblOffset val="100"/>
        <c:noMultiLvlLbl val="0"/>
      </c:catAx>
      <c:valAx>
        <c:axId val="195104128"/>
        <c:scaling>
          <c:orientation val="minMax"/>
        </c:scaling>
        <c:delete val="1"/>
        <c:axPos val="t"/>
        <c:numFmt formatCode="0%" sourceLinked="1"/>
        <c:majorTickMark val="out"/>
        <c:minorTickMark val="none"/>
        <c:tickLblPos val="none"/>
        <c:crossAx val="195102592"/>
        <c:crosses val="autoZero"/>
        <c:crossBetween val="between"/>
      </c:valAx>
    </c:plotArea>
    <c:legend>
      <c:legendPos val="b"/>
      <c:layout/>
      <c:overlay val="0"/>
      <c:txPr>
        <a:bodyPr/>
        <a:lstStyle/>
        <a:p>
          <a:pPr>
            <a:defRPr sz="1200"/>
          </a:pPr>
          <a:endParaRPr lang="en-US"/>
        </a:p>
      </c:txPr>
    </c:legend>
    <c:plotVisOnly val="1"/>
    <c:dispBlanksAs val="gap"/>
    <c:showDLblsOverMax val="0"/>
  </c:chart>
  <c:txPr>
    <a:bodyPr/>
    <a:lstStyle/>
    <a:p>
      <a:pPr>
        <a:defRPr sz="1800"/>
      </a:pPr>
      <a:endParaRPr lang="en-US"/>
    </a:p>
  </c:txPr>
  <c:externalData r:id="rId1">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4"/>
    </mc:Choice>
    <mc:Fallback>
      <c:style val="14"/>
    </mc:Fallback>
  </mc:AlternateContent>
  <c:chart>
    <c:autoTitleDeleted val="1"/>
    <c:plotArea>
      <c:layout>
        <c:manualLayout>
          <c:layoutTarget val="inner"/>
          <c:xMode val="edge"/>
          <c:yMode val="edge"/>
          <c:x val="0.6103676181102361"/>
          <c:y val="4.3650826541419156E-2"/>
          <c:w val="0.35088247216045776"/>
          <c:h val="0.91269841269844953"/>
        </c:manualLayout>
      </c:layout>
      <c:barChart>
        <c:barDir val="bar"/>
        <c:grouping val="clustered"/>
        <c:varyColors val="0"/>
        <c:ser>
          <c:idx val="0"/>
          <c:order val="0"/>
          <c:tx>
            <c:strRef>
              <c:f>Sheet1!$B$1</c:f>
              <c:strCache>
                <c:ptCount val="1"/>
                <c:pt idx="0">
                  <c:v>Total </c:v>
                </c:pt>
              </c:strCache>
            </c:strRef>
          </c:tx>
          <c:invertIfNegative val="0"/>
          <c:dLbls>
            <c:txPr>
              <a:bodyPr/>
              <a:lstStyle/>
              <a:p>
                <a:pPr>
                  <a:defRPr sz="1200"/>
                </a:pPr>
                <a:endParaRPr lang="en-US"/>
              </a:p>
            </c:txPr>
            <c:showLegendKey val="0"/>
            <c:showVal val="1"/>
            <c:showCatName val="0"/>
            <c:showSerName val="0"/>
            <c:showPercent val="0"/>
            <c:showBubbleSize val="0"/>
            <c:showLeaderLines val="0"/>
          </c:dLbls>
          <c:cat>
            <c:strRef>
              <c:f>Sheet1!$A$2:$A$9</c:f>
              <c:strCache>
                <c:ptCount val="8"/>
                <c:pt idx="0">
                  <c:v>Experienced side effects/adverse reactions</c:v>
                </c:pt>
                <c:pt idx="1">
                  <c:v>Therapy didn't work</c:v>
                </c:pt>
                <c:pt idx="2">
                  <c:v>Physician choice</c:v>
                </c:pt>
                <c:pt idx="3">
                  <c:v>High co-pay cost/financial burden</c:v>
                </c:pt>
                <c:pt idx="4">
                  <c:v>Learned/heard of potential side effects/heard negative things about the therapy</c:v>
                </c:pt>
                <c:pt idx="5">
                  <c:v>Inconvenience</c:v>
                </c:pt>
                <c:pt idx="6">
                  <c:v>Loss of insurance</c:v>
                </c:pt>
                <c:pt idx="7">
                  <c:v>Surgery</c:v>
                </c:pt>
              </c:strCache>
            </c:strRef>
          </c:cat>
          <c:val>
            <c:numRef>
              <c:f>Sheet1!$B$2:$B$9</c:f>
              <c:numCache>
                <c:formatCode>0%</c:formatCode>
                <c:ptCount val="8"/>
                <c:pt idx="0">
                  <c:v>0.54</c:v>
                </c:pt>
                <c:pt idx="1">
                  <c:v>0.48000000000000032</c:v>
                </c:pt>
                <c:pt idx="2">
                  <c:v>0.35000000000000031</c:v>
                </c:pt>
                <c:pt idx="3">
                  <c:v>0.24000000000000021</c:v>
                </c:pt>
                <c:pt idx="4">
                  <c:v>0.22</c:v>
                </c:pt>
                <c:pt idx="5">
                  <c:v>0.15000000000000024</c:v>
                </c:pt>
                <c:pt idx="6">
                  <c:v>0.13</c:v>
                </c:pt>
                <c:pt idx="7">
                  <c:v>0.12000000000000002</c:v>
                </c:pt>
              </c:numCache>
            </c:numRef>
          </c:val>
        </c:ser>
        <c:dLbls>
          <c:showLegendKey val="0"/>
          <c:showVal val="0"/>
          <c:showCatName val="0"/>
          <c:showSerName val="0"/>
          <c:showPercent val="0"/>
          <c:showBubbleSize val="0"/>
        </c:dLbls>
        <c:gapWidth val="75"/>
        <c:axId val="117326976"/>
        <c:axId val="117328512"/>
      </c:barChart>
      <c:catAx>
        <c:axId val="117326976"/>
        <c:scaling>
          <c:orientation val="maxMin"/>
        </c:scaling>
        <c:delete val="0"/>
        <c:axPos val="l"/>
        <c:numFmt formatCode="General" sourceLinked="1"/>
        <c:majorTickMark val="out"/>
        <c:minorTickMark val="none"/>
        <c:tickLblPos val="nextTo"/>
        <c:txPr>
          <a:bodyPr/>
          <a:lstStyle/>
          <a:p>
            <a:pPr>
              <a:defRPr sz="1200"/>
            </a:pPr>
            <a:endParaRPr lang="en-US"/>
          </a:p>
        </c:txPr>
        <c:crossAx val="117328512"/>
        <c:crosses val="autoZero"/>
        <c:auto val="1"/>
        <c:lblAlgn val="ctr"/>
        <c:lblOffset val="100"/>
        <c:noMultiLvlLbl val="0"/>
      </c:catAx>
      <c:valAx>
        <c:axId val="117328512"/>
        <c:scaling>
          <c:orientation val="minMax"/>
        </c:scaling>
        <c:delete val="1"/>
        <c:axPos val="t"/>
        <c:numFmt formatCode="0%" sourceLinked="1"/>
        <c:majorTickMark val="out"/>
        <c:minorTickMark val="none"/>
        <c:tickLblPos val="none"/>
        <c:crossAx val="117326976"/>
        <c:crosses val="autoZero"/>
        <c:crossBetween val="between"/>
      </c:valAx>
    </c:plotArea>
    <c:plotVisOnly val="1"/>
    <c:dispBlanksAs val="gap"/>
    <c:showDLblsOverMax val="0"/>
  </c:chart>
  <c:txPr>
    <a:bodyPr/>
    <a:lstStyle/>
    <a:p>
      <a:pPr>
        <a:defRPr sz="1800"/>
      </a:pPr>
      <a:endParaRPr lang="en-US"/>
    </a:p>
  </c:txPr>
  <c:externalData r:id="rId1">
    <c:autoUpdate val="0"/>
  </c:externalData>
</c:chartSpace>
</file>

<file path=ppt/charts/chart60.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4"/>
    </mc:Choice>
    <mc:Fallback>
      <c:style val="14"/>
    </mc:Fallback>
  </mc:AlternateContent>
  <c:chart>
    <c:title>
      <c:tx>
        <c:rich>
          <a:bodyPr/>
          <a:lstStyle/>
          <a:p>
            <a:pPr>
              <a:defRPr sz="1200"/>
            </a:pPr>
            <a:r>
              <a:rPr lang="en-US" sz="1200"/>
              <a:t>Melanoma (a)</a:t>
            </a:r>
          </a:p>
        </c:rich>
      </c:tx>
      <c:layout>
        <c:manualLayout>
          <c:xMode val="edge"/>
          <c:yMode val="edge"/>
          <c:x val="0.30231964247712284"/>
          <c:y val="0"/>
        </c:manualLayout>
      </c:layout>
      <c:overlay val="0"/>
    </c:title>
    <c:autoTitleDeleted val="0"/>
    <c:plotArea>
      <c:layout>
        <c:manualLayout>
          <c:layoutTarget val="inner"/>
          <c:xMode val="edge"/>
          <c:yMode val="edge"/>
          <c:x val="0.19826042578011091"/>
          <c:y val="0.17142857142857137"/>
          <c:w val="0.62352610090405358"/>
          <c:h val="0.80167641544807833"/>
        </c:manualLayout>
      </c:layout>
      <c:pieChart>
        <c:varyColors val="1"/>
        <c:ser>
          <c:idx val="0"/>
          <c:order val="0"/>
          <c:tx>
            <c:strRef>
              <c:f>Sheet1!$B$1</c:f>
              <c:strCache>
                <c:ptCount val="1"/>
                <c:pt idx="0">
                  <c:v>Melanoma</c:v>
                </c:pt>
              </c:strCache>
            </c:strRef>
          </c:tx>
          <c:dLbls>
            <c:txPr>
              <a:bodyPr/>
              <a:lstStyle/>
              <a:p>
                <a:pPr>
                  <a:defRPr sz="1200" b="1">
                    <a:solidFill>
                      <a:schemeClr val="bg1"/>
                    </a:solidFill>
                  </a:defRPr>
                </a:pPr>
                <a:endParaRPr lang="en-US"/>
              </a:p>
            </c:txPr>
            <c:dLblPos val="inEnd"/>
            <c:showLegendKey val="0"/>
            <c:showVal val="1"/>
            <c:showCatName val="1"/>
            <c:showSerName val="0"/>
            <c:showPercent val="0"/>
            <c:showBubbleSize val="0"/>
            <c:showLeaderLines val="1"/>
          </c:dLbls>
          <c:cat>
            <c:strRef>
              <c:f>Sheet1!$A$2:$A$3</c:f>
              <c:strCache>
                <c:ptCount val="2"/>
                <c:pt idx="0">
                  <c:v>Yes</c:v>
                </c:pt>
                <c:pt idx="1">
                  <c:v>No</c:v>
                </c:pt>
              </c:strCache>
            </c:strRef>
          </c:cat>
          <c:val>
            <c:numRef>
              <c:f>Sheet1!$B$2:$B$3</c:f>
              <c:numCache>
                <c:formatCode>0%</c:formatCode>
                <c:ptCount val="2"/>
                <c:pt idx="0">
                  <c:v>0.16</c:v>
                </c:pt>
                <c:pt idx="1">
                  <c:v>0.84000000000000064</c:v>
                </c:pt>
              </c:numCache>
            </c:numRef>
          </c:val>
        </c:ser>
        <c:dLbls>
          <c:showLegendKey val="0"/>
          <c:showVal val="0"/>
          <c:showCatName val="0"/>
          <c:showSerName val="0"/>
          <c:showPercent val="0"/>
          <c:showBubbleSize val="0"/>
          <c:showLeaderLines val="1"/>
        </c:dLbls>
        <c:firstSliceAng val="0"/>
      </c:pieChart>
    </c:plotArea>
    <c:plotVisOnly val="1"/>
    <c:dispBlanksAs val="gap"/>
    <c:showDLblsOverMax val="0"/>
  </c:chart>
  <c:txPr>
    <a:bodyPr/>
    <a:lstStyle/>
    <a:p>
      <a:pPr>
        <a:defRPr sz="1800"/>
      </a:pPr>
      <a:endParaRPr lang="en-US"/>
    </a:p>
  </c:txPr>
  <c:externalData r:id="rId1">
    <c:autoUpdate val="0"/>
  </c:externalData>
</c:chartSpace>
</file>

<file path=ppt/charts/chart6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4"/>
    </mc:Choice>
    <mc:Fallback>
      <c:style val="14"/>
    </mc:Fallback>
  </mc:AlternateContent>
  <c:chart>
    <c:title>
      <c:tx>
        <c:rich>
          <a:bodyPr/>
          <a:lstStyle/>
          <a:p>
            <a:pPr>
              <a:defRPr sz="1200"/>
            </a:pPr>
            <a:r>
              <a:rPr lang="en-US" sz="1200"/>
              <a:t>Kidney Cancer/RCC (b)</a:t>
            </a:r>
          </a:p>
        </c:rich>
      </c:tx>
      <c:layout>
        <c:manualLayout>
          <c:xMode val="edge"/>
          <c:yMode val="edge"/>
          <c:x val="0.17168901184649393"/>
          <c:y val="0"/>
        </c:manualLayout>
      </c:layout>
      <c:overlay val="0"/>
    </c:title>
    <c:autoTitleDeleted val="0"/>
    <c:plotArea>
      <c:layout>
        <c:manualLayout>
          <c:layoutTarget val="inner"/>
          <c:xMode val="edge"/>
          <c:yMode val="edge"/>
          <c:x val="0.19826042578011091"/>
          <c:y val="0.17142857142857137"/>
          <c:w val="0.62352610090405358"/>
          <c:h val="0.80167641544807877"/>
        </c:manualLayout>
      </c:layout>
      <c:pieChart>
        <c:varyColors val="1"/>
        <c:ser>
          <c:idx val="0"/>
          <c:order val="0"/>
          <c:tx>
            <c:strRef>
              <c:f>Sheet1!$B$1</c:f>
              <c:strCache>
                <c:ptCount val="1"/>
                <c:pt idx="0">
                  <c:v>Melanoma</c:v>
                </c:pt>
              </c:strCache>
            </c:strRef>
          </c:tx>
          <c:dLbls>
            <c:txPr>
              <a:bodyPr/>
              <a:lstStyle/>
              <a:p>
                <a:pPr>
                  <a:defRPr sz="1200" b="1">
                    <a:solidFill>
                      <a:schemeClr val="bg1"/>
                    </a:solidFill>
                  </a:defRPr>
                </a:pPr>
                <a:endParaRPr lang="en-US"/>
              </a:p>
            </c:txPr>
            <c:dLblPos val="inEnd"/>
            <c:showLegendKey val="0"/>
            <c:showVal val="1"/>
            <c:showCatName val="1"/>
            <c:showSerName val="0"/>
            <c:showPercent val="0"/>
            <c:showBubbleSize val="0"/>
            <c:showLeaderLines val="1"/>
          </c:dLbls>
          <c:cat>
            <c:strRef>
              <c:f>Sheet1!$A$2:$A$3</c:f>
              <c:strCache>
                <c:ptCount val="2"/>
                <c:pt idx="0">
                  <c:v>Yes</c:v>
                </c:pt>
                <c:pt idx="1">
                  <c:v>No</c:v>
                </c:pt>
              </c:strCache>
            </c:strRef>
          </c:cat>
          <c:val>
            <c:numRef>
              <c:f>Sheet1!$B$2:$B$3</c:f>
              <c:numCache>
                <c:formatCode>0%</c:formatCode>
                <c:ptCount val="2"/>
                <c:pt idx="0">
                  <c:v>0.15000000000000024</c:v>
                </c:pt>
                <c:pt idx="1">
                  <c:v>0.85000000000000064</c:v>
                </c:pt>
              </c:numCache>
            </c:numRef>
          </c:val>
        </c:ser>
        <c:dLbls>
          <c:showLegendKey val="0"/>
          <c:showVal val="0"/>
          <c:showCatName val="0"/>
          <c:showSerName val="0"/>
          <c:showPercent val="0"/>
          <c:showBubbleSize val="0"/>
          <c:showLeaderLines val="1"/>
        </c:dLbls>
        <c:firstSliceAng val="0"/>
      </c:pieChart>
    </c:plotArea>
    <c:plotVisOnly val="1"/>
    <c:dispBlanksAs val="gap"/>
    <c:showDLblsOverMax val="0"/>
  </c:chart>
  <c:txPr>
    <a:bodyPr/>
    <a:lstStyle/>
    <a:p>
      <a:pPr>
        <a:defRPr sz="1800"/>
      </a:pPr>
      <a:endParaRPr lang="en-US"/>
    </a:p>
  </c:txPr>
  <c:externalData r:id="rId1">
    <c:autoUpdate val="0"/>
  </c:externalData>
</c:chartSpace>
</file>

<file path=ppt/charts/chart6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4"/>
    </mc:Choice>
    <mc:Fallback>
      <c:style val="14"/>
    </mc:Fallback>
  </mc:AlternateContent>
  <c:chart>
    <c:autoTitleDeleted val="1"/>
    <c:plotArea>
      <c:layout>
        <c:manualLayout>
          <c:layoutTarget val="inner"/>
          <c:xMode val="edge"/>
          <c:yMode val="edge"/>
          <c:x val="0.50544463721695809"/>
          <c:y val="3.7152699662542178E-2"/>
          <c:w val="0.41782455077730901"/>
          <c:h val="0.87455363505846773"/>
        </c:manualLayout>
      </c:layout>
      <c:barChart>
        <c:barDir val="bar"/>
        <c:grouping val="clustered"/>
        <c:varyColors val="0"/>
        <c:ser>
          <c:idx val="0"/>
          <c:order val="0"/>
          <c:tx>
            <c:strRef>
              <c:f>Sheet1!$B$1</c:f>
              <c:strCache>
                <c:ptCount val="1"/>
                <c:pt idx="0">
                  <c:v>Melanoma (a)</c:v>
                </c:pt>
              </c:strCache>
            </c:strRef>
          </c:tx>
          <c:invertIfNegative val="0"/>
          <c:dLbls>
            <c:txPr>
              <a:bodyPr/>
              <a:lstStyle/>
              <a:p>
                <a:pPr>
                  <a:defRPr sz="1200"/>
                </a:pPr>
                <a:endParaRPr lang="en-US"/>
              </a:p>
            </c:txPr>
            <c:showLegendKey val="0"/>
            <c:showVal val="1"/>
            <c:showCatName val="0"/>
            <c:showSerName val="0"/>
            <c:showPercent val="0"/>
            <c:showBubbleSize val="0"/>
            <c:showLeaderLines val="0"/>
          </c:dLbls>
          <c:cat>
            <c:strRef>
              <c:f>Sheet1!$A$2:$A$8</c:f>
              <c:strCache>
                <c:ptCount val="7"/>
                <c:pt idx="0">
                  <c:v>Interferon-alpha</c:v>
                </c:pt>
                <c:pt idx="1">
                  <c:v>Ipilimumab</c:v>
                </c:pt>
                <c:pt idx="2">
                  <c:v>Carboplatin</c:v>
                </c:pt>
                <c:pt idx="3">
                  <c:v>Temodar (temozolomide)</c:v>
                </c:pt>
                <c:pt idx="4">
                  <c:v>Surgery</c:v>
                </c:pt>
                <c:pt idx="5">
                  <c:v>Proleukin (High Dose IL-2 /Interleukin-2/IL-2)</c:v>
                </c:pt>
                <c:pt idx="6">
                  <c:v>Chemotherapy</c:v>
                </c:pt>
              </c:strCache>
            </c:strRef>
          </c:cat>
          <c:val>
            <c:numRef>
              <c:f>Sheet1!$B$2:$B$8</c:f>
              <c:numCache>
                <c:formatCode>0%</c:formatCode>
                <c:ptCount val="7"/>
                <c:pt idx="0">
                  <c:v>0.29000000000000031</c:v>
                </c:pt>
                <c:pt idx="1">
                  <c:v>0.25</c:v>
                </c:pt>
                <c:pt idx="2">
                  <c:v>0.19</c:v>
                </c:pt>
                <c:pt idx="3">
                  <c:v>0.13</c:v>
                </c:pt>
                <c:pt idx="4">
                  <c:v>0.1</c:v>
                </c:pt>
                <c:pt idx="5">
                  <c:v>9.0000000000000024E-2</c:v>
                </c:pt>
                <c:pt idx="6">
                  <c:v>0.05</c:v>
                </c:pt>
              </c:numCache>
            </c:numRef>
          </c:val>
        </c:ser>
        <c:dLbls>
          <c:showLegendKey val="0"/>
          <c:showVal val="0"/>
          <c:showCatName val="0"/>
          <c:showSerName val="0"/>
          <c:showPercent val="0"/>
          <c:showBubbleSize val="0"/>
        </c:dLbls>
        <c:gapWidth val="75"/>
        <c:axId val="195482368"/>
        <c:axId val="195483904"/>
      </c:barChart>
      <c:catAx>
        <c:axId val="195482368"/>
        <c:scaling>
          <c:orientation val="maxMin"/>
        </c:scaling>
        <c:delete val="0"/>
        <c:axPos val="l"/>
        <c:numFmt formatCode="General" sourceLinked="1"/>
        <c:majorTickMark val="out"/>
        <c:minorTickMark val="none"/>
        <c:tickLblPos val="nextTo"/>
        <c:txPr>
          <a:bodyPr/>
          <a:lstStyle/>
          <a:p>
            <a:pPr>
              <a:defRPr sz="1200"/>
            </a:pPr>
            <a:endParaRPr lang="en-US"/>
          </a:p>
        </c:txPr>
        <c:crossAx val="195483904"/>
        <c:crosses val="autoZero"/>
        <c:auto val="1"/>
        <c:lblAlgn val="ctr"/>
        <c:lblOffset val="100"/>
        <c:noMultiLvlLbl val="0"/>
      </c:catAx>
      <c:valAx>
        <c:axId val="195483904"/>
        <c:scaling>
          <c:orientation val="minMax"/>
        </c:scaling>
        <c:delete val="1"/>
        <c:axPos val="t"/>
        <c:numFmt formatCode="0%" sourceLinked="1"/>
        <c:majorTickMark val="out"/>
        <c:minorTickMark val="none"/>
        <c:tickLblPos val="none"/>
        <c:crossAx val="195482368"/>
        <c:crosses val="autoZero"/>
        <c:crossBetween val="between"/>
      </c:valAx>
    </c:plotArea>
    <c:legend>
      <c:legendPos val="r"/>
      <c:layout/>
      <c:overlay val="0"/>
      <c:txPr>
        <a:bodyPr/>
        <a:lstStyle/>
        <a:p>
          <a:pPr>
            <a:defRPr sz="1200"/>
          </a:pPr>
          <a:endParaRPr lang="en-US"/>
        </a:p>
      </c:txPr>
    </c:legend>
    <c:plotVisOnly val="1"/>
    <c:dispBlanksAs val="gap"/>
    <c:showDLblsOverMax val="0"/>
  </c:chart>
  <c:txPr>
    <a:bodyPr/>
    <a:lstStyle/>
    <a:p>
      <a:pPr>
        <a:defRPr sz="1800"/>
      </a:pPr>
      <a:endParaRPr lang="en-US"/>
    </a:p>
  </c:txPr>
  <c:externalData r:id="rId1">
    <c:autoUpdate val="0"/>
  </c:externalData>
</c:chartSpace>
</file>

<file path=ppt/charts/chart6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4"/>
    </mc:Choice>
    <mc:Fallback>
      <c:style val="14"/>
    </mc:Fallback>
  </mc:AlternateContent>
  <c:chart>
    <c:autoTitleDeleted val="1"/>
    <c:plotArea>
      <c:layout>
        <c:manualLayout>
          <c:layoutTarget val="inner"/>
          <c:xMode val="edge"/>
          <c:yMode val="edge"/>
          <c:x val="0.5887780133252577"/>
          <c:y val="3.7152699662542178E-2"/>
          <c:w val="0.33449121744397337"/>
          <c:h val="0.87455363505846773"/>
        </c:manualLayout>
      </c:layout>
      <c:barChart>
        <c:barDir val="bar"/>
        <c:grouping val="clustered"/>
        <c:varyColors val="0"/>
        <c:ser>
          <c:idx val="0"/>
          <c:order val="0"/>
          <c:tx>
            <c:strRef>
              <c:f>Sheet1!$B$1</c:f>
              <c:strCache>
                <c:ptCount val="1"/>
                <c:pt idx="0">
                  <c:v>Kidney Cancer/RCC (b)</c:v>
                </c:pt>
              </c:strCache>
            </c:strRef>
          </c:tx>
          <c:spPr>
            <a:solidFill>
              <a:schemeClr val="accent4">
                <a:lumMod val="60000"/>
                <a:lumOff val="40000"/>
              </a:schemeClr>
            </a:solidFill>
            <a:ln w="3175" cap="flat" cmpd="sng" algn="ctr">
              <a:solidFill>
                <a:schemeClr val="lt1"/>
              </a:solidFill>
              <a:prstDash val="solid"/>
            </a:ln>
            <a:effectLst>
              <a:outerShdw blurRad="40000" dist="20000" dir="5400000" rotWithShape="0">
                <a:srgbClr val="000000">
                  <a:alpha val="38000"/>
                </a:srgbClr>
              </a:outerShdw>
            </a:effectLst>
          </c:spPr>
          <c:invertIfNegative val="0"/>
          <c:dLbls>
            <c:txPr>
              <a:bodyPr/>
              <a:lstStyle/>
              <a:p>
                <a:pPr>
                  <a:defRPr sz="1200"/>
                </a:pPr>
                <a:endParaRPr lang="en-US"/>
              </a:p>
            </c:txPr>
            <c:showLegendKey val="0"/>
            <c:showVal val="1"/>
            <c:showCatName val="0"/>
            <c:showSerName val="0"/>
            <c:showPercent val="0"/>
            <c:showBubbleSize val="0"/>
            <c:showLeaderLines val="0"/>
          </c:dLbls>
          <c:cat>
            <c:strRef>
              <c:f>Sheet1!$A$2:$A$12</c:f>
              <c:strCache>
                <c:ptCount val="11"/>
                <c:pt idx="0">
                  <c:v>Afinitor (everimolimus)</c:v>
                </c:pt>
                <c:pt idx="1">
                  <c:v>Interferon-alpha</c:v>
                </c:pt>
                <c:pt idx="2">
                  <c:v>Nexavar (sorafenib)</c:v>
                </c:pt>
                <c:pt idx="3">
                  <c:v>Avastin (bevacizumab)</c:v>
                </c:pt>
                <c:pt idx="4">
                  <c:v>Sutent (sunitinib)</c:v>
                </c:pt>
                <c:pt idx="5">
                  <c:v>Microwave</c:v>
                </c:pt>
                <c:pt idx="6">
                  <c:v>Torisel (temserolimus)</c:v>
                </c:pt>
                <c:pt idx="7">
                  <c:v>Proleukin (High Dose IL-2 /Interleukin-2/IL-2)</c:v>
                </c:pt>
                <c:pt idx="8">
                  <c:v>Votrient (pazopanib)</c:v>
                </c:pt>
                <c:pt idx="9">
                  <c:v>Surgery</c:v>
                </c:pt>
                <c:pt idx="10">
                  <c:v>Radiation therapy</c:v>
                </c:pt>
              </c:strCache>
            </c:strRef>
          </c:cat>
          <c:val>
            <c:numRef>
              <c:f>Sheet1!$B$2:$B$12</c:f>
              <c:numCache>
                <c:formatCode>0%</c:formatCode>
                <c:ptCount val="11"/>
                <c:pt idx="0">
                  <c:v>0.44</c:v>
                </c:pt>
                <c:pt idx="1">
                  <c:v>0.38000000000000117</c:v>
                </c:pt>
                <c:pt idx="2">
                  <c:v>0.38000000000000117</c:v>
                </c:pt>
                <c:pt idx="3">
                  <c:v>0.37000000000000038</c:v>
                </c:pt>
                <c:pt idx="4">
                  <c:v>0.25</c:v>
                </c:pt>
                <c:pt idx="5">
                  <c:v>0.23</c:v>
                </c:pt>
                <c:pt idx="6">
                  <c:v>0.19</c:v>
                </c:pt>
                <c:pt idx="7">
                  <c:v>0.19</c:v>
                </c:pt>
                <c:pt idx="8">
                  <c:v>0.13</c:v>
                </c:pt>
                <c:pt idx="9">
                  <c:v>7.0000000000000021E-2</c:v>
                </c:pt>
                <c:pt idx="10">
                  <c:v>4.0000000000000022E-2</c:v>
                </c:pt>
              </c:numCache>
            </c:numRef>
          </c:val>
        </c:ser>
        <c:dLbls>
          <c:showLegendKey val="0"/>
          <c:showVal val="0"/>
          <c:showCatName val="0"/>
          <c:showSerName val="0"/>
          <c:showPercent val="0"/>
          <c:showBubbleSize val="0"/>
        </c:dLbls>
        <c:gapWidth val="75"/>
        <c:axId val="195852544"/>
        <c:axId val="195862528"/>
      </c:barChart>
      <c:catAx>
        <c:axId val="195852544"/>
        <c:scaling>
          <c:orientation val="maxMin"/>
        </c:scaling>
        <c:delete val="0"/>
        <c:axPos val="l"/>
        <c:numFmt formatCode="General" sourceLinked="1"/>
        <c:majorTickMark val="out"/>
        <c:minorTickMark val="none"/>
        <c:tickLblPos val="nextTo"/>
        <c:txPr>
          <a:bodyPr/>
          <a:lstStyle/>
          <a:p>
            <a:pPr>
              <a:defRPr sz="1200"/>
            </a:pPr>
            <a:endParaRPr lang="en-US"/>
          </a:p>
        </c:txPr>
        <c:crossAx val="195862528"/>
        <c:crosses val="autoZero"/>
        <c:auto val="1"/>
        <c:lblAlgn val="ctr"/>
        <c:lblOffset val="100"/>
        <c:noMultiLvlLbl val="0"/>
      </c:catAx>
      <c:valAx>
        <c:axId val="195862528"/>
        <c:scaling>
          <c:orientation val="minMax"/>
        </c:scaling>
        <c:delete val="1"/>
        <c:axPos val="t"/>
        <c:numFmt formatCode="0%" sourceLinked="1"/>
        <c:majorTickMark val="out"/>
        <c:minorTickMark val="none"/>
        <c:tickLblPos val="none"/>
        <c:crossAx val="195852544"/>
        <c:crosses val="autoZero"/>
        <c:crossBetween val="between"/>
      </c:valAx>
    </c:plotArea>
    <c:legend>
      <c:legendPos val="l"/>
      <c:layout>
        <c:manualLayout>
          <c:xMode val="edge"/>
          <c:yMode val="edge"/>
          <c:x val="0.69017094017094016"/>
          <c:y val="0.69212295578437311"/>
          <c:w val="0.30904922942324531"/>
          <c:h val="0.19267615586513223"/>
        </c:manualLayout>
      </c:layout>
      <c:overlay val="0"/>
      <c:txPr>
        <a:bodyPr/>
        <a:lstStyle/>
        <a:p>
          <a:pPr>
            <a:defRPr sz="1200"/>
          </a:pPr>
          <a:endParaRPr lang="en-US"/>
        </a:p>
      </c:txPr>
    </c:legend>
    <c:plotVisOnly val="1"/>
    <c:dispBlanksAs val="gap"/>
    <c:showDLblsOverMax val="0"/>
  </c:chart>
  <c:txPr>
    <a:bodyPr/>
    <a:lstStyle/>
    <a:p>
      <a:pPr>
        <a:defRPr sz="1800"/>
      </a:pPr>
      <a:endParaRPr lang="en-US"/>
    </a:p>
  </c:txPr>
  <c:externalData r:id="rId1">
    <c:autoUpdate val="0"/>
  </c:externalData>
</c:chartSpace>
</file>

<file path=ppt/charts/chart6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4"/>
    </mc:Choice>
    <mc:Fallback>
      <c:style val="14"/>
    </mc:Fallback>
  </mc:AlternateContent>
  <c:chart>
    <c:autoTitleDeleted val="0"/>
    <c:plotArea>
      <c:layout>
        <c:manualLayout>
          <c:layoutTarget val="inner"/>
          <c:xMode val="edge"/>
          <c:yMode val="edge"/>
          <c:x val="0.17"/>
          <c:y val="6.7901234567901494E-2"/>
          <c:w val="0.5298832020997376"/>
          <c:h val="0.68579226207835164"/>
        </c:manualLayout>
      </c:layout>
      <c:barChart>
        <c:barDir val="bar"/>
        <c:grouping val="percentStacked"/>
        <c:varyColors val="0"/>
        <c:ser>
          <c:idx val="0"/>
          <c:order val="0"/>
          <c:tx>
            <c:strRef>
              <c:f>Sheet1!$B$1</c:f>
              <c:strCache>
                <c:ptCount val="1"/>
                <c:pt idx="0">
                  <c:v>Unsatisfied</c:v>
                </c:pt>
              </c:strCache>
            </c:strRef>
          </c:tx>
          <c:invertIfNegative val="0"/>
          <c:dLbls>
            <c:txPr>
              <a:bodyPr/>
              <a:lstStyle/>
              <a:p>
                <a:pPr>
                  <a:defRPr sz="1200" b="1">
                    <a:solidFill>
                      <a:schemeClr val="bg1"/>
                    </a:solidFill>
                  </a:defRPr>
                </a:pPr>
                <a:endParaRPr lang="en-US"/>
              </a:p>
            </c:txPr>
            <c:showLegendKey val="0"/>
            <c:showVal val="1"/>
            <c:showCatName val="0"/>
            <c:showSerName val="0"/>
            <c:showPercent val="0"/>
            <c:showBubbleSize val="0"/>
            <c:showLeaderLines val="0"/>
          </c:dLbls>
          <c:cat>
            <c:strRef>
              <c:f>Sheet1!$A$2:$A$3</c:f>
              <c:strCache>
                <c:ptCount val="2"/>
                <c:pt idx="0">
                  <c:v>Kidney Cancer (b)</c:v>
                </c:pt>
                <c:pt idx="1">
                  <c:v>Melanoma (a)</c:v>
                </c:pt>
              </c:strCache>
            </c:strRef>
          </c:cat>
          <c:val>
            <c:numRef>
              <c:f>Sheet1!$B$2:$B$3</c:f>
              <c:numCache>
                <c:formatCode>0%</c:formatCode>
                <c:ptCount val="2"/>
                <c:pt idx="0">
                  <c:v>4.0000000000000022E-2</c:v>
                </c:pt>
                <c:pt idx="1">
                  <c:v>6.0000000000000032E-2</c:v>
                </c:pt>
              </c:numCache>
            </c:numRef>
          </c:val>
        </c:ser>
        <c:ser>
          <c:idx val="1"/>
          <c:order val="1"/>
          <c:tx>
            <c:strRef>
              <c:f>Sheet1!$C$1</c:f>
              <c:strCache>
                <c:ptCount val="1"/>
                <c:pt idx="0">
                  <c:v>Somewhat Satisfied</c:v>
                </c:pt>
              </c:strCache>
            </c:strRef>
          </c:tx>
          <c:invertIfNegative val="0"/>
          <c:dLbls>
            <c:txPr>
              <a:bodyPr/>
              <a:lstStyle/>
              <a:p>
                <a:pPr>
                  <a:defRPr sz="1200" b="1">
                    <a:solidFill>
                      <a:schemeClr val="bg1"/>
                    </a:solidFill>
                  </a:defRPr>
                </a:pPr>
                <a:endParaRPr lang="en-US"/>
              </a:p>
            </c:txPr>
            <c:showLegendKey val="0"/>
            <c:showVal val="1"/>
            <c:showCatName val="0"/>
            <c:showSerName val="0"/>
            <c:showPercent val="0"/>
            <c:showBubbleSize val="0"/>
            <c:showLeaderLines val="0"/>
          </c:dLbls>
          <c:cat>
            <c:strRef>
              <c:f>Sheet1!$A$2:$A$3</c:f>
              <c:strCache>
                <c:ptCount val="2"/>
                <c:pt idx="0">
                  <c:v>Kidney Cancer (b)</c:v>
                </c:pt>
                <c:pt idx="1">
                  <c:v>Melanoma (a)</c:v>
                </c:pt>
              </c:strCache>
            </c:strRef>
          </c:cat>
          <c:val>
            <c:numRef>
              <c:f>Sheet1!$C$2:$C$3</c:f>
              <c:numCache>
                <c:formatCode>0%</c:formatCode>
                <c:ptCount val="2"/>
                <c:pt idx="0">
                  <c:v>7.0000000000000021E-2</c:v>
                </c:pt>
                <c:pt idx="1">
                  <c:v>0.11</c:v>
                </c:pt>
              </c:numCache>
            </c:numRef>
          </c:val>
        </c:ser>
        <c:ser>
          <c:idx val="2"/>
          <c:order val="2"/>
          <c:tx>
            <c:strRef>
              <c:f>Sheet1!$D$1</c:f>
              <c:strCache>
                <c:ptCount val="1"/>
                <c:pt idx="0">
                  <c:v>Satisfied</c:v>
                </c:pt>
              </c:strCache>
            </c:strRef>
          </c:tx>
          <c:spPr>
            <a:solidFill>
              <a:srgbClr val="00B0F0"/>
            </a:solidFill>
          </c:spPr>
          <c:invertIfNegative val="0"/>
          <c:dLbls>
            <c:txPr>
              <a:bodyPr/>
              <a:lstStyle/>
              <a:p>
                <a:pPr>
                  <a:defRPr sz="1200" b="1">
                    <a:solidFill>
                      <a:schemeClr val="bg1"/>
                    </a:solidFill>
                  </a:defRPr>
                </a:pPr>
                <a:endParaRPr lang="en-US"/>
              </a:p>
            </c:txPr>
            <c:showLegendKey val="0"/>
            <c:showVal val="1"/>
            <c:showCatName val="0"/>
            <c:showSerName val="0"/>
            <c:showPercent val="0"/>
            <c:showBubbleSize val="0"/>
            <c:showLeaderLines val="0"/>
          </c:dLbls>
          <c:cat>
            <c:strRef>
              <c:f>Sheet1!$A$2:$A$3</c:f>
              <c:strCache>
                <c:ptCount val="2"/>
                <c:pt idx="0">
                  <c:v>Kidney Cancer (b)</c:v>
                </c:pt>
                <c:pt idx="1">
                  <c:v>Melanoma (a)</c:v>
                </c:pt>
              </c:strCache>
            </c:strRef>
          </c:cat>
          <c:val>
            <c:numRef>
              <c:f>Sheet1!$D$2:$D$3</c:f>
              <c:numCache>
                <c:formatCode>0%</c:formatCode>
                <c:ptCount val="2"/>
                <c:pt idx="0">
                  <c:v>0.89</c:v>
                </c:pt>
                <c:pt idx="1">
                  <c:v>0.8300000000000004</c:v>
                </c:pt>
              </c:numCache>
            </c:numRef>
          </c:val>
        </c:ser>
        <c:dLbls>
          <c:showLegendKey val="0"/>
          <c:showVal val="0"/>
          <c:showCatName val="0"/>
          <c:showSerName val="0"/>
          <c:showPercent val="0"/>
          <c:showBubbleSize val="0"/>
        </c:dLbls>
        <c:gapWidth val="100"/>
        <c:overlap val="100"/>
        <c:axId val="195937792"/>
        <c:axId val="195939328"/>
      </c:barChart>
      <c:catAx>
        <c:axId val="195937792"/>
        <c:scaling>
          <c:orientation val="minMax"/>
        </c:scaling>
        <c:delete val="0"/>
        <c:axPos val="l"/>
        <c:majorTickMark val="out"/>
        <c:minorTickMark val="none"/>
        <c:tickLblPos val="nextTo"/>
        <c:txPr>
          <a:bodyPr/>
          <a:lstStyle/>
          <a:p>
            <a:pPr>
              <a:defRPr sz="1200"/>
            </a:pPr>
            <a:endParaRPr lang="en-US"/>
          </a:p>
        </c:txPr>
        <c:crossAx val="195939328"/>
        <c:crosses val="autoZero"/>
        <c:auto val="1"/>
        <c:lblAlgn val="ctr"/>
        <c:lblOffset val="100"/>
        <c:noMultiLvlLbl val="0"/>
      </c:catAx>
      <c:valAx>
        <c:axId val="195939328"/>
        <c:scaling>
          <c:orientation val="minMax"/>
        </c:scaling>
        <c:delete val="1"/>
        <c:axPos val="b"/>
        <c:numFmt formatCode="0%" sourceLinked="1"/>
        <c:majorTickMark val="out"/>
        <c:minorTickMark val="none"/>
        <c:tickLblPos val="none"/>
        <c:crossAx val="195937792"/>
        <c:crosses val="autoZero"/>
        <c:crossBetween val="between"/>
      </c:valAx>
    </c:plotArea>
    <c:legend>
      <c:legendPos val="r"/>
      <c:layout>
        <c:manualLayout>
          <c:xMode val="edge"/>
          <c:yMode val="edge"/>
          <c:x val="0.72821653543307163"/>
          <c:y val="0.14965830660056381"/>
          <c:w val="0.2170750656167979"/>
          <c:h val="0.379695246427528"/>
        </c:manualLayout>
      </c:layout>
      <c:overlay val="0"/>
      <c:txPr>
        <a:bodyPr/>
        <a:lstStyle/>
        <a:p>
          <a:pPr>
            <a:defRPr sz="1200"/>
          </a:pPr>
          <a:endParaRPr lang="en-US"/>
        </a:p>
      </c:txPr>
    </c:legend>
    <c:plotVisOnly val="1"/>
    <c:dispBlanksAs val="gap"/>
    <c:showDLblsOverMax val="0"/>
  </c:chart>
  <c:txPr>
    <a:bodyPr/>
    <a:lstStyle/>
    <a:p>
      <a:pPr>
        <a:defRPr sz="1800"/>
      </a:pPr>
      <a:endParaRPr lang="en-US"/>
    </a:p>
  </c:txPr>
  <c:externalData r:id="rId1">
    <c:autoUpdate val="0"/>
  </c:externalData>
</c:chartSpace>
</file>

<file path=ppt/charts/chart65.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4"/>
    </mc:Choice>
    <mc:Fallback>
      <c:style val="14"/>
    </mc:Fallback>
  </mc:AlternateContent>
  <c:chart>
    <c:autoTitleDeleted val="0"/>
    <c:plotArea>
      <c:layout>
        <c:manualLayout>
          <c:layoutTarget val="inner"/>
          <c:xMode val="edge"/>
          <c:yMode val="edge"/>
          <c:x val="0.13062499999999988"/>
          <c:y val="0.16039053307991669"/>
          <c:w val="0.7038999465344693"/>
          <c:h val="0.6645058376323717"/>
        </c:manualLayout>
      </c:layout>
      <c:barChart>
        <c:barDir val="col"/>
        <c:grouping val="clustered"/>
        <c:varyColors val="0"/>
        <c:ser>
          <c:idx val="0"/>
          <c:order val="0"/>
          <c:tx>
            <c:strRef>
              <c:f>Sheet1!$B$1</c:f>
              <c:strCache>
                <c:ptCount val="1"/>
                <c:pt idx="0">
                  <c:v>Melanoma (a)</c:v>
                </c:pt>
              </c:strCache>
            </c:strRef>
          </c:tx>
          <c:invertIfNegative val="0"/>
          <c:dLbls>
            <c:dLbl>
              <c:idx val="1"/>
              <c:layout>
                <c:manualLayout>
                  <c:x val="-2.5883483314585675E-3"/>
                  <c:y val="8.7994388632455546E-3"/>
                </c:manualLayout>
              </c:layout>
              <c:showLegendKey val="0"/>
              <c:showVal val="1"/>
              <c:showCatName val="0"/>
              <c:showSerName val="0"/>
              <c:showPercent val="0"/>
              <c:showBubbleSize val="0"/>
            </c:dLbl>
            <c:numFmt formatCode="0%" sourceLinked="0"/>
            <c:txPr>
              <a:bodyPr/>
              <a:lstStyle/>
              <a:p>
                <a:pPr>
                  <a:defRPr sz="1200"/>
                </a:pPr>
                <a:endParaRPr lang="en-US"/>
              </a:p>
            </c:txPr>
            <c:showLegendKey val="0"/>
            <c:showVal val="1"/>
            <c:showCatName val="0"/>
            <c:showSerName val="0"/>
            <c:showPercent val="0"/>
            <c:showBubbleSize val="0"/>
            <c:showLeaderLines val="0"/>
          </c:dLbls>
          <c:cat>
            <c:strRef>
              <c:f>Sheet1!$A$2:$A$4</c:f>
              <c:strCache>
                <c:ptCount val="3"/>
                <c:pt idx="0">
                  <c:v>Surgery</c:v>
                </c:pt>
                <c:pt idx="1">
                  <c:v>Chemotherapy</c:v>
                </c:pt>
                <c:pt idx="2">
                  <c:v>Other</c:v>
                </c:pt>
              </c:strCache>
            </c:strRef>
          </c:cat>
          <c:val>
            <c:numRef>
              <c:f>Sheet1!$B$2:$B$4</c:f>
              <c:numCache>
                <c:formatCode>0%</c:formatCode>
                <c:ptCount val="3"/>
                <c:pt idx="0">
                  <c:v>0.95000000000000062</c:v>
                </c:pt>
                <c:pt idx="1">
                  <c:v>0.31000000000000233</c:v>
                </c:pt>
                <c:pt idx="2">
                  <c:v>3.0000000000000002E-2</c:v>
                </c:pt>
              </c:numCache>
            </c:numRef>
          </c:val>
        </c:ser>
        <c:ser>
          <c:idx val="1"/>
          <c:order val="1"/>
          <c:tx>
            <c:strRef>
              <c:f>Sheet1!$C$1</c:f>
              <c:strCache>
                <c:ptCount val="1"/>
                <c:pt idx="0">
                  <c:v>Kidney Cancer (b)</c:v>
                </c:pt>
              </c:strCache>
            </c:strRef>
          </c:tx>
          <c:spPr>
            <a:solidFill>
              <a:srgbClr val="00B0F0"/>
            </a:solidFill>
          </c:spPr>
          <c:invertIfNegative val="0"/>
          <c:dLbls>
            <c:txPr>
              <a:bodyPr/>
              <a:lstStyle/>
              <a:p>
                <a:pPr>
                  <a:defRPr sz="1200"/>
                </a:pPr>
                <a:endParaRPr lang="en-US"/>
              </a:p>
            </c:txPr>
            <c:showLegendKey val="0"/>
            <c:showVal val="1"/>
            <c:showCatName val="0"/>
            <c:showSerName val="0"/>
            <c:showPercent val="0"/>
            <c:showBubbleSize val="0"/>
            <c:showLeaderLines val="0"/>
          </c:dLbls>
          <c:cat>
            <c:strRef>
              <c:f>Sheet1!$A$2:$A$4</c:f>
              <c:strCache>
                <c:ptCount val="3"/>
                <c:pt idx="0">
                  <c:v>Surgery</c:v>
                </c:pt>
                <c:pt idx="1">
                  <c:v>Chemotherapy</c:v>
                </c:pt>
                <c:pt idx="2">
                  <c:v>Other</c:v>
                </c:pt>
              </c:strCache>
            </c:strRef>
          </c:cat>
          <c:val>
            <c:numRef>
              <c:f>Sheet1!$C$2:$C$4</c:f>
              <c:numCache>
                <c:formatCode>0%</c:formatCode>
                <c:ptCount val="3"/>
                <c:pt idx="0">
                  <c:v>0.9</c:v>
                </c:pt>
                <c:pt idx="1">
                  <c:v>0.3300000000000029</c:v>
                </c:pt>
                <c:pt idx="2">
                  <c:v>4.0000000000000022E-2</c:v>
                </c:pt>
              </c:numCache>
            </c:numRef>
          </c:val>
        </c:ser>
        <c:dLbls>
          <c:showLegendKey val="0"/>
          <c:showVal val="0"/>
          <c:showCatName val="0"/>
          <c:showSerName val="0"/>
          <c:showPercent val="0"/>
          <c:showBubbleSize val="0"/>
        </c:dLbls>
        <c:gapWidth val="100"/>
        <c:axId val="195573632"/>
        <c:axId val="195572096"/>
      </c:barChart>
      <c:valAx>
        <c:axId val="195572096"/>
        <c:scaling>
          <c:orientation val="minMax"/>
        </c:scaling>
        <c:delete val="1"/>
        <c:axPos val="l"/>
        <c:numFmt formatCode="0%" sourceLinked="1"/>
        <c:majorTickMark val="out"/>
        <c:minorTickMark val="none"/>
        <c:tickLblPos val="none"/>
        <c:crossAx val="195573632"/>
        <c:crosses val="autoZero"/>
        <c:crossBetween val="between"/>
      </c:valAx>
      <c:catAx>
        <c:axId val="195573632"/>
        <c:scaling>
          <c:orientation val="minMax"/>
        </c:scaling>
        <c:delete val="0"/>
        <c:axPos val="b"/>
        <c:majorTickMark val="out"/>
        <c:minorTickMark val="none"/>
        <c:tickLblPos val="nextTo"/>
        <c:txPr>
          <a:bodyPr/>
          <a:lstStyle/>
          <a:p>
            <a:pPr>
              <a:defRPr sz="1200"/>
            </a:pPr>
            <a:endParaRPr lang="en-US"/>
          </a:p>
        </c:txPr>
        <c:crossAx val="195572096"/>
        <c:crosses val="autoZero"/>
        <c:auto val="1"/>
        <c:lblAlgn val="ctr"/>
        <c:lblOffset val="100"/>
        <c:noMultiLvlLbl val="0"/>
      </c:catAx>
    </c:plotArea>
    <c:legend>
      <c:legendPos val="r"/>
      <c:layout>
        <c:manualLayout>
          <c:xMode val="edge"/>
          <c:yMode val="edge"/>
          <c:x val="0.83980877390326214"/>
          <c:y val="0.43674088152774426"/>
          <c:w val="0.16019122609673792"/>
          <c:h val="0.27594352430084435"/>
        </c:manualLayout>
      </c:layout>
      <c:overlay val="0"/>
      <c:txPr>
        <a:bodyPr/>
        <a:lstStyle/>
        <a:p>
          <a:pPr>
            <a:defRPr sz="1200"/>
          </a:pPr>
          <a:endParaRPr lang="en-US"/>
        </a:p>
      </c:txPr>
    </c:legend>
    <c:plotVisOnly val="1"/>
    <c:dispBlanksAs val="zero"/>
    <c:showDLblsOverMax val="0"/>
  </c:chart>
  <c:txPr>
    <a:bodyPr/>
    <a:lstStyle/>
    <a:p>
      <a:pPr>
        <a:defRPr sz="1800"/>
      </a:pPr>
      <a:endParaRPr lang="en-US"/>
    </a:p>
  </c:txPr>
  <c:externalData r:id="rId1">
    <c:autoUpdate val="0"/>
  </c:externalData>
</c:chartSpace>
</file>

<file path=ppt/charts/chart66.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4"/>
    </mc:Choice>
    <mc:Fallback>
      <c:style val="14"/>
    </mc:Fallback>
  </mc:AlternateContent>
  <c:chart>
    <c:autoTitleDeleted val="1"/>
    <c:plotArea>
      <c:layout>
        <c:manualLayout>
          <c:layoutTarget val="inner"/>
          <c:xMode val="edge"/>
          <c:yMode val="edge"/>
          <c:x val="0.41924815487807621"/>
          <c:y val="7.1120276632087674E-3"/>
          <c:w val="0.47820266056486943"/>
          <c:h val="0.96196642086405859"/>
        </c:manualLayout>
      </c:layout>
      <c:barChart>
        <c:barDir val="bar"/>
        <c:grouping val="clustered"/>
        <c:varyColors val="0"/>
        <c:ser>
          <c:idx val="0"/>
          <c:order val="0"/>
          <c:tx>
            <c:strRef>
              <c:f>Sheet1!$B$1</c:f>
              <c:strCache>
                <c:ptCount val="1"/>
                <c:pt idx="0">
                  <c:v>Kidney Cancer/RCC (b)</c:v>
                </c:pt>
              </c:strCache>
            </c:strRef>
          </c:tx>
          <c:spPr>
            <a:solidFill>
              <a:srgbClr val="00B0F0"/>
            </a:solidFill>
          </c:spPr>
          <c:invertIfNegative val="0"/>
          <c:dLbls>
            <c:numFmt formatCode="0%" sourceLinked="0"/>
            <c:txPr>
              <a:bodyPr/>
              <a:lstStyle/>
              <a:p>
                <a:pPr>
                  <a:defRPr sz="1200"/>
                </a:pPr>
                <a:endParaRPr lang="en-US"/>
              </a:p>
            </c:txPr>
            <c:showLegendKey val="0"/>
            <c:showVal val="1"/>
            <c:showCatName val="0"/>
            <c:showSerName val="0"/>
            <c:showPercent val="0"/>
            <c:showBubbleSize val="0"/>
            <c:showLeaderLines val="0"/>
          </c:dLbls>
          <c:cat>
            <c:strRef>
              <c:f>Sheet1!$A$2:$A$9</c:f>
              <c:strCache>
                <c:ptCount val="8"/>
                <c:pt idx="0">
                  <c:v>Nexavar (sorafenib)</c:v>
                </c:pt>
                <c:pt idx="1">
                  <c:v>Torisel (temsirolimus)</c:v>
                </c:pt>
                <c:pt idx="2">
                  <c:v>Avastin (bevacizumab)</c:v>
                </c:pt>
                <c:pt idx="3">
                  <c:v>Sutent (sunitinib)</c:v>
                </c:pt>
                <c:pt idx="4">
                  <c:v>Afinitor (everolimus)</c:v>
                </c:pt>
                <c:pt idx="5">
                  <c:v>Votrient (pazopanib)</c:v>
                </c:pt>
                <c:pt idx="6">
                  <c:v>Proleukin (High Dose IL-2 /Interleukin-2/IL-2)</c:v>
                </c:pt>
                <c:pt idx="7">
                  <c:v>Interferon-alpha</c:v>
                </c:pt>
              </c:strCache>
            </c:strRef>
          </c:cat>
          <c:val>
            <c:numRef>
              <c:f>Sheet1!$B$2:$B$9</c:f>
              <c:numCache>
                <c:formatCode>0%</c:formatCode>
                <c:ptCount val="8"/>
                <c:pt idx="0">
                  <c:v>0.38000000000000206</c:v>
                </c:pt>
                <c:pt idx="1">
                  <c:v>0.38000000000000206</c:v>
                </c:pt>
                <c:pt idx="2">
                  <c:v>0.37000000000000038</c:v>
                </c:pt>
                <c:pt idx="3">
                  <c:v>0.35000000000000031</c:v>
                </c:pt>
                <c:pt idx="4">
                  <c:v>0.34</c:v>
                </c:pt>
                <c:pt idx="5">
                  <c:v>0.34</c:v>
                </c:pt>
                <c:pt idx="6">
                  <c:v>0.34</c:v>
                </c:pt>
                <c:pt idx="7">
                  <c:v>0.31000000000000183</c:v>
                </c:pt>
              </c:numCache>
            </c:numRef>
          </c:val>
        </c:ser>
        <c:dLbls>
          <c:showLegendKey val="0"/>
          <c:showVal val="1"/>
          <c:showCatName val="0"/>
          <c:showSerName val="0"/>
          <c:showPercent val="0"/>
          <c:showBubbleSize val="0"/>
        </c:dLbls>
        <c:gapWidth val="75"/>
        <c:axId val="195676032"/>
        <c:axId val="195677568"/>
      </c:barChart>
      <c:catAx>
        <c:axId val="195676032"/>
        <c:scaling>
          <c:orientation val="maxMin"/>
        </c:scaling>
        <c:delete val="0"/>
        <c:axPos val="l"/>
        <c:majorTickMark val="out"/>
        <c:minorTickMark val="none"/>
        <c:tickLblPos val="nextTo"/>
        <c:txPr>
          <a:bodyPr/>
          <a:lstStyle/>
          <a:p>
            <a:pPr>
              <a:defRPr sz="1200"/>
            </a:pPr>
            <a:endParaRPr lang="en-US"/>
          </a:p>
        </c:txPr>
        <c:crossAx val="195677568"/>
        <c:crosses val="autoZero"/>
        <c:auto val="1"/>
        <c:lblAlgn val="ctr"/>
        <c:lblOffset val="100"/>
        <c:noMultiLvlLbl val="0"/>
      </c:catAx>
      <c:valAx>
        <c:axId val="195677568"/>
        <c:scaling>
          <c:orientation val="minMax"/>
          <c:max val="1"/>
          <c:min val="0"/>
        </c:scaling>
        <c:delete val="1"/>
        <c:axPos val="t"/>
        <c:numFmt formatCode="0%" sourceLinked="1"/>
        <c:majorTickMark val="out"/>
        <c:minorTickMark val="none"/>
        <c:tickLblPos val="none"/>
        <c:crossAx val="195676032"/>
        <c:crosses val="autoZero"/>
        <c:crossBetween val="between"/>
      </c:valAx>
    </c:plotArea>
    <c:plotVisOnly val="1"/>
    <c:dispBlanksAs val="gap"/>
    <c:showDLblsOverMax val="0"/>
  </c:chart>
  <c:txPr>
    <a:bodyPr/>
    <a:lstStyle/>
    <a:p>
      <a:pPr>
        <a:defRPr sz="1800"/>
      </a:pPr>
      <a:endParaRPr lang="en-US"/>
    </a:p>
  </c:txPr>
  <c:externalData r:id="rId1">
    <c:autoUpdate val="0"/>
  </c:externalData>
</c:chartSpace>
</file>

<file path=ppt/charts/chart67.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4"/>
    </mc:Choice>
    <mc:Fallback>
      <c:style val="14"/>
    </mc:Fallback>
  </mc:AlternateContent>
  <c:chart>
    <c:autoTitleDeleted val="1"/>
    <c:plotArea>
      <c:layout>
        <c:manualLayout>
          <c:layoutTarget val="inner"/>
          <c:xMode val="edge"/>
          <c:yMode val="edge"/>
          <c:x val="0.41924815487807621"/>
          <c:y val="7.1120276632087674E-3"/>
          <c:w val="0.47820266056486965"/>
          <c:h val="0.96196642086405859"/>
        </c:manualLayout>
      </c:layout>
      <c:barChart>
        <c:barDir val="bar"/>
        <c:grouping val="clustered"/>
        <c:varyColors val="0"/>
        <c:ser>
          <c:idx val="0"/>
          <c:order val="0"/>
          <c:tx>
            <c:strRef>
              <c:f>Sheet1!$B$1</c:f>
              <c:strCache>
                <c:ptCount val="1"/>
                <c:pt idx="0">
                  <c:v>Melanoma (a)</c:v>
                </c:pt>
              </c:strCache>
            </c:strRef>
          </c:tx>
          <c:invertIfNegative val="0"/>
          <c:dLbls>
            <c:numFmt formatCode="0%" sourceLinked="0"/>
            <c:txPr>
              <a:bodyPr/>
              <a:lstStyle/>
              <a:p>
                <a:pPr>
                  <a:defRPr sz="1200"/>
                </a:pPr>
                <a:endParaRPr lang="en-US"/>
              </a:p>
            </c:txPr>
            <c:showLegendKey val="0"/>
            <c:showVal val="1"/>
            <c:showCatName val="0"/>
            <c:showSerName val="0"/>
            <c:showPercent val="0"/>
            <c:showBubbleSize val="0"/>
            <c:showLeaderLines val="0"/>
          </c:dLbls>
          <c:cat>
            <c:strRef>
              <c:f>Sheet1!$A$2:$A$6</c:f>
              <c:strCache>
                <c:ptCount val="5"/>
                <c:pt idx="0">
                  <c:v>Interferon-alpha</c:v>
                </c:pt>
                <c:pt idx="1">
                  <c:v>Ipilimumab</c:v>
                </c:pt>
                <c:pt idx="2">
                  <c:v>Proleukin (High Dose IL-2 /Interleukin-2/IL-2)</c:v>
                </c:pt>
                <c:pt idx="3">
                  <c:v>Temodar (temozolomide)</c:v>
                </c:pt>
                <c:pt idx="4">
                  <c:v>Carboplatin</c:v>
                </c:pt>
              </c:strCache>
            </c:strRef>
          </c:cat>
          <c:val>
            <c:numRef>
              <c:f>Sheet1!$B$2:$B$6</c:f>
              <c:numCache>
                <c:formatCode>0%</c:formatCode>
                <c:ptCount val="5"/>
                <c:pt idx="0">
                  <c:v>0.36000000000000032</c:v>
                </c:pt>
                <c:pt idx="1">
                  <c:v>0.35000000000000031</c:v>
                </c:pt>
                <c:pt idx="2">
                  <c:v>0.33000000000000235</c:v>
                </c:pt>
                <c:pt idx="3">
                  <c:v>0.31000000000000183</c:v>
                </c:pt>
                <c:pt idx="4">
                  <c:v>0.27</c:v>
                </c:pt>
              </c:numCache>
            </c:numRef>
          </c:val>
        </c:ser>
        <c:dLbls>
          <c:showLegendKey val="0"/>
          <c:showVal val="1"/>
          <c:showCatName val="0"/>
          <c:showSerName val="0"/>
          <c:showPercent val="0"/>
          <c:showBubbleSize val="0"/>
        </c:dLbls>
        <c:gapWidth val="75"/>
        <c:axId val="195722624"/>
        <c:axId val="195703936"/>
      </c:barChart>
      <c:catAx>
        <c:axId val="195722624"/>
        <c:scaling>
          <c:orientation val="maxMin"/>
        </c:scaling>
        <c:delete val="0"/>
        <c:axPos val="l"/>
        <c:majorTickMark val="out"/>
        <c:minorTickMark val="none"/>
        <c:tickLblPos val="nextTo"/>
        <c:txPr>
          <a:bodyPr/>
          <a:lstStyle/>
          <a:p>
            <a:pPr>
              <a:defRPr sz="1200"/>
            </a:pPr>
            <a:endParaRPr lang="en-US"/>
          </a:p>
        </c:txPr>
        <c:crossAx val="195703936"/>
        <c:crosses val="autoZero"/>
        <c:auto val="1"/>
        <c:lblAlgn val="ctr"/>
        <c:lblOffset val="100"/>
        <c:noMultiLvlLbl val="0"/>
      </c:catAx>
      <c:valAx>
        <c:axId val="195703936"/>
        <c:scaling>
          <c:orientation val="minMax"/>
          <c:max val="1"/>
          <c:min val="0"/>
        </c:scaling>
        <c:delete val="1"/>
        <c:axPos val="t"/>
        <c:numFmt formatCode="0%" sourceLinked="1"/>
        <c:majorTickMark val="out"/>
        <c:minorTickMark val="none"/>
        <c:tickLblPos val="none"/>
        <c:crossAx val="195722624"/>
        <c:crosses val="autoZero"/>
        <c:crossBetween val="between"/>
      </c:valAx>
    </c:plotArea>
    <c:plotVisOnly val="1"/>
    <c:dispBlanksAs val="gap"/>
    <c:showDLblsOverMax val="0"/>
  </c:chart>
  <c:txPr>
    <a:bodyPr/>
    <a:lstStyle/>
    <a:p>
      <a:pPr>
        <a:defRPr sz="1800"/>
      </a:pPr>
      <a:endParaRPr lang="en-US"/>
    </a:p>
  </c:txPr>
  <c:externalData r:id="rId1">
    <c:autoUpdate val="0"/>
  </c:externalData>
</c:chartSpace>
</file>

<file path=ppt/charts/chart68.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4"/>
    </mc:Choice>
    <mc:Fallback>
      <c:style val="14"/>
    </mc:Fallback>
  </mc:AlternateContent>
  <c:chart>
    <c:autoTitleDeleted val="1"/>
    <c:plotArea>
      <c:layout>
        <c:manualLayout>
          <c:layoutTarget val="inner"/>
          <c:xMode val="edge"/>
          <c:yMode val="edge"/>
          <c:x val="0.41924815487807621"/>
          <c:y val="7.1120276632087674E-3"/>
          <c:w val="0.47820266056486954"/>
          <c:h val="0.96196642086405859"/>
        </c:manualLayout>
      </c:layout>
      <c:barChart>
        <c:barDir val="bar"/>
        <c:grouping val="clustered"/>
        <c:varyColors val="0"/>
        <c:ser>
          <c:idx val="0"/>
          <c:order val="0"/>
          <c:tx>
            <c:strRef>
              <c:f>Sheet1!$B$1</c:f>
              <c:strCache>
                <c:ptCount val="1"/>
                <c:pt idx="0">
                  <c:v>Melanoma (a)</c:v>
                </c:pt>
              </c:strCache>
            </c:strRef>
          </c:tx>
          <c:invertIfNegative val="0"/>
          <c:dLbls>
            <c:numFmt formatCode="0%" sourceLinked="0"/>
            <c:txPr>
              <a:bodyPr/>
              <a:lstStyle/>
              <a:p>
                <a:pPr>
                  <a:defRPr sz="1200"/>
                </a:pPr>
                <a:endParaRPr lang="en-US"/>
              </a:p>
            </c:txPr>
            <c:showLegendKey val="0"/>
            <c:showVal val="1"/>
            <c:showCatName val="0"/>
            <c:showSerName val="0"/>
            <c:showPercent val="0"/>
            <c:showBubbleSize val="0"/>
            <c:showLeaderLines val="0"/>
          </c:dLbls>
          <c:cat>
            <c:strRef>
              <c:f>Sheet1!$A$2:$A$9</c:f>
              <c:strCache>
                <c:ptCount val="8"/>
                <c:pt idx="0">
                  <c:v>Is worth a short stay in the hospital</c:v>
                </c:pt>
                <c:pt idx="1">
                  <c:v>Is a product with which I am likely to be compliant</c:v>
                </c:pt>
                <c:pt idx="2">
                  <c:v>Is a product I am comfortable using</c:v>
                </c:pt>
                <c:pt idx="3">
                  <c:v>Has side-effects that are tolerable</c:v>
                </c:pt>
                <c:pt idx="4">
                  <c:v>Has co-pays that are affordable to me</c:v>
                </c:pt>
                <c:pt idx="5">
                  <c:v>Is a brand I trust</c:v>
                </c:pt>
                <c:pt idx="6">
                  <c:v>Improves the quality of my life</c:v>
                </c:pt>
                <c:pt idx="7">
                  <c:v>Has low serious risks</c:v>
                </c:pt>
              </c:strCache>
            </c:strRef>
          </c:cat>
          <c:val>
            <c:numRef>
              <c:f>Sheet1!$B$2:$B$9</c:f>
              <c:numCache>
                <c:formatCode>0%</c:formatCode>
                <c:ptCount val="8"/>
                <c:pt idx="0">
                  <c:v>0.55000000000000004</c:v>
                </c:pt>
                <c:pt idx="1">
                  <c:v>0.41000000000000031</c:v>
                </c:pt>
                <c:pt idx="2">
                  <c:v>0.36000000000000032</c:v>
                </c:pt>
                <c:pt idx="3">
                  <c:v>0.36000000000000032</c:v>
                </c:pt>
                <c:pt idx="4">
                  <c:v>0.27</c:v>
                </c:pt>
                <c:pt idx="5">
                  <c:v>0.26</c:v>
                </c:pt>
                <c:pt idx="6">
                  <c:v>0.25</c:v>
                </c:pt>
                <c:pt idx="7">
                  <c:v>0.15000000000000024</c:v>
                </c:pt>
              </c:numCache>
            </c:numRef>
          </c:val>
        </c:ser>
        <c:ser>
          <c:idx val="1"/>
          <c:order val="1"/>
          <c:tx>
            <c:strRef>
              <c:f>Sheet1!$C$1</c:f>
              <c:strCache>
                <c:ptCount val="1"/>
                <c:pt idx="0">
                  <c:v>Kidney Cancer/RCC (b)</c:v>
                </c:pt>
              </c:strCache>
            </c:strRef>
          </c:tx>
          <c:spPr>
            <a:solidFill>
              <a:srgbClr val="00B0F0"/>
            </a:solidFill>
          </c:spPr>
          <c:invertIfNegative val="0"/>
          <c:dLbls>
            <c:txPr>
              <a:bodyPr/>
              <a:lstStyle/>
              <a:p>
                <a:pPr>
                  <a:defRPr sz="1200"/>
                </a:pPr>
                <a:endParaRPr lang="en-US"/>
              </a:p>
            </c:txPr>
            <c:showLegendKey val="0"/>
            <c:showVal val="1"/>
            <c:showCatName val="0"/>
            <c:showSerName val="0"/>
            <c:showPercent val="0"/>
            <c:showBubbleSize val="0"/>
            <c:showLeaderLines val="0"/>
          </c:dLbls>
          <c:cat>
            <c:strRef>
              <c:f>Sheet1!$A$2:$A$9</c:f>
              <c:strCache>
                <c:ptCount val="8"/>
                <c:pt idx="0">
                  <c:v>Is worth a short stay in the hospital</c:v>
                </c:pt>
                <c:pt idx="1">
                  <c:v>Is a product with which I am likely to be compliant</c:v>
                </c:pt>
                <c:pt idx="2">
                  <c:v>Is a product I am comfortable using</c:v>
                </c:pt>
                <c:pt idx="3">
                  <c:v>Has side-effects that are tolerable</c:v>
                </c:pt>
                <c:pt idx="4">
                  <c:v>Has co-pays that are affordable to me</c:v>
                </c:pt>
                <c:pt idx="5">
                  <c:v>Is a brand I trust</c:v>
                </c:pt>
                <c:pt idx="6">
                  <c:v>Improves the quality of my life</c:v>
                </c:pt>
                <c:pt idx="7">
                  <c:v>Has low serious risks</c:v>
                </c:pt>
              </c:strCache>
            </c:strRef>
          </c:cat>
          <c:val>
            <c:numRef>
              <c:f>Sheet1!$C$2:$C$9</c:f>
              <c:numCache>
                <c:formatCode>0%</c:formatCode>
                <c:ptCount val="8"/>
                <c:pt idx="0">
                  <c:v>0.46</c:v>
                </c:pt>
                <c:pt idx="1">
                  <c:v>0.34</c:v>
                </c:pt>
                <c:pt idx="2">
                  <c:v>0.4</c:v>
                </c:pt>
                <c:pt idx="3">
                  <c:v>0.37000000000000038</c:v>
                </c:pt>
                <c:pt idx="4">
                  <c:v>0.45</c:v>
                </c:pt>
                <c:pt idx="5">
                  <c:v>0.49000000000000032</c:v>
                </c:pt>
                <c:pt idx="6">
                  <c:v>0.39000000000000234</c:v>
                </c:pt>
                <c:pt idx="7">
                  <c:v>0.35000000000000031</c:v>
                </c:pt>
              </c:numCache>
            </c:numRef>
          </c:val>
        </c:ser>
        <c:dLbls>
          <c:showLegendKey val="0"/>
          <c:showVal val="1"/>
          <c:showCatName val="0"/>
          <c:showSerName val="0"/>
          <c:showPercent val="0"/>
          <c:showBubbleSize val="0"/>
        </c:dLbls>
        <c:gapWidth val="75"/>
        <c:axId val="195805184"/>
        <c:axId val="195806720"/>
      </c:barChart>
      <c:catAx>
        <c:axId val="195805184"/>
        <c:scaling>
          <c:orientation val="maxMin"/>
        </c:scaling>
        <c:delete val="0"/>
        <c:axPos val="l"/>
        <c:majorTickMark val="out"/>
        <c:minorTickMark val="none"/>
        <c:tickLblPos val="nextTo"/>
        <c:txPr>
          <a:bodyPr/>
          <a:lstStyle/>
          <a:p>
            <a:pPr>
              <a:defRPr sz="1200"/>
            </a:pPr>
            <a:endParaRPr lang="en-US"/>
          </a:p>
        </c:txPr>
        <c:crossAx val="195806720"/>
        <c:crosses val="autoZero"/>
        <c:auto val="1"/>
        <c:lblAlgn val="ctr"/>
        <c:lblOffset val="100"/>
        <c:noMultiLvlLbl val="0"/>
      </c:catAx>
      <c:valAx>
        <c:axId val="195806720"/>
        <c:scaling>
          <c:orientation val="minMax"/>
          <c:max val="1"/>
          <c:min val="0"/>
        </c:scaling>
        <c:delete val="1"/>
        <c:axPos val="t"/>
        <c:numFmt formatCode="0%" sourceLinked="1"/>
        <c:majorTickMark val="out"/>
        <c:minorTickMark val="none"/>
        <c:tickLblPos val="none"/>
        <c:crossAx val="195805184"/>
        <c:crosses val="autoZero"/>
        <c:crossBetween val="between"/>
      </c:valAx>
    </c:plotArea>
    <c:legend>
      <c:legendPos val="r"/>
      <c:layout/>
      <c:overlay val="0"/>
      <c:txPr>
        <a:bodyPr/>
        <a:lstStyle/>
        <a:p>
          <a:pPr>
            <a:defRPr sz="1200"/>
          </a:pPr>
          <a:endParaRPr lang="en-US"/>
        </a:p>
      </c:txPr>
    </c:legend>
    <c:plotVisOnly val="1"/>
    <c:dispBlanksAs val="gap"/>
    <c:showDLblsOverMax val="0"/>
  </c:chart>
  <c:txPr>
    <a:bodyPr/>
    <a:lstStyle/>
    <a:p>
      <a:pPr>
        <a:defRPr sz="1800"/>
      </a:pPr>
      <a:endParaRPr lang="en-US"/>
    </a:p>
  </c:txPr>
  <c:externalData r:id="rId1">
    <c:autoUpdate val="0"/>
  </c:externalData>
</c:chartSpace>
</file>

<file path=ppt/charts/chart69.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4"/>
    </mc:Choice>
    <mc:Fallback>
      <c:style val="14"/>
    </mc:Fallback>
  </mc:AlternateContent>
  <c:chart>
    <c:autoTitleDeleted val="1"/>
    <c:plotArea>
      <c:layout>
        <c:manualLayout>
          <c:layoutTarget val="inner"/>
          <c:xMode val="edge"/>
          <c:yMode val="edge"/>
          <c:x val="0.41924815487807621"/>
          <c:y val="7.1120276632087674E-3"/>
          <c:w val="0.47820266056486976"/>
          <c:h val="0.96196642086405859"/>
        </c:manualLayout>
      </c:layout>
      <c:barChart>
        <c:barDir val="bar"/>
        <c:grouping val="clustered"/>
        <c:varyColors val="0"/>
        <c:ser>
          <c:idx val="0"/>
          <c:order val="0"/>
          <c:tx>
            <c:strRef>
              <c:f>Sheet1!$B$1</c:f>
              <c:strCache>
                <c:ptCount val="1"/>
                <c:pt idx="0">
                  <c:v>Melanoma (a)</c:v>
                </c:pt>
              </c:strCache>
            </c:strRef>
          </c:tx>
          <c:invertIfNegative val="0"/>
          <c:dLbls>
            <c:numFmt formatCode="0%" sourceLinked="0"/>
            <c:txPr>
              <a:bodyPr/>
              <a:lstStyle/>
              <a:p>
                <a:pPr>
                  <a:defRPr sz="1200"/>
                </a:pPr>
                <a:endParaRPr lang="en-US"/>
              </a:p>
            </c:txPr>
            <c:showLegendKey val="0"/>
            <c:showVal val="1"/>
            <c:showCatName val="0"/>
            <c:showSerName val="0"/>
            <c:showPercent val="0"/>
            <c:showBubbleSize val="0"/>
            <c:showLeaderLines val="0"/>
          </c:dLbls>
          <c:cat>
            <c:strRef>
              <c:f>Sheet1!$A$2:$A$9</c:f>
              <c:strCache>
                <c:ptCount val="8"/>
                <c:pt idx="0">
                  <c:v>Not covered by insurance</c:v>
                </c:pt>
                <c:pt idx="1">
                  <c:v>15-16% of patients respond, 6-7% achieve complete remission</c:v>
                </c:pt>
                <c:pt idx="2">
                  <c:v>Serious side effects including nausea, low blood pressure, chills, diarrhea</c:v>
                </c:pt>
                <c:pt idx="3">
                  <c:v>Co-pays are too high</c:v>
                </c:pt>
                <c:pt idx="4">
                  <c:v>2-4% risk of death in clinical trials</c:v>
                </c:pt>
                <c:pt idx="5">
                  <c:v>Don't know enough about the drug</c:v>
                </c:pt>
                <c:pt idx="6">
                  <c:v>Requirement of hospital stay of up to 10 days</c:v>
                </c:pt>
                <c:pt idx="7">
                  <c:v>Closest treatment center could be 2+ hours away</c:v>
                </c:pt>
              </c:strCache>
            </c:strRef>
          </c:cat>
          <c:val>
            <c:numRef>
              <c:f>Sheet1!$B$2:$B$9</c:f>
              <c:numCache>
                <c:formatCode>0%</c:formatCode>
                <c:ptCount val="8"/>
                <c:pt idx="0">
                  <c:v>0.46</c:v>
                </c:pt>
                <c:pt idx="1">
                  <c:v>0.42000000000000032</c:v>
                </c:pt>
                <c:pt idx="2">
                  <c:v>0.42000000000000032</c:v>
                </c:pt>
                <c:pt idx="3">
                  <c:v>0.4</c:v>
                </c:pt>
                <c:pt idx="4">
                  <c:v>0.37000000000000038</c:v>
                </c:pt>
                <c:pt idx="5">
                  <c:v>0.34</c:v>
                </c:pt>
                <c:pt idx="6">
                  <c:v>0.31000000000000205</c:v>
                </c:pt>
                <c:pt idx="7">
                  <c:v>0.29000000000000031</c:v>
                </c:pt>
              </c:numCache>
            </c:numRef>
          </c:val>
        </c:ser>
        <c:ser>
          <c:idx val="1"/>
          <c:order val="1"/>
          <c:tx>
            <c:strRef>
              <c:f>Sheet1!$C$1</c:f>
              <c:strCache>
                <c:ptCount val="1"/>
                <c:pt idx="0">
                  <c:v>Kidney Cancer/RCC (b)</c:v>
                </c:pt>
              </c:strCache>
            </c:strRef>
          </c:tx>
          <c:spPr>
            <a:solidFill>
              <a:srgbClr val="00B0F0"/>
            </a:solidFill>
          </c:spPr>
          <c:invertIfNegative val="0"/>
          <c:dLbls>
            <c:txPr>
              <a:bodyPr/>
              <a:lstStyle/>
              <a:p>
                <a:pPr>
                  <a:defRPr sz="1200"/>
                </a:pPr>
                <a:endParaRPr lang="en-US"/>
              </a:p>
            </c:txPr>
            <c:showLegendKey val="0"/>
            <c:showVal val="1"/>
            <c:showCatName val="0"/>
            <c:showSerName val="0"/>
            <c:showPercent val="0"/>
            <c:showBubbleSize val="0"/>
            <c:showLeaderLines val="0"/>
          </c:dLbls>
          <c:cat>
            <c:strRef>
              <c:f>Sheet1!$A$2:$A$9</c:f>
              <c:strCache>
                <c:ptCount val="8"/>
                <c:pt idx="0">
                  <c:v>Not covered by insurance</c:v>
                </c:pt>
                <c:pt idx="1">
                  <c:v>15-16% of patients respond, 6-7% achieve complete remission</c:v>
                </c:pt>
                <c:pt idx="2">
                  <c:v>Serious side effects including nausea, low blood pressure, chills, diarrhea</c:v>
                </c:pt>
                <c:pt idx="3">
                  <c:v>Co-pays are too high</c:v>
                </c:pt>
                <c:pt idx="4">
                  <c:v>2-4% risk of death in clinical trials</c:v>
                </c:pt>
                <c:pt idx="5">
                  <c:v>Don't know enough about the drug</c:v>
                </c:pt>
                <c:pt idx="6">
                  <c:v>Requirement of hospital stay of up to 10 days</c:v>
                </c:pt>
                <c:pt idx="7">
                  <c:v>Closest treatment center could be 2+ hours away</c:v>
                </c:pt>
              </c:strCache>
            </c:strRef>
          </c:cat>
          <c:val>
            <c:numRef>
              <c:f>Sheet1!$C$2:$C$9</c:f>
              <c:numCache>
                <c:formatCode>0%</c:formatCode>
                <c:ptCount val="8"/>
                <c:pt idx="0">
                  <c:v>0.55000000000000004</c:v>
                </c:pt>
                <c:pt idx="1">
                  <c:v>0.53</c:v>
                </c:pt>
                <c:pt idx="2">
                  <c:v>0.46</c:v>
                </c:pt>
                <c:pt idx="3">
                  <c:v>0.47000000000000008</c:v>
                </c:pt>
                <c:pt idx="4">
                  <c:v>0.33000000000000257</c:v>
                </c:pt>
                <c:pt idx="5">
                  <c:v>0.54</c:v>
                </c:pt>
                <c:pt idx="6">
                  <c:v>0.32000000000000234</c:v>
                </c:pt>
                <c:pt idx="7">
                  <c:v>0.35000000000000031</c:v>
                </c:pt>
              </c:numCache>
            </c:numRef>
          </c:val>
        </c:ser>
        <c:dLbls>
          <c:showLegendKey val="0"/>
          <c:showVal val="1"/>
          <c:showCatName val="0"/>
          <c:showSerName val="0"/>
          <c:showPercent val="0"/>
          <c:showBubbleSize val="0"/>
        </c:dLbls>
        <c:gapWidth val="75"/>
        <c:axId val="195982080"/>
        <c:axId val="195983616"/>
      </c:barChart>
      <c:catAx>
        <c:axId val="195982080"/>
        <c:scaling>
          <c:orientation val="maxMin"/>
        </c:scaling>
        <c:delete val="0"/>
        <c:axPos val="l"/>
        <c:majorTickMark val="out"/>
        <c:minorTickMark val="none"/>
        <c:tickLblPos val="nextTo"/>
        <c:txPr>
          <a:bodyPr/>
          <a:lstStyle/>
          <a:p>
            <a:pPr>
              <a:defRPr sz="1200"/>
            </a:pPr>
            <a:endParaRPr lang="en-US"/>
          </a:p>
        </c:txPr>
        <c:crossAx val="195983616"/>
        <c:crosses val="autoZero"/>
        <c:auto val="1"/>
        <c:lblAlgn val="ctr"/>
        <c:lblOffset val="100"/>
        <c:noMultiLvlLbl val="0"/>
      </c:catAx>
      <c:valAx>
        <c:axId val="195983616"/>
        <c:scaling>
          <c:orientation val="minMax"/>
          <c:max val="1"/>
          <c:min val="0"/>
        </c:scaling>
        <c:delete val="1"/>
        <c:axPos val="t"/>
        <c:numFmt formatCode="0%" sourceLinked="1"/>
        <c:majorTickMark val="out"/>
        <c:minorTickMark val="none"/>
        <c:tickLblPos val="none"/>
        <c:crossAx val="195982080"/>
        <c:crosses val="autoZero"/>
        <c:crossBetween val="between"/>
      </c:valAx>
    </c:plotArea>
    <c:legend>
      <c:legendPos val="r"/>
      <c:layout/>
      <c:overlay val="0"/>
      <c:txPr>
        <a:bodyPr/>
        <a:lstStyle/>
        <a:p>
          <a:pPr>
            <a:defRPr sz="1200"/>
          </a:pPr>
          <a:endParaRPr lang="en-US"/>
        </a:p>
      </c:txPr>
    </c:legend>
    <c:plotVisOnly val="1"/>
    <c:dispBlanksAs val="gap"/>
    <c:showDLblsOverMax val="0"/>
  </c:chart>
  <c:txPr>
    <a:bodyPr/>
    <a:lstStyle/>
    <a:p>
      <a:pPr>
        <a:defRPr sz="1800"/>
      </a:pPr>
      <a:endParaRPr lang="en-US"/>
    </a:p>
  </c:txPr>
  <c:externalData r:id="rId1">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4"/>
    </mc:Choice>
    <mc:Fallback>
      <c:style val="14"/>
    </mc:Fallback>
  </mc:AlternateContent>
  <c:chart>
    <c:autoTitleDeleted val="0"/>
    <c:plotArea>
      <c:layout>
        <c:manualLayout>
          <c:layoutTarget val="inner"/>
          <c:xMode val="edge"/>
          <c:yMode val="edge"/>
          <c:x val="8.0000000000000043E-2"/>
          <c:y val="0.18518497687789043"/>
          <c:w val="0.8378561041356315"/>
          <c:h val="0.7563171964615536"/>
        </c:manualLayout>
      </c:layout>
      <c:barChart>
        <c:barDir val="bar"/>
        <c:grouping val="stacked"/>
        <c:varyColors val="0"/>
        <c:ser>
          <c:idx val="0"/>
          <c:order val="0"/>
          <c:tx>
            <c:strRef>
              <c:f>Sheet1!$B$1</c:f>
              <c:strCache>
                <c:ptCount val="1"/>
                <c:pt idx="0">
                  <c:v>Unsatisfied</c:v>
                </c:pt>
              </c:strCache>
            </c:strRef>
          </c:tx>
          <c:invertIfNegative val="0"/>
          <c:dLbls>
            <c:txPr>
              <a:bodyPr/>
              <a:lstStyle/>
              <a:p>
                <a:pPr>
                  <a:defRPr sz="1200" b="1">
                    <a:solidFill>
                      <a:schemeClr val="bg1"/>
                    </a:solidFill>
                  </a:defRPr>
                </a:pPr>
                <a:endParaRPr lang="en-US"/>
              </a:p>
            </c:txPr>
            <c:showLegendKey val="0"/>
            <c:showVal val="1"/>
            <c:showCatName val="0"/>
            <c:showSerName val="0"/>
            <c:showPercent val="0"/>
            <c:showBubbleSize val="0"/>
            <c:showLeaderLines val="0"/>
          </c:dLbls>
          <c:cat>
            <c:strRef>
              <c:f>Sheet1!$A$2</c:f>
              <c:strCache>
                <c:ptCount val="1"/>
                <c:pt idx="0">
                  <c:v>Total</c:v>
                </c:pt>
              </c:strCache>
            </c:strRef>
          </c:cat>
          <c:val>
            <c:numRef>
              <c:f>Sheet1!$B$2</c:f>
              <c:numCache>
                <c:formatCode>0%</c:formatCode>
                <c:ptCount val="1"/>
                <c:pt idx="0">
                  <c:v>0.05</c:v>
                </c:pt>
              </c:numCache>
            </c:numRef>
          </c:val>
        </c:ser>
        <c:ser>
          <c:idx val="1"/>
          <c:order val="1"/>
          <c:tx>
            <c:strRef>
              <c:f>Sheet1!$C$1</c:f>
              <c:strCache>
                <c:ptCount val="1"/>
                <c:pt idx="0">
                  <c:v>Somewhat Satisfied</c:v>
                </c:pt>
              </c:strCache>
            </c:strRef>
          </c:tx>
          <c:invertIfNegative val="0"/>
          <c:dLbls>
            <c:txPr>
              <a:bodyPr/>
              <a:lstStyle/>
              <a:p>
                <a:pPr>
                  <a:defRPr sz="1200" b="1">
                    <a:solidFill>
                      <a:schemeClr val="bg1"/>
                    </a:solidFill>
                  </a:defRPr>
                </a:pPr>
                <a:endParaRPr lang="en-US"/>
              </a:p>
            </c:txPr>
            <c:showLegendKey val="0"/>
            <c:showVal val="1"/>
            <c:showCatName val="0"/>
            <c:showSerName val="0"/>
            <c:showPercent val="0"/>
            <c:showBubbleSize val="0"/>
            <c:showLeaderLines val="0"/>
          </c:dLbls>
          <c:cat>
            <c:strRef>
              <c:f>Sheet1!$A$2</c:f>
              <c:strCache>
                <c:ptCount val="1"/>
                <c:pt idx="0">
                  <c:v>Total</c:v>
                </c:pt>
              </c:strCache>
            </c:strRef>
          </c:cat>
          <c:val>
            <c:numRef>
              <c:f>Sheet1!$C$2</c:f>
              <c:numCache>
                <c:formatCode>0%</c:formatCode>
                <c:ptCount val="1"/>
                <c:pt idx="0">
                  <c:v>9.0000000000000024E-2</c:v>
                </c:pt>
              </c:numCache>
            </c:numRef>
          </c:val>
        </c:ser>
        <c:ser>
          <c:idx val="2"/>
          <c:order val="2"/>
          <c:tx>
            <c:strRef>
              <c:f>Sheet1!$D$1</c:f>
              <c:strCache>
                <c:ptCount val="1"/>
                <c:pt idx="0">
                  <c:v>Satisfied</c:v>
                </c:pt>
              </c:strCache>
            </c:strRef>
          </c:tx>
          <c:spPr>
            <a:solidFill>
              <a:srgbClr val="00B0F0"/>
            </a:solidFill>
          </c:spPr>
          <c:invertIfNegative val="0"/>
          <c:dLbls>
            <c:txPr>
              <a:bodyPr/>
              <a:lstStyle/>
              <a:p>
                <a:pPr>
                  <a:defRPr sz="1200" b="1">
                    <a:solidFill>
                      <a:schemeClr val="bg1"/>
                    </a:solidFill>
                  </a:defRPr>
                </a:pPr>
                <a:endParaRPr lang="en-US"/>
              </a:p>
            </c:txPr>
            <c:showLegendKey val="0"/>
            <c:showVal val="1"/>
            <c:showCatName val="0"/>
            <c:showSerName val="0"/>
            <c:showPercent val="0"/>
            <c:showBubbleSize val="0"/>
            <c:showLeaderLines val="0"/>
          </c:dLbls>
          <c:cat>
            <c:strRef>
              <c:f>Sheet1!$A$2</c:f>
              <c:strCache>
                <c:ptCount val="1"/>
                <c:pt idx="0">
                  <c:v>Total</c:v>
                </c:pt>
              </c:strCache>
            </c:strRef>
          </c:cat>
          <c:val>
            <c:numRef>
              <c:f>Sheet1!$D$2</c:f>
              <c:numCache>
                <c:formatCode>0%</c:formatCode>
                <c:ptCount val="1"/>
                <c:pt idx="0">
                  <c:v>0.86000000000000043</c:v>
                </c:pt>
              </c:numCache>
            </c:numRef>
          </c:val>
        </c:ser>
        <c:dLbls>
          <c:showLegendKey val="0"/>
          <c:showVal val="0"/>
          <c:showCatName val="0"/>
          <c:showSerName val="0"/>
          <c:showPercent val="0"/>
          <c:showBubbleSize val="0"/>
        </c:dLbls>
        <c:gapWidth val="100"/>
        <c:overlap val="100"/>
        <c:axId val="120029952"/>
        <c:axId val="120031488"/>
      </c:barChart>
      <c:catAx>
        <c:axId val="120029952"/>
        <c:scaling>
          <c:orientation val="minMax"/>
        </c:scaling>
        <c:delete val="1"/>
        <c:axPos val="l"/>
        <c:majorTickMark val="out"/>
        <c:minorTickMark val="none"/>
        <c:tickLblPos val="none"/>
        <c:crossAx val="120031488"/>
        <c:crosses val="autoZero"/>
        <c:auto val="1"/>
        <c:lblAlgn val="ctr"/>
        <c:lblOffset val="100"/>
        <c:noMultiLvlLbl val="0"/>
      </c:catAx>
      <c:valAx>
        <c:axId val="120031488"/>
        <c:scaling>
          <c:orientation val="minMax"/>
        </c:scaling>
        <c:delete val="1"/>
        <c:axPos val="b"/>
        <c:numFmt formatCode="0%" sourceLinked="1"/>
        <c:majorTickMark val="out"/>
        <c:minorTickMark val="none"/>
        <c:tickLblPos val="none"/>
        <c:crossAx val="120029952"/>
        <c:crosses val="autoZero"/>
        <c:crossBetween val="between"/>
      </c:valAx>
    </c:plotArea>
    <c:legend>
      <c:legendPos val="r"/>
      <c:layout>
        <c:manualLayout>
          <c:xMode val="edge"/>
          <c:yMode val="edge"/>
          <c:x val="0.60434259062211815"/>
          <c:y val="0.38422634670666195"/>
          <c:w val="0.38060385188337942"/>
          <c:h val="0.47255718035245625"/>
        </c:manualLayout>
      </c:layout>
      <c:overlay val="0"/>
      <c:txPr>
        <a:bodyPr/>
        <a:lstStyle/>
        <a:p>
          <a:pPr>
            <a:defRPr sz="1200"/>
          </a:pPr>
          <a:endParaRPr lang="en-US"/>
        </a:p>
      </c:txPr>
    </c:legend>
    <c:plotVisOnly val="1"/>
    <c:dispBlanksAs val="gap"/>
    <c:showDLblsOverMax val="0"/>
  </c:chart>
  <c:txPr>
    <a:bodyPr/>
    <a:lstStyle/>
    <a:p>
      <a:pPr>
        <a:defRPr sz="1800"/>
      </a:pPr>
      <a:endParaRPr lang="en-US"/>
    </a:p>
  </c:txPr>
  <c:externalData r:id="rId1">
    <c:autoUpdate val="0"/>
  </c:externalData>
</c:chartSpace>
</file>

<file path=ppt/charts/chart70.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4"/>
    </mc:Choice>
    <mc:Fallback>
      <c:style val="14"/>
    </mc:Fallback>
  </mc:AlternateContent>
  <c:chart>
    <c:autoTitleDeleted val="1"/>
    <c:plotArea>
      <c:layout>
        <c:manualLayout>
          <c:layoutTarget val="inner"/>
          <c:xMode val="edge"/>
          <c:yMode val="edge"/>
          <c:x val="0.5054446194225849"/>
          <c:y val="8.1795573457785042E-2"/>
          <c:w val="0.43705536417322832"/>
          <c:h val="0.87455363505846773"/>
        </c:manualLayout>
      </c:layout>
      <c:barChart>
        <c:barDir val="bar"/>
        <c:grouping val="clustered"/>
        <c:varyColors val="0"/>
        <c:ser>
          <c:idx val="0"/>
          <c:order val="0"/>
          <c:tx>
            <c:strRef>
              <c:f>Sheet1!$B$1</c:f>
              <c:strCache>
                <c:ptCount val="1"/>
                <c:pt idx="0">
                  <c:v>Melanoma (a)</c:v>
                </c:pt>
              </c:strCache>
            </c:strRef>
          </c:tx>
          <c:invertIfNegative val="0"/>
          <c:dLbls>
            <c:showLegendKey val="0"/>
            <c:showVal val="1"/>
            <c:showCatName val="0"/>
            <c:showSerName val="0"/>
            <c:showPercent val="0"/>
            <c:showBubbleSize val="0"/>
            <c:showLeaderLines val="0"/>
          </c:dLbls>
          <c:cat>
            <c:strRef>
              <c:f>Sheet1!$A$2:$A$8</c:f>
              <c:strCache>
                <c:ptCount val="7"/>
                <c:pt idx="0">
                  <c:v>Doctor/healthcare staff</c:v>
                </c:pt>
                <c:pt idx="1">
                  <c:v>Internet</c:v>
                </c:pt>
                <c:pt idx="2">
                  <c:v>Friends/caregivers</c:v>
                </c:pt>
                <c:pt idx="3">
                  <c:v>Other patients with your cancer</c:v>
                </c:pt>
                <c:pt idx="4">
                  <c:v>Medical journals</c:v>
                </c:pt>
                <c:pt idx="5">
                  <c:v>Patient advocacy groups</c:v>
                </c:pt>
                <c:pt idx="6">
                  <c:v>Don't use any source besides my physician</c:v>
                </c:pt>
              </c:strCache>
            </c:strRef>
          </c:cat>
          <c:val>
            <c:numRef>
              <c:f>Sheet1!$B$2:$B$8</c:f>
              <c:numCache>
                <c:formatCode>0%</c:formatCode>
                <c:ptCount val="7"/>
                <c:pt idx="0">
                  <c:v>0.8700000000000041</c:v>
                </c:pt>
                <c:pt idx="1">
                  <c:v>0.78</c:v>
                </c:pt>
                <c:pt idx="2">
                  <c:v>0.38000000000000228</c:v>
                </c:pt>
                <c:pt idx="3">
                  <c:v>0.36000000000000032</c:v>
                </c:pt>
                <c:pt idx="4">
                  <c:v>0.35000000000000031</c:v>
                </c:pt>
                <c:pt idx="5">
                  <c:v>0.18000000000000024</c:v>
                </c:pt>
                <c:pt idx="6">
                  <c:v>0.05</c:v>
                </c:pt>
              </c:numCache>
            </c:numRef>
          </c:val>
        </c:ser>
        <c:ser>
          <c:idx val="1"/>
          <c:order val="1"/>
          <c:tx>
            <c:strRef>
              <c:f>Sheet1!$C$1</c:f>
              <c:strCache>
                <c:ptCount val="1"/>
                <c:pt idx="0">
                  <c:v>Kidney Cancer/RCC (b)</c:v>
                </c:pt>
              </c:strCache>
            </c:strRef>
          </c:tx>
          <c:spPr>
            <a:solidFill>
              <a:srgbClr val="00B0F0"/>
            </a:solidFill>
          </c:spPr>
          <c:invertIfNegative val="0"/>
          <c:dLbls>
            <c:showLegendKey val="0"/>
            <c:showVal val="1"/>
            <c:showCatName val="0"/>
            <c:showSerName val="0"/>
            <c:showPercent val="0"/>
            <c:showBubbleSize val="0"/>
            <c:showLeaderLines val="0"/>
          </c:dLbls>
          <c:cat>
            <c:strRef>
              <c:f>Sheet1!$A$2:$A$8</c:f>
              <c:strCache>
                <c:ptCount val="7"/>
                <c:pt idx="0">
                  <c:v>Doctor/healthcare staff</c:v>
                </c:pt>
                <c:pt idx="1">
                  <c:v>Internet</c:v>
                </c:pt>
                <c:pt idx="2">
                  <c:v>Friends/caregivers</c:v>
                </c:pt>
                <c:pt idx="3">
                  <c:v>Other patients with your cancer</c:v>
                </c:pt>
                <c:pt idx="4">
                  <c:v>Medical journals</c:v>
                </c:pt>
                <c:pt idx="5">
                  <c:v>Patient advocacy groups</c:v>
                </c:pt>
                <c:pt idx="6">
                  <c:v>Don't use any source besides my physician</c:v>
                </c:pt>
              </c:strCache>
            </c:strRef>
          </c:cat>
          <c:val>
            <c:numRef>
              <c:f>Sheet1!$C$2:$C$8</c:f>
              <c:numCache>
                <c:formatCode>0%</c:formatCode>
                <c:ptCount val="7"/>
                <c:pt idx="0">
                  <c:v>0.82000000000000062</c:v>
                </c:pt>
                <c:pt idx="1">
                  <c:v>0.76000000000000456</c:v>
                </c:pt>
                <c:pt idx="2">
                  <c:v>0.33000000000000257</c:v>
                </c:pt>
                <c:pt idx="3">
                  <c:v>0.34</c:v>
                </c:pt>
                <c:pt idx="4">
                  <c:v>0.36000000000000032</c:v>
                </c:pt>
                <c:pt idx="5">
                  <c:v>0.29000000000000031</c:v>
                </c:pt>
                <c:pt idx="6">
                  <c:v>9.0000000000000024E-2</c:v>
                </c:pt>
              </c:numCache>
            </c:numRef>
          </c:val>
        </c:ser>
        <c:dLbls>
          <c:showLegendKey val="0"/>
          <c:showVal val="0"/>
          <c:showCatName val="0"/>
          <c:showSerName val="0"/>
          <c:showPercent val="0"/>
          <c:showBubbleSize val="0"/>
        </c:dLbls>
        <c:gapWidth val="75"/>
        <c:axId val="196085248"/>
        <c:axId val="196086784"/>
      </c:barChart>
      <c:catAx>
        <c:axId val="196085248"/>
        <c:scaling>
          <c:orientation val="maxMin"/>
        </c:scaling>
        <c:delete val="0"/>
        <c:axPos val="l"/>
        <c:numFmt formatCode="General" sourceLinked="1"/>
        <c:majorTickMark val="out"/>
        <c:minorTickMark val="none"/>
        <c:tickLblPos val="nextTo"/>
        <c:crossAx val="196086784"/>
        <c:crosses val="autoZero"/>
        <c:auto val="1"/>
        <c:lblAlgn val="ctr"/>
        <c:lblOffset val="100"/>
        <c:noMultiLvlLbl val="0"/>
      </c:catAx>
      <c:valAx>
        <c:axId val="196086784"/>
        <c:scaling>
          <c:orientation val="minMax"/>
        </c:scaling>
        <c:delete val="1"/>
        <c:axPos val="t"/>
        <c:numFmt formatCode="0%" sourceLinked="1"/>
        <c:majorTickMark val="out"/>
        <c:minorTickMark val="none"/>
        <c:tickLblPos val="none"/>
        <c:crossAx val="196085248"/>
        <c:crosses val="autoZero"/>
        <c:crossBetween val="between"/>
      </c:valAx>
    </c:plotArea>
    <c:legend>
      <c:legendPos val="t"/>
      <c:layout>
        <c:manualLayout>
          <c:xMode val="edge"/>
          <c:yMode val="edge"/>
          <c:x val="0.29343343111522835"/>
          <c:y val="0"/>
          <c:w val="0.66803509855386634"/>
          <c:h val="6.2706253505251539E-2"/>
        </c:manualLayout>
      </c:layout>
      <c:overlay val="0"/>
    </c:legend>
    <c:plotVisOnly val="1"/>
    <c:dispBlanksAs val="gap"/>
    <c:showDLblsOverMax val="0"/>
  </c:chart>
  <c:txPr>
    <a:bodyPr/>
    <a:lstStyle/>
    <a:p>
      <a:pPr>
        <a:defRPr sz="1200"/>
      </a:pPr>
      <a:endParaRPr lang="en-US"/>
    </a:p>
  </c:txPr>
  <c:externalData r:id="rId1">
    <c:autoUpdate val="0"/>
  </c:externalData>
</c:chartSpace>
</file>

<file path=ppt/charts/chart7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4"/>
    </mc:Choice>
    <mc:Fallback>
      <c:style val="14"/>
    </mc:Fallback>
  </mc:AlternateContent>
  <c:chart>
    <c:autoTitleDeleted val="1"/>
    <c:plotArea>
      <c:layout>
        <c:manualLayout>
          <c:layoutTarget val="inner"/>
          <c:xMode val="edge"/>
          <c:yMode val="edge"/>
          <c:x val="0.50544461942258512"/>
          <c:y val="8.1795573457785042E-2"/>
          <c:w val="0.43705536417322832"/>
          <c:h val="0.87455363505846773"/>
        </c:manualLayout>
      </c:layout>
      <c:barChart>
        <c:barDir val="bar"/>
        <c:grouping val="clustered"/>
        <c:varyColors val="0"/>
        <c:ser>
          <c:idx val="0"/>
          <c:order val="0"/>
          <c:tx>
            <c:strRef>
              <c:f>Sheet1!$B$1</c:f>
              <c:strCache>
                <c:ptCount val="1"/>
                <c:pt idx="0">
                  <c:v>Melanoma (a)</c:v>
                </c:pt>
              </c:strCache>
            </c:strRef>
          </c:tx>
          <c:invertIfNegative val="0"/>
          <c:dLbls>
            <c:txPr>
              <a:bodyPr/>
              <a:lstStyle/>
              <a:p>
                <a:pPr>
                  <a:defRPr sz="1200"/>
                </a:pPr>
                <a:endParaRPr lang="en-US"/>
              </a:p>
            </c:txPr>
            <c:showLegendKey val="0"/>
            <c:showVal val="1"/>
            <c:showCatName val="0"/>
            <c:showSerName val="0"/>
            <c:showPercent val="0"/>
            <c:showBubbleSize val="0"/>
            <c:showLeaderLines val="0"/>
          </c:dLbls>
          <c:cat>
            <c:strRef>
              <c:f>Sheet1!$A$2:$A$8</c:f>
              <c:strCache>
                <c:ptCount val="7"/>
                <c:pt idx="0">
                  <c:v>Just Google each time and click on various links</c:v>
                </c:pt>
                <c:pt idx="1">
                  <c:v>WebMD</c:v>
                </c:pt>
                <c:pt idx="2">
                  <c:v>Mayo Clinic</c:v>
                </c:pt>
                <c:pt idx="3">
                  <c:v>NIH.gov (National Institute of Health (NIH)</c:v>
                </c:pt>
                <c:pt idx="4">
                  <c:v>Pharmaceutical company sponsored web sites</c:v>
                </c:pt>
                <c:pt idx="5">
                  <c:v>Familydoctor.org</c:v>
                </c:pt>
                <c:pt idx="6">
                  <c:v>Other</c:v>
                </c:pt>
              </c:strCache>
            </c:strRef>
          </c:cat>
          <c:val>
            <c:numRef>
              <c:f>Sheet1!$B$2:$B$8</c:f>
              <c:numCache>
                <c:formatCode>0%</c:formatCode>
                <c:ptCount val="7"/>
                <c:pt idx="0">
                  <c:v>0.74000000000000365</c:v>
                </c:pt>
                <c:pt idx="1">
                  <c:v>0.68</c:v>
                </c:pt>
                <c:pt idx="2">
                  <c:v>0.52</c:v>
                </c:pt>
                <c:pt idx="3">
                  <c:v>0.37000000000000038</c:v>
                </c:pt>
                <c:pt idx="4">
                  <c:v>0.15000000000000024</c:v>
                </c:pt>
                <c:pt idx="5">
                  <c:v>9.0000000000000024E-2</c:v>
                </c:pt>
                <c:pt idx="6">
                  <c:v>9.0000000000000024E-2</c:v>
                </c:pt>
              </c:numCache>
            </c:numRef>
          </c:val>
        </c:ser>
        <c:ser>
          <c:idx val="1"/>
          <c:order val="1"/>
          <c:tx>
            <c:strRef>
              <c:f>Sheet1!$C$1</c:f>
              <c:strCache>
                <c:ptCount val="1"/>
                <c:pt idx="0">
                  <c:v>Kidney Cancer/RCC (b)</c:v>
                </c:pt>
              </c:strCache>
            </c:strRef>
          </c:tx>
          <c:spPr>
            <a:solidFill>
              <a:srgbClr val="00B0F0"/>
            </a:solidFill>
          </c:spPr>
          <c:invertIfNegative val="0"/>
          <c:dLbls>
            <c:txPr>
              <a:bodyPr/>
              <a:lstStyle/>
              <a:p>
                <a:pPr>
                  <a:defRPr sz="1200"/>
                </a:pPr>
                <a:endParaRPr lang="en-US"/>
              </a:p>
            </c:txPr>
            <c:showLegendKey val="0"/>
            <c:showVal val="1"/>
            <c:showCatName val="0"/>
            <c:showSerName val="0"/>
            <c:showPercent val="0"/>
            <c:showBubbleSize val="0"/>
            <c:showLeaderLines val="0"/>
          </c:dLbls>
          <c:cat>
            <c:strRef>
              <c:f>Sheet1!$A$2:$A$8</c:f>
              <c:strCache>
                <c:ptCount val="7"/>
                <c:pt idx="0">
                  <c:v>Just Google each time and click on various links</c:v>
                </c:pt>
                <c:pt idx="1">
                  <c:v>WebMD</c:v>
                </c:pt>
                <c:pt idx="2">
                  <c:v>Mayo Clinic</c:v>
                </c:pt>
                <c:pt idx="3">
                  <c:v>NIH.gov (National Institute of Health (NIH)</c:v>
                </c:pt>
                <c:pt idx="4">
                  <c:v>Pharmaceutical company sponsored web sites</c:v>
                </c:pt>
                <c:pt idx="5">
                  <c:v>Familydoctor.org</c:v>
                </c:pt>
                <c:pt idx="6">
                  <c:v>Other</c:v>
                </c:pt>
              </c:strCache>
            </c:strRef>
          </c:cat>
          <c:val>
            <c:numRef>
              <c:f>Sheet1!$C$2:$C$8</c:f>
              <c:numCache>
                <c:formatCode>0%</c:formatCode>
                <c:ptCount val="7"/>
                <c:pt idx="0">
                  <c:v>0.69000000000000061</c:v>
                </c:pt>
                <c:pt idx="1">
                  <c:v>0.61000000000000065</c:v>
                </c:pt>
                <c:pt idx="2">
                  <c:v>0.44</c:v>
                </c:pt>
                <c:pt idx="3">
                  <c:v>0.37000000000000038</c:v>
                </c:pt>
                <c:pt idx="4">
                  <c:v>0.28000000000000008</c:v>
                </c:pt>
                <c:pt idx="5">
                  <c:v>0.1</c:v>
                </c:pt>
                <c:pt idx="6">
                  <c:v>0.20000000000000004</c:v>
                </c:pt>
              </c:numCache>
            </c:numRef>
          </c:val>
        </c:ser>
        <c:dLbls>
          <c:showLegendKey val="0"/>
          <c:showVal val="0"/>
          <c:showCatName val="0"/>
          <c:showSerName val="0"/>
          <c:showPercent val="0"/>
          <c:showBubbleSize val="0"/>
        </c:dLbls>
        <c:gapWidth val="75"/>
        <c:axId val="196129152"/>
        <c:axId val="196130688"/>
      </c:barChart>
      <c:catAx>
        <c:axId val="196129152"/>
        <c:scaling>
          <c:orientation val="maxMin"/>
        </c:scaling>
        <c:delete val="0"/>
        <c:axPos val="l"/>
        <c:numFmt formatCode="General" sourceLinked="1"/>
        <c:majorTickMark val="out"/>
        <c:minorTickMark val="none"/>
        <c:tickLblPos val="nextTo"/>
        <c:txPr>
          <a:bodyPr/>
          <a:lstStyle/>
          <a:p>
            <a:pPr>
              <a:defRPr sz="1200"/>
            </a:pPr>
            <a:endParaRPr lang="en-US"/>
          </a:p>
        </c:txPr>
        <c:crossAx val="196130688"/>
        <c:crosses val="autoZero"/>
        <c:auto val="1"/>
        <c:lblAlgn val="ctr"/>
        <c:lblOffset val="100"/>
        <c:noMultiLvlLbl val="0"/>
      </c:catAx>
      <c:valAx>
        <c:axId val="196130688"/>
        <c:scaling>
          <c:orientation val="minMax"/>
        </c:scaling>
        <c:delete val="1"/>
        <c:axPos val="t"/>
        <c:numFmt formatCode="0%" sourceLinked="1"/>
        <c:majorTickMark val="out"/>
        <c:minorTickMark val="none"/>
        <c:tickLblPos val="none"/>
        <c:crossAx val="196129152"/>
        <c:crosses val="autoZero"/>
        <c:crossBetween val="between"/>
      </c:valAx>
    </c:plotArea>
    <c:legend>
      <c:legendPos val="t"/>
      <c:layout>
        <c:manualLayout>
          <c:xMode val="edge"/>
          <c:yMode val="edge"/>
          <c:x val="0.29343343111522835"/>
          <c:y val="0"/>
          <c:w val="0.66803509855386689"/>
          <c:h val="6.2706253505251539E-2"/>
        </c:manualLayout>
      </c:layout>
      <c:overlay val="0"/>
      <c:txPr>
        <a:bodyPr/>
        <a:lstStyle/>
        <a:p>
          <a:pPr>
            <a:defRPr sz="1200"/>
          </a:pPr>
          <a:endParaRPr lang="en-US"/>
        </a:p>
      </c:txPr>
    </c:legend>
    <c:plotVisOnly val="1"/>
    <c:dispBlanksAs val="gap"/>
    <c:showDLblsOverMax val="0"/>
  </c:chart>
  <c:txPr>
    <a:bodyPr/>
    <a:lstStyle/>
    <a:p>
      <a:pPr>
        <a:defRPr sz="1800"/>
      </a:pPr>
      <a:endParaRPr lang="en-US"/>
    </a:p>
  </c:txPr>
  <c:externalData r:id="rId1">
    <c:autoUpdate val="0"/>
  </c:externalData>
</c:chartSpace>
</file>

<file path=ppt/charts/chart7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4"/>
    </mc:Choice>
    <mc:Fallback>
      <c:style val="14"/>
    </mc:Fallback>
  </mc:AlternateContent>
  <c:chart>
    <c:title>
      <c:tx>
        <c:rich>
          <a:bodyPr/>
          <a:lstStyle/>
          <a:p>
            <a:pPr>
              <a:defRPr sz="1200"/>
            </a:pPr>
            <a:r>
              <a:rPr lang="en-US" sz="1200"/>
              <a:t>Melanoma (a)</a:t>
            </a:r>
          </a:p>
        </c:rich>
      </c:tx>
      <c:layout>
        <c:manualLayout>
          <c:xMode val="edge"/>
          <c:yMode val="edge"/>
          <c:x val="0.30231964247712284"/>
          <c:y val="0"/>
        </c:manualLayout>
      </c:layout>
      <c:overlay val="0"/>
    </c:title>
    <c:autoTitleDeleted val="0"/>
    <c:plotArea>
      <c:layout>
        <c:manualLayout>
          <c:layoutTarget val="inner"/>
          <c:xMode val="edge"/>
          <c:yMode val="edge"/>
          <c:x val="0.19826042578011091"/>
          <c:y val="0.17142857142857137"/>
          <c:w val="0.62352610090405358"/>
          <c:h val="0.80167641544807788"/>
        </c:manualLayout>
      </c:layout>
      <c:pieChart>
        <c:varyColors val="1"/>
        <c:ser>
          <c:idx val="0"/>
          <c:order val="0"/>
          <c:tx>
            <c:strRef>
              <c:f>Sheet1!$B$1</c:f>
              <c:strCache>
                <c:ptCount val="1"/>
                <c:pt idx="0">
                  <c:v>Melanoma</c:v>
                </c:pt>
              </c:strCache>
            </c:strRef>
          </c:tx>
          <c:dLbls>
            <c:txPr>
              <a:bodyPr/>
              <a:lstStyle/>
              <a:p>
                <a:pPr>
                  <a:defRPr sz="1200" b="1">
                    <a:solidFill>
                      <a:schemeClr val="bg1"/>
                    </a:solidFill>
                  </a:defRPr>
                </a:pPr>
                <a:endParaRPr lang="en-US"/>
              </a:p>
            </c:txPr>
            <c:dLblPos val="inEnd"/>
            <c:showLegendKey val="0"/>
            <c:showVal val="1"/>
            <c:showCatName val="1"/>
            <c:showSerName val="0"/>
            <c:showPercent val="0"/>
            <c:showBubbleSize val="0"/>
            <c:showLeaderLines val="1"/>
          </c:dLbls>
          <c:cat>
            <c:strRef>
              <c:f>Sheet1!$A$2:$A$3</c:f>
              <c:strCache>
                <c:ptCount val="2"/>
                <c:pt idx="0">
                  <c:v>Yes</c:v>
                </c:pt>
                <c:pt idx="1">
                  <c:v>No</c:v>
                </c:pt>
              </c:strCache>
            </c:strRef>
          </c:cat>
          <c:val>
            <c:numRef>
              <c:f>Sheet1!$B$2:$B$3</c:f>
              <c:numCache>
                <c:formatCode>0%</c:formatCode>
                <c:ptCount val="2"/>
                <c:pt idx="0">
                  <c:v>0.45</c:v>
                </c:pt>
                <c:pt idx="1">
                  <c:v>0.55000000000000004</c:v>
                </c:pt>
              </c:numCache>
            </c:numRef>
          </c:val>
        </c:ser>
        <c:dLbls>
          <c:showLegendKey val="0"/>
          <c:showVal val="0"/>
          <c:showCatName val="0"/>
          <c:showSerName val="0"/>
          <c:showPercent val="0"/>
          <c:showBubbleSize val="0"/>
          <c:showLeaderLines val="1"/>
        </c:dLbls>
        <c:firstSliceAng val="0"/>
      </c:pieChart>
    </c:plotArea>
    <c:plotVisOnly val="1"/>
    <c:dispBlanksAs val="gap"/>
    <c:showDLblsOverMax val="0"/>
  </c:chart>
  <c:txPr>
    <a:bodyPr/>
    <a:lstStyle/>
    <a:p>
      <a:pPr>
        <a:defRPr sz="1800"/>
      </a:pPr>
      <a:endParaRPr lang="en-US"/>
    </a:p>
  </c:txPr>
  <c:externalData r:id="rId1">
    <c:autoUpdate val="0"/>
  </c:externalData>
</c:chartSpace>
</file>

<file path=ppt/charts/chart7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4"/>
    </mc:Choice>
    <mc:Fallback>
      <c:style val="14"/>
    </mc:Fallback>
  </mc:AlternateContent>
  <c:chart>
    <c:title>
      <c:tx>
        <c:rich>
          <a:bodyPr/>
          <a:lstStyle/>
          <a:p>
            <a:pPr>
              <a:defRPr sz="1200"/>
            </a:pPr>
            <a:r>
              <a:rPr lang="en-US" sz="1200"/>
              <a:t>Kidney Cancer/RCC (b)</a:t>
            </a:r>
          </a:p>
        </c:rich>
      </c:tx>
      <c:layout>
        <c:manualLayout>
          <c:xMode val="edge"/>
          <c:yMode val="edge"/>
          <c:x val="0.17168901184649382"/>
          <c:y val="0"/>
        </c:manualLayout>
      </c:layout>
      <c:overlay val="0"/>
    </c:title>
    <c:autoTitleDeleted val="0"/>
    <c:plotArea>
      <c:layout>
        <c:manualLayout>
          <c:layoutTarget val="inner"/>
          <c:xMode val="edge"/>
          <c:yMode val="edge"/>
          <c:x val="0.19826042578011091"/>
          <c:y val="0.17142857142857137"/>
          <c:w val="0.62352610090405358"/>
          <c:h val="0.80167641544807833"/>
        </c:manualLayout>
      </c:layout>
      <c:pieChart>
        <c:varyColors val="1"/>
        <c:ser>
          <c:idx val="0"/>
          <c:order val="0"/>
          <c:tx>
            <c:strRef>
              <c:f>Sheet1!$B$1</c:f>
              <c:strCache>
                <c:ptCount val="1"/>
                <c:pt idx="0">
                  <c:v>Melanoma</c:v>
                </c:pt>
              </c:strCache>
            </c:strRef>
          </c:tx>
          <c:dLbls>
            <c:txPr>
              <a:bodyPr/>
              <a:lstStyle/>
              <a:p>
                <a:pPr>
                  <a:defRPr sz="1400" b="1">
                    <a:solidFill>
                      <a:schemeClr val="bg1"/>
                    </a:solidFill>
                  </a:defRPr>
                </a:pPr>
                <a:endParaRPr lang="en-US"/>
              </a:p>
            </c:txPr>
            <c:dLblPos val="inEnd"/>
            <c:showLegendKey val="0"/>
            <c:showVal val="1"/>
            <c:showCatName val="1"/>
            <c:showSerName val="0"/>
            <c:showPercent val="0"/>
            <c:showBubbleSize val="0"/>
            <c:showLeaderLines val="1"/>
          </c:dLbls>
          <c:cat>
            <c:strRef>
              <c:f>Sheet1!$A$2:$A$3</c:f>
              <c:strCache>
                <c:ptCount val="2"/>
                <c:pt idx="0">
                  <c:v>Yes</c:v>
                </c:pt>
                <c:pt idx="1">
                  <c:v>No</c:v>
                </c:pt>
              </c:strCache>
            </c:strRef>
          </c:cat>
          <c:val>
            <c:numRef>
              <c:f>Sheet1!$B$2:$B$3</c:f>
              <c:numCache>
                <c:formatCode>0%</c:formatCode>
                <c:ptCount val="2"/>
                <c:pt idx="0">
                  <c:v>0.52</c:v>
                </c:pt>
                <c:pt idx="1">
                  <c:v>0.48000000000000032</c:v>
                </c:pt>
              </c:numCache>
            </c:numRef>
          </c:val>
        </c:ser>
        <c:dLbls>
          <c:showLegendKey val="0"/>
          <c:showVal val="0"/>
          <c:showCatName val="0"/>
          <c:showSerName val="0"/>
          <c:showPercent val="0"/>
          <c:showBubbleSize val="0"/>
          <c:showLeaderLines val="1"/>
        </c:dLbls>
        <c:firstSliceAng val="0"/>
      </c:pieChart>
    </c:plotArea>
    <c:plotVisOnly val="1"/>
    <c:dispBlanksAs val="gap"/>
    <c:showDLblsOverMax val="0"/>
  </c:chart>
  <c:txPr>
    <a:bodyPr/>
    <a:lstStyle/>
    <a:p>
      <a:pPr>
        <a:defRPr sz="1800"/>
      </a:pPr>
      <a:endParaRPr lang="en-US"/>
    </a:p>
  </c:txPr>
  <c:externalData r:id="rId1">
    <c:autoUpdate val="0"/>
  </c:externalData>
</c:chartSpace>
</file>

<file path=ppt/charts/chart7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4"/>
    </mc:Choice>
    <mc:Fallback>
      <c:style val="14"/>
    </mc:Fallback>
  </mc:AlternateContent>
  <c:chart>
    <c:autoTitleDeleted val="1"/>
    <c:plotArea>
      <c:layout>
        <c:manualLayout>
          <c:layoutTarget val="inner"/>
          <c:xMode val="edge"/>
          <c:yMode val="edge"/>
          <c:x val="0.50544463721695809"/>
          <c:y val="3.7152699662542178E-2"/>
          <c:w val="0.43705536417322832"/>
          <c:h val="0.87455363505846773"/>
        </c:manualLayout>
      </c:layout>
      <c:barChart>
        <c:barDir val="bar"/>
        <c:grouping val="clustered"/>
        <c:varyColors val="0"/>
        <c:ser>
          <c:idx val="0"/>
          <c:order val="0"/>
          <c:tx>
            <c:strRef>
              <c:f>Sheet1!$B$1</c:f>
              <c:strCache>
                <c:ptCount val="1"/>
                <c:pt idx="0">
                  <c:v>Melanoma (a)</c:v>
                </c:pt>
              </c:strCache>
            </c:strRef>
          </c:tx>
          <c:invertIfNegative val="0"/>
          <c:dLbls>
            <c:txPr>
              <a:bodyPr/>
              <a:lstStyle/>
              <a:p>
                <a:pPr>
                  <a:defRPr sz="1200"/>
                </a:pPr>
                <a:endParaRPr lang="en-US"/>
              </a:p>
            </c:txPr>
            <c:showLegendKey val="0"/>
            <c:showVal val="1"/>
            <c:showCatName val="0"/>
            <c:showSerName val="0"/>
            <c:showPercent val="0"/>
            <c:showBubbleSize val="0"/>
            <c:showLeaderLines val="0"/>
          </c:dLbls>
          <c:cat>
            <c:strRef>
              <c:f>Sheet1!$A$2:$A$13</c:f>
              <c:strCache>
                <c:ptCount val="12"/>
                <c:pt idx="0">
                  <c:v>Patient advocacy websites</c:v>
                </c:pt>
                <c:pt idx="1">
                  <c:v>Doctors offices</c:v>
                </c:pt>
                <c:pt idx="2">
                  <c:v>Internet/Online/Websites</c:v>
                </c:pt>
                <c:pt idx="3">
                  <c:v>E-mail</c:v>
                </c:pt>
                <c:pt idx="4">
                  <c:v>Blogs/forums/discussions</c:v>
                </c:pt>
                <c:pt idx="5">
                  <c:v>Support groups</c:v>
                </c:pt>
                <c:pt idx="6">
                  <c:v>In person/personal contact</c:v>
                </c:pt>
                <c:pt idx="7">
                  <c:v>Phone</c:v>
                </c:pt>
                <c:pt idx="8">
                  <c:v>Social media (facebook)</c:v>
                </c:pt>
                <c:pt idx="9">
                  <c:v>Online chat groups/chat rooms</c:v>
                </c:pt>
                <c:pt idx="10">
                  <c:v>Any/all means available</c:v>
                </c:pt>
                <c:pt idx="11">
                  <c:v>Other miscellaneous mentions</c:v>
                </c:pt>
              </c:strCache>
            </c:strRef>
          </c:cat>
          <c:val>
            <c:numRef>
              <c:f>Sheet1!$B$2:$B$13</c:f>
              <c:numCache>
                <c:formatCode>0%</c:formatCode>
                <c:ptCount val="12"/>
                <c:pt idx="0">
                  <c:v>0.31000000000000205</c:v>
                </c:pt>
                <c:pt idx="1">
                  <c:v>0.17</c:v>
                </c:pt>
                <c:pt idx="2">
                  <c:v>0.16</c:v>
                </c:pt>
                <c:pt idx="3">
                  <c:v>0.16</c:v>
                </c:pt>
                <c:pt idx="4">
                  <c:v>0.13</c:v>
                </c:pt>
                <c:pt idx="5">
                  <c:v>0.11</c:v>
                </c:pt>
                <c:pt idx="6">
                  <c:v>6.0000000000000032E-2</c:v>
                </c:pt>
                <c:pt idx="7">
                  <c:v>6.0000000000000032E-2</c:v>
                </c:pt>
                <c:pt idx="8">
                  <c:v>4.0000000000000022E-2</c:v>
                </c:pt>
                <c:pt idx="9">
                  <c:v>4.0000000000000022E-2</c:v>
                </c:pt>
                <c:pt idx="10">
                  <c:v>3.0000000000000002E-2</c:v>
                </c:pt>
                <c:pt idx="11">
                  <c:v>3.0000000000000002E-2</c:v>
                </c:pt>
              </c:numCache>
            </c:numRef>
          </c:val>
        </c:ser>
        <c:ser>
          <c:idx val="1"/>
          <c:order val="1"/>
          <c:tx>
            <c:strRef>
              <c:f>Sheet1!$C$1</c:f>
              <c:strCache>
                <c:ptCount val="1"/>
                <c:pt idx="0">
                  <c:v>Kidney Cancer/RCC (b)</c:v>
                </c:pt>
              </c:strCache>
            </c:strRef>
          </c:tx>
          <c:spPr>
            <a:solidFill>
              <a:srgbClr val="00B0F0"/>
            </a:solidFill>
          </c:spPr>
          <c:invertIfNegative val="0"/>
          <c:dLbls>
            <c:txPr>
              <a:bodyPr/>
              <a:lstStyle/>
              <a:p>
                <a:pPr>
                  <a:defRPr sz="1200"/>
                </a:pPr>
                <a:endParaRPr lang="en-US"/>
              </a:p>
            </c:txPr>
            <c:showLegendKey val="0"/>
            <c:showVal val="1"/>
            <c:showCatName val="0"/>
            <c:showSerName val="0"/>
            <c:showPercent val="0"/>
            <c:showBubbleSize val="0"/>
            <c:showLeaderLines val="0"/>
          </c:dLbls>
          <c:cat>
            <c:strRef>
              <c:f>Sheet1!$A$2:$A$13</c:f>
              <c:strCache>
                <c:ptCount val="12"/>
                <c:pt idx="0">
                  <c:v>Patient advocacy websites</c:v>
                </c:pt>
                <c:pt idx="1">
                  <c:v>Doctors offices</c:v>
                </c:pt>
                <c:pt idx="2">
                  <c:v>Internet/Online/Websites</c:v>
                </c:pt>
                <c:pt idx="3">
                  <c:v>E-mail</c:v>
                </c:pt>
                <c:pt idx="4">
                  <c:v>Blogs/forums/discussions</c:v>
                </c:pt>
                <c:pt idx="5">
                  <c:v>Support groups</c:v>
                </c:pt>
                <c:pt idx="6">
                  <c:v>In person/personal contact</c:v>
                </c:pt>
                <c:pt idx="7">
                  <c:v>Phone</c:v>
                </c:pt>
                <c:pt idx="8">
                  <c:v>Social media (facebook)</c:v>
                </c:pt>
                <c:pt idx="9">
                  <c:v>Online chat groups/chat rooms</c:v>
                </c:pt>
                <c:pt idx="10">
                  <c:v>Any/all means available</c:v>
                </c:pt>
                <c:pt idx="11">
                  <c:v>Other miscellaneous mentions</c:v>
                </c:pt>
              </c:strCache>
            </c:strRef>
          </c:cat>
          <c:val>
            <c:numRef>
              <c:f>Sheet1!$C$2:$C$13</c:f>
              <c:numCache>
                <c:formatCode>0%</c:formatCode>
                <c:ptCount val="12"/>
                <c:pt idx="0">
                  <c:v>0.21000000000000021</c:v>
                </c:pt>
                <c:pt idx="1">
                  <c:v>0.12000000000000002</c:v>
                </c:pt>
                <c:pt idx="2">
                  <c:v>9.0000000000000024E-2</c:v>
                </c:pt>
                <c:pt idx="3">
                  <c:v>0.05</c:v>
                </c:pt>
                <c:pt idx="4">
                  <c:v>4.0000000000000022E-2</c:v>
                </c:pt>
                <c:pt idx="5">
                  <c:v>0.14000000000000001</c:v>
                </c:pt>
                <c:pt idx="6">
                  <c:v>2.0000000000000011E-2</c:v>
                </c:pt>
                <c:pt idx="7">
                  <c:v>1.0000000000000005E-2</c:v>
                </c:pt>
                <c:pt idx="8">
                  <c:v>0.11</c:v>
                </c:pt>
                <c:pt idx="9">
                  <c:v>2.0000000000000011E-2</c:v>
                </c:pt>
                <c:pt idx="10">
                  <c:v>6.0000000000000032E-2</c:v>
                </c:pt>
                <c:pt idx="11">
                  <c:v>0.11</c:v>
                </c:pt>
              </c:numCache>
            </c:numRef>
          </c:val>
        </c:ser>
        <c:dLbls>
          <c:showLegendKey val="0"/>
          <c:showVal val="0"/>
          <c:showCatName val="0"/>
          <c:showSerName val="0"/>
          <c:showPercent val="0"/>
          <c:showBubbleSize val="0"/>
        </c:dLbls>
        <c:gapWidth val="75"/>
        <c:axId val="196297088"/>
        <c:axId val="196298624"/>
      </c:barChart>
      <c:catAx>
        <c:axId val="196297088"/>
        <c:scaling>
          <c:orientation val="maxMin"/>
        </c:scaling>
        <c:delete val="0"/>
        <c:axPos val="l"/>
        <c:numFmt formatCode="General" sourceLinked="1"/>
        <c:majorTickMark val="out"/>
        <c:minorTickMark val="none"/>
        <c:tickLblPos val="nextTo"/>
        <c:txPr>
          <a:bodyPr/>
          <a:lstStyle/>
          <a:p>
            <a:pPr>
              <a:defRPr sz="1200"/>
            </a:pPr>
            <a:endParaRPr lang="en-US"/>
          </a:p>
        </c:txPr>
        <c:crossAx val="196298624"/>
        <c:crosses val="autoZero"/>
        <c:auto val="1"/>
        <c:lblAlgn val="ctr"/>
        <c:lblOffset val="100"/>
        <c:noMultiLvlLbl val="0"/>
      </c:catAx>
      <c:valAx>
        <c:axId val="196298624"/>
        <c:scaling>
          <c:orientation val="minMax"/>
        </c:scaling>
        <c:delete val="1"/>
        <c:axPos val="t"/>
        <c:numFmt formatCode="0%" sourceLinked="1"/>
        <c:majorTickMark val="out"/>
        <c:minorTickMark val="none"/>
        <c:tickLblPos val="none"/>
        <c:crossAx val="196297088"/>
        <c:crosses val="autoZero"/>
        <c:crossBetween val="between"/>
      </c:valAx>
    </c:plotArea>
    <c:legend>
      <c:legendPos val="b"/>
      <c:layout/>
      <c:overlay val="0"/>
      <c:txPr>
        <a:bodyPr/>
        <a:lstStyle/>
        <a:p>
          <a:pPr>
            <a:defRPr sz="1200"/>
          </a:pPr>
          <a:endParaRPr lang="en-US"/>
        </a:p>
      </c:txPr>
    </c:legend>
    <c:plotVisOnly val="1"/>
    <c:dispBlanksAs val="gap"/>
    <c:showDLblsOverMax val="0"/>
  </c:chart>
  <c:txPr>
    <a:bodyPr/>
    <a:lstStyle/>
    <a:p>
      <a:pPr>
        <a:defRPr sz="1800"/>
      </a:pPr>
      <a:endParaRPr lang="en-US"/>
    </a:p>
  </c:txPr>
  <c:externalData r:id="rId1">
    <c:autoUpdate val="0"/>
  </c:externalData>
</c:chartSpace>
</file>

<file path=ppt/charts/chart75.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4"/>
    </mc:Choice>
    <mc:Fallback>
      <c:style val="14"/>
    </mc:Fallback>
  </mc:AlternateContent>
  <c:chart>
    <c:autoTitleDeleted val="1"/>
    <c:plotArea>
      <c:layout>
        <c:manualLayout>
          <c:layoutTarget val="inner"/>
          <c:xMode val="edge"/>
          <c:yMode val="edge"/>
          <c:x val="6.1077591818957493E-2"/>
          <c:y val="0.17142857142857137"/>
          <c:w val="0.84472779977515744"/>
          <c:h val="0.80167641544807855"/>
        </c:manualLayout>
      </c:layout>
      <c:barChart>
        <c:barDir val="col"/>
        <c:grouping val="percentStacked"/>
        <c:varyColors val="0"/>
        <c:ser>
          <c:idx val="0"/>
          <c:order val="0"/>
          <c:tx>
            <c:strRef>
              <c:f>Sheet1!$B$1</c:f>
              <c:strCache>
                <c:ptCount val="1"/>
                <c:pt idx="0">
                  <c:v>No</c:v>
                </c:pt>
              </c:strCache>
            </c:strRef>
          </c:tx>
          <c:invertIfNegative val="0"/>
          <c:dLbls>
            <c:txPr>
              <a:bodyPr/>
              <a:lstStyle/>
              <a:p>
                <a:pPr>
                  <a:defRPr sz="1200" b="1">
                    <a:solidFill>
                      <a:schemeClr val="bg1"/>
                    </a:solidFill>
                  </a:defRPr>
                </a:pPr>
                <a:endParaRPr lang="en-US"/>
              </a:p>
            </c:txPr>
            <c:dLblPos val="inEnd"/>
            <c:showLegendKey val="0"/>
            <c:showVal val="1"/>
            <c:showCatName val="0"/>
            <c:showSerName val="0"/>
            <c:showPercent val="0"/>
            <c:showBubbleSize val="0"/>
            <c:showLeaderLines val="0"/>
          </c:dLbls>
          <c:cat>
            <c:strRef>
              <c:f>Sheet1!$A$2:$A$5</c:f>
              <c:strCache>
                <c:ptCount val="4"/>
                <c:pt idx="0">
                  <c:v>Melanoma S3 (a)</c:v>
                </c:pt>
                <c:pt idx="1">
                  <c:v>KC/RCC S3 (b)</c:v>
                </c:pt>
                <c:pt idx="2">
                  <c:v>Metastatic Melanoma (c) </c:v>
                </c:pt>
                <c:pt idx="3">
                  <c:v>Metastatic KC/RCC (d)</c:v>
                </c:pt>
              </c:strCache>
            </c:strRef>
          </c:cat>
          <c:val>
            <c:numRef>
              <c:f>Sheet1!$B$2:$B$5</c:f>
              <c:numCache>
                <c:formatCode>0%</c:formatCode>
                <c:ptCount val="4"/>
                <c:pt idx="0">
                  <c:v>0.48000000000000032</c:v>
                </c:pt>
                <c:pt idx="1">
                  <c:v>0.60000000000000064</c:v>
                </c:pt>
                <c:pt idx="2">
                  <c:v>0.58000000000000007</c:v>
                </c:pt>
                <c:pt idx="3">
                  <c:v>0.43000000000000038</c:v>
                </c:pt>
              </c:numCache>
            </c:numRef>
          </c:val>
        </c:ser>
        <c:ser>
          <c:idx val="1"/>
          <c:order val="1"/>
          <c:tx>
            <c:strRef>
              <c:f>Sheet1!$C$1</c:f>
              <c:strCache>
                <c:ptCount val="1"/>
                <c:pt idx="0">
                  <c:v>Yes</c:v>
                </c:pt>
              </c:strCache>
            </c:strRef>
          </c:tx>
          <c:invertIfNegative val="0"/>
          <c:dLbls>
            <c:txPr>
              <a:bodyPr/>
              <a:lstStyle/>
              <a:p>
                <a:pPr>
                  <a:defRPr sz="1200"/>
                </a:pPr>
                <a:endParaRPr lang="en-US"/>
              </a:p>
            </c:txPr>
            <c:showLegendKey val="0"/>
            <c:showVal val="1"/>
            <c:showCatName val="0"/>
            <c:showSerName val="0"/>
            <c:showPercent val="0"/>
            <c:showBubbleSize val="0"/>
            <c:showLeaderLines val="0"/>
          </c:dLbls>
          <c:cat>
            <c:strRef>
              <c:f>Sheet1!$A$2:$A$5</c:f>
              <c:strCache>
                <c:ptCount val="4"/>
                <c:pt idx="0">
                  <c:v>Melanoma S3 (a)</c:v>
                </c:pt>
                <c:pt idx="1">
                  <c:v>KC/RCC S3 (b)</c:v>
                </c:pt>
                <c:pt idx="2">
                  <c:v>Metastatic Melanoma (c) </c:v>
                </c:pt>
                <c:pt idx="3">
                  <c:v>Metastatic KC/RCC (d)</c:v>
                </c:pt>
              </c:strCache>
            </c:strRef>
          </c:cat>
          <c:val>
            <c:numRef>
              <c:f>Sheet1!$C$2:$C$5</c:f>
              <c:numCache>
                <c:formatCode>0%</c:formatCode>
                <c:ptCount val="4"/>
                <c:pt idx="0">
                  <c:v>0.52</c:v>
                </c:pt>
                <c:pt idx="1">
                  <c:v>0.4</c:v>
                </c:pt>
                <c:pt idx="2">
                  <c:v>0.42000000000000032</c:v>
                </c:pt>
                <c:pt idx="3">
                  <c:v>0.56999999999999995</c:v>
                </c:pt>
              </c:numCache>
            </c:numRef>
          </c:val>
        </c:ser>
        <c:dLbls>
          <c:showLegendKey val="0"/>
          <c:showVal val="0"/>
          <c:showCatName val="0"/>
          <c:showSerName val="0"/>
          <c:showPercent val="0"/>
          <c:showBubbleSize val="0"/>
        </c:dLbls>
        <c:gapWidth val="100"/>
        <c:overlap val="100"/>
        <c:axId val="196363776"/>
        <c:axId val="196362240"/>
      </c:barChart>
      <c:valAx>
        <c:axId val="196362240"/>
        <c:scaling>
          <c:orientation val="minMax"/>
        </c:scaling>
        <c:delete val="1"/>
        <c:axPos val="l"/>
        <c:numFmt formatCode="0%" sourceLinked="1"/>
        <c:majorTickMark val="out"/>
        <c:minorTickMark val="none"/>
        <c:tickLblPos val="none"/>
        <c:crossAx val="196363776"/>
        <c:crosses val="autoZero"/>
        <c:crossBetween val="between"/>
      </c:valAx>
      <c:catAx>
        <c:axId val="196363776"/>
        <c:scaling>
          <c:orientation val="minMax"/>
        </c:scaling>
        <c:delete val="0"/>
        <c:axPos val="b"/>
        <c:majorTickMark val="out"/>
        <c:minorTickMark val="none"/>
        <c:tickLblPos val="nextTo"/>
        <c:txPr>
          <a:bodyPr/>
          <a:lstStyle/>
          <a:p>
            <a:pPr>
              <a:defRPr sz="1200"/>
            </a:pPr>
            <a:endParaRPr lang="en-US"/>
          </a:p>
        </c:txPr>
        <c:crossAx val="196362240"/>
        <c:crosses val="autoZero"/>
        <c:auto val="1"/>
        <c:lblAlgn val="ctr"/>
        <c:lblOffset val="100"/>
        <c:noMultiLvlLbl val="0"/>
      </c:catAx>
    </c:plotArea>
    <c:legend>
      <c:legendPos val="r"/>
      <c:layout/>
      <c:overlay val="0"/>
      <c:txPr>
        <a:bodyPr/>
        <a:lstStyle/>
        <a:p>
          <a:pPr>
            <a:defRPr sz="1200"/>
          </a:pPr>
          <a:endParaRPr lang="en-US"/>
        </a:p>
      </c:txPr>
    </c:legend>
    <c:plotVisOnly val="1"/>
    <c:dispBlanksAs val="gap"/>
    <c:showDLblsOverMax val="0"/>
  </c:chart>
  <c:txPr>
    <a:bodyPr/>
    <a:lstStyle/>
    <a:p>
      <a:pPr>
        <a:defRPr sz="1800"/>
      </a:pPr>
      <a:endParaRPr lang="en-US"/>
    </a:p>
  </c:txPr>
  <c:externalData r:id="rId1">
    <c:autoUpdate val="0"/>
  </c:externalData>
</c:chartSpace>
</file>

<file path=ppt/charts/chart76.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4"/>
    </mc:Choice>
    <mc:Fallback>
      <c:style val="14"/>
    </mc:Fallback>
  </mc:AlternateContent>
  <c:chart>
    <c:autoTitleDeleted val="1"/>
    <c:plotArea>
      <c:layout>
        <c:manualLayout>
          <c:layoutTarget val="inner"/>
          <c:xMode val="edge"/>
          <c:yMode val="edge"/>
          <c:x val="0.15496881968701312"/>
          <c:y val="7.4888575248848774E-2"/>
          <c:w val="0.79013833797091149"/>
          <c:h val="0.52497523894418985"/>
        </c:manualLayout>
      </c:layout>
      <c:barChart>
        <c:barDir val="col"/>
        <c:grouping val="clustered"/>
        <c:varyColors val="0"/>
        <c:ser>
          <c:idx val="0"/>
          <c:order val="0"/>
          <c:tx>
            <c:strRef>
              <c:f>Sheet1!$B$1</c:f>
              <c:strCache>
                <c:ptCount val="1"/>
                <c:pt idx="0">
                  <c:v>Melanoma S3 (a)</c:v>
                </c:pt>
              </c:strCache>
            </c:strRef>
          </c:tx>
          <c:invertIfNegative val="0"/>
          <c:dLbls>
            <c:txPr>
              <a:bodyPr/>
              <a:lstStyle/>
              <a:p>
                <a:pPr>
                  <a:defRPr sz="1200"/>
                </a:pPr>
                <a:endParaRPr lang="en-US"/>
              </a:p>
            </c:txPr>
            <c:dLblPos val="outEnd"/>
            <c:showLegendKey val="0"/>
            <c:showVal val="1"/>
            <c:showCatName val="0"/>
            <c:showSerName val="0"/>
            <c:showPercent val="0"/>
            <c:showBubbleSize val="0"/>
            <c:showLeaderLines val="0"/>
          </c:dLbls>
          <c:cat>
            <c:strRef>
              <c:f>Sheet1!$A$2:$A$12</c:f>
              <c:strCache>
                <c:ptCount val="11"/>
                <c:pt idx="0">
                  <c:v>In person/personal contact</c:v>
                </c:pt>
                <c:pt idx="1">
                  <c:v>Social media (facebook)</c:v>
                </c:pt>
                <c:pt idx="2">
                  <c:v>E-mail</c:v>
                </c:pt>
                <c:pt idx="3">
                  <c:v>Other miscellaneous mentions</c:v>
                </c:pt>
                <c:pt idx="4">
                  <c:v>Any/all means available</c:v>
                </c:pt>
                <c:pt idx="5">
                  <c:v>Online chat groups/chat rooms</c:v>
                </c:pt>
                <c:pt idx="6">
                  <c:v>Internet/Online/Websites</c:v>
                </c:pt>
                <c:pt idx="7">
                  <c:v>Support groups</c:v>
                </c:pt>
                <c:pt idx="8">
                  <c:v>Doctors offices</c:v>
                </c:pt>
                <c:pt idx="9">
                  <c:v>Blogs/forums/discussions</c:v>
                </c:pt>
                <c:pt idx="10">
                  <c:v>Patient advocacy websites</c:v>
                </c:pt>
              </c:strCache>
            </c:strRef>
          </c:cat>
          <c:val>
            <c:numRef>
              <c:f>Sheet1!$B$2:$B$12</c:f>
              <c:numCache>
                <c:formatCode>0%</c:formatCode>
                <c:ptCount val="11"/>
                <c:pt idx="0">
                  <c:v>0</c:v>
                </c:pt>
                <c:pt idx="1">
                  <c:v>0</c:v>
                </c:pt>
                <c:pt idx="2">
                  <c:v>3.0000000000000002E-2</c:v>
                </c:pt>
                <c:pt idx="3">
                  <c:v>3.0000000000000002E-2</c:v>
                </c:pt>
                <c:pt idx="4">
                  <c:v>6.0000000000000032E-2</c:v>
                </c:pt>
                <c:pt idx="5">
                  <c:v>0.1</c:v>
                </c:pt>
                <c:pt idx="6">
                  <c:v>0.13</c:v>
                </c:pt>
                <c:pt idx="7">
                  <c:v>0.17</c:v>
                </c:pt>
                <c:pt idx="8">
                  <c:v>0.23</c:v>
                </c:pt>
                <c:pt idx="9">
                  <c:v>0.24000000000000021</c:v>
                </c:pt>
                <c:pt idx="10">
                  <c:v>0.25</c:v>
                </c:pt>
              </c:numCache>
            </c:numRef>
          </c:val>
        </c:ser>
        <c:ser>
          <c:idx val="1"/>
          <c:order val="1"/>
          <c:tx>
            <c:strRef>
              <c:f>Sheet1!$C$1</c:f>
              <c:strCache>
                <c:ptCount val="1"/>
                <c:pt idx="0">
                  <c:v>KC/RCC S3 (b)</c:v>
                </c:pt>
              </c:strCache>
            </c:strRef>
          </c:tx>
          <c:spPr>
            <a:solidFill>
              <a:srgbClr val="00B0F0"/>
            </a:solidFill>
          </c:spPr>
          <c:invertIfNegative val="0"/>
          <c:dLbls>
            <c:txPr>
              <a:bodyPr/>
              <a:lstStyle/>
              <a:p>
                <a:pPr>
                  <a:defRPr sz="1200"/>
                </a:pPr>
                <a:endParaRPr lang="en-US"/>
              </a:p>
            </c:txPr>
            <c:dLblPos val="outEnd"/>
            <c:showLegendKey val="0"/>
            <c:showVal val="1"/>
            <c:showCatName val="0"/>
            <c:showSerName val="0"/>
            <c:showPercent val="0"/>
            <c:showBubbleSize val="0"/>
            <c:showLeaderLines val="0"/>
          </c:dLbls>
          <c:cat>
            <c:strRef>
              <c:f>Sheet1!$A$2:$A$12</c:f>
              <c:strCache>
                <c:ptCount val="11"/>
                <c:pt idx="0">
                  <c:v>In person/personal contact</c:v>
                </c:pt>
                <c:pt idx="1">
                  <c:v>Social media (facebook)</c:v>
                </c:pt>
                <c:pt idx="2">
                  <c:v>E-mail</c:v>
                </c:pt>
                <c:pt idx="3">
                  <c:v>Other miscellaneous mentions</c:v>
                </c:pt>
                <c:pt idx="4">
                  <c:v>Any/all means available</c:v>
                </c:pt>
                <c:pt idx="5">
                  <c:v>Online chat groups/chat rooms</c:v>
                </c:pt>
                <c:pt idx="6">
                  <c:v>Internet/Online/Websites</c:v>
                </c:pt>
                <c:pt idx="7">
                  <c:v>Support groups</c:v>
                </c:pt>
                <c:pt idx="8">
                  <c:v>Doctors offices</c:v>
                </c:pt>
                <c:pt idx="9">
                  <c:v>Blogs/forums/discussions</c:v>
                </c:pt>
                <c:pt idx="10">
                  <c:v>Patient advocacy websites</c:v>
                </c:pt>
              </c:strCache>
            </c:strRef>
          </c:cat>
          <c:val>
            <c:numRef>
              <c:f>Sheet1!$C$2:$C$12</c:f>
              <c:numCache>
                <c:formatCode>0%</c:formatCode>
                <c:ptCount val="11"/>
                <c:pt idx="0">
                  <c:v>4.0000000000000022E-2</c:v>
                </c:pt>
                <c:pt idx="1">
                  <c:v>2.0000000000000011E-2</c:v>
                </c:pt>
                <c:pt idx="2">
                  <c:v>3.0000000000000002E-2</c:v>
                </c:pt>
                <c:pt idx="3">
                  <c:v>0.24000000000000021</c:v>
                </c:pt>
                <c:pt idx="4">
                  <c:v>2.0000000000000011E-2</c:v>
                </c:pt>
                <c:pt idx="5">
                  <c:v>0</c:v>
                </c:pt>
                <c:pt idx="6">
                  <c:v>9.0000000000000024E-2</c:v>
                </c:pt>
                <c:pt idx="7">
                  <c:v>0.18000000000000022</c:v>
                </c:pt>
                <c:pt idx="8">
                  <c:v>0.19</c:v>
                </c:pt>
                <c:pt idx="9">
                  <c:v>6.0000000000000032E-2</c:v>
                </c:pt>
                <c:pt idx="10">
                  <c:v>0.28000000000000008</c:v>
                </c:pt>
              </c:numCache>
            </c:numRef>
          </c:val>
        </c:ser>
        <c:ser>
          <c:idx val="2"/>
          <c:order val="2"/>
          <c:tx>
            <c:strRef>
              <c:f>Sheet1!$D$1</c:f>
              <c:strCache>
                <c:ptCount val="1"/>
                <c:pt idx="0">
                  <c:v>Metastatic Melanoma (c) </c:v>
                </c:pt>
              </c:strCache>
            </c:strRef>
          </c:tx>
          <c:invertIfNegative val="0"/>
          <c:dLbls>
            <c:txPr>
              <a:bodyPr/>
              <a:lstStyle/>
              <a:p>
                <a:pPr>
                  <a:defRPr sz="1200"/>
                </a:pPr>
                <a:endParaRPr lang="en-US"/>
              </a:p>
            </c:txPr>
            <c:dLblPos val="outEnd"/>
            <c:showLegendKey val="0"/>
            <c:showVal val="1"/>
            <c:showCatName val="0"/>
            <c:showSerName val="0"/>
            <c:showPercent val="0"/>
            <c:showBubbleSize val="0"/>
            <c:showLeaderLines val="0"/>
          </c:dLbls>
          <c:cat>
            <c:strRef>
              <c:f>Sheet1!$A$2:$A$12</c:f>
              <c:strCache>
                <c:ptCount val="11"/>
                <c:pt idx="0">
                  <c:v>In person/personal contact</c:v>
                </c:pt>
                <c:pt idx="1">
                  <c:v>Social media (facebook)</c:v>
                </c:pt>
                <c:pt idx="2">
                  <c:v>E-mail</c:v>
                </c:pt>
                <c:pt idx="3">
                  <c:v>Other miscellaneous mentions</c:v>
                </c:pt>
                <c:pt idx="4">
                  <c:v>Any/all means available</c:v>
                </c:pt>
                <c:pt idx="5">
                  <c:v>Online chat groups/chat rooms</c:v>
                </c:pt>
                <c:pt idx="6">
                  <c:v>Internet/Online/Websites</c:v>
                </c:pt>
                <c:pt idx="7">
                  <c:v>Support groups</c:v>
                </c:pt>
                <c:pt idx="8">
                  <c:v>Doctors offices</c:v>
                </c:pt>
                <c:pt idx="9">
                  <c:v>Blogs/forums/discussions</c:v>
                </c:pt>
                <c:pt idx="10">
                  <c:v>Patient advocacy websites</c:v>
                </c:pt>
              </c:strCache>
            </c:strRef>
          </c:cat>
          <c:val>
            <c:numRef>
              <c:f>Sheet1!$D$2:$D$12</c:f>
              <c:numCache>
                <c:formatCode>0%</c:formatCode>
                <c:ptCount val="11"/>
                <c:pt idx="0">
                  <c:v>9.0000000000000024E-2</c:v>
                </c:pt>
                <c:pt idx="1">
                  <c:v>6.0000000000000032E-2</c:v>
                </c:pt>
                <c:pt idx="2">
                  <c:v>0.23</c:v>
                </c:pt>
                <c:pt idx="3">
                  <c:v>2.0000000000000011E-2</c:v>
                </c:pt>
                <c:pt idx="4">
                  <c:v>1.0000000000000005E-2</c:v>
                </c:pt>
                <c:pt idx="5">
                  <c:v>1.0000000000000005E-2</c:v>
                </c:pt>
                <c:pt idx="6">
                  <c:v>0.18000000000000022</c:v>
                </c:pt>
                <c:pt idx="7">
                  <c:v>8.0000000000000043E-2</c:v>
                </c:pt>
                <c:pt idx="8">
                  <c:v>0.14000000000000001</c:v>
                </c:pt>
                <c:pt idx="9">
                  <c:v>8.0000000000000043E-2</c:v>
                </c:pt>
                <c:pt idx="10">
                  <c:v>0.35000000000000031</c:v>
                </c:pt>
              </c:numCache>
            </c:numRef>
          </c:val>
        </c:ser>
        <c:ser>
          <c:idx val="3"/>
          <c:order val="3"/>
          <c:tx>
            <c:strRef>
              <c:f>Sheet1!$E$1</c:f>
              <c:strCache>
                <c:ptCount val="1"/>
                <c:pt idx="0">
                  <c:v>Metastatic KC/RCC (d)</c:v>
                </c:pt>
              </c:strCache>
            </c:strRef>
          </c:tx>
          <c:invertIfNegative val="0"/>
          <c:dLbls>
            <c:txPr>
              <a:bodyPr/>
              <a:lstStyle/>
              <a:p>
                <a:pPr>
                  <a:defRPr sz="1200"/>
                </a:pPr>
                <a:endParaRPr lang="en-US"/>
              </a:p>
            </c:txPr>
            <c:dLblPos val="outEnd"/>
            <c:showLegendKey val="0"/>
            <c:showVal val="1"/>
            <c:showCatName val="0"/>
            <c:showSerName val="0"/>
            <c:showPercent val="0"/>
            <c:showBubbleSize val="0"/>
            <c:showLeaderLines val="0"/>
          </c:dLbls>
          <c:cat>
            <c:strRef>
              <c:f>Sheet1!$A$2:$A$12</c:f>
              <c:strCache>
                <c:ptCount val="11"/>
                <c:pt idx="0">
                  <c:v>In person/personal contact</c:v>
                </c:pt>
                <c:pt idx="1">
                  <c:v>Social media (facebook)</c:v>
                </c:pt>
                <c:pt idx="2">
                  <c:v>E-mail</c:v>
                </c:pt>
                <c:pt idx="3">
                  <c:v>Other miscellaneous mentions</c:v>
                </c:pt>
                <c:pt idx="4">
                  <c:v>Any/all means available</c:v>
                </c:pt>
                <c:pt idx="5">
                  <c:v>Online chat groups/chat rooms</c:v>
                </c:pt>
                <c:pt idx="6">
                  <c:v>Internet/Online/Websites</c:v>
                </c:pt>
                <c:pt idx="7">
                  <c:v>Support groups</c:v>
                </c:pt>
                <c:pt idx="8">
                  <c:v>Doctors offices</c:v>
                </c:pt>
                <c:pt idx="9">
                  <c:v>Blogs/forums/discussions</c:v>
                </c:pt>
                <c:pt idx="10">
                  <c:v>Patient advocacy websites</c:v>
                </c:pt>
              </c:strCache>
            </c:strRef>
          </c:cat>
          <c:val>
            <c:numRef>
              <c:f>Sheet1!$E$2:$E$12</c:f>
              <c:numCache>
                <c:formatCode>0%</c:formatCode>
                <c:ptCount val="11"/>
                <c:pt idx="0">
                  <c:v>2.0000000000000011E-2</c:v>
                </c:pt>
                <c:pt idx="1">
                  <c:v>0.14000000000000001</c:v>
                </c:pt>
                <c:pt idx="2">
                  <c:v>0.05</c:v>
                </c:pt>
                <c:pt idx="3">
                  <c:v>7.0000000000000021E-2</c:v>
                </c:pt>
                <c:pt idx="4">
                  <c:v>8.0000000000000043E-2</c:v>
                </c:pt>
                <c:pt idx="5">
                  <c:v>3.0000000000000002E-2</c:v>
                </c:pt>
                <c:pt idx="6">
                  <c:v>9.0000000000000024E-2</c:v>
                </c:pt>
                <c:pt idx="7">
                  <c:v>0.13</c:v>
                </c:pt>
                <c:pt idx="8">
                  <c:v>0.1</c:v>
                </c:pt>
                <c:pt idx="9">
                  <c:v>3.0000000000000002E-2</c:v>
                </c:pt>
                <c:pt idx="10">
                  <c:v>0.19</c:v>
                </c:pt>
              </c:numCache>
            </c:numRef>
          </c:val>
        </c:ser>
        <c:dLbls>
          <c:showLegendKey val="0"/>
          <c:showVal val="1"/>
          <c:showCatName val="0"/>
          <c:showSerName val="0"/>
          <c:showPercent val="0"/>
          <c:showBubbleSize val="0"/>
        </c:dLbls>
        <c:gapWidth val="75"/>
        <c:axId val="196797184"/>
        <c:axId val="196798720"/>
      </c:barChart>
      <c:catAx>
        <c:axId val="196797184"/>
        <c:scaling>
          <c:orientation val="maxMin"/>
        </c:scaling>
        <c:delete val="0"/>
        <c:axPos val="b"/>
        <c:numFmt formatCode="General" sourceLinked="1"/>
        <c:majorTickMark val="out"/>
        <c:minorTickMark val="none"/>
        <c:tickLblPos val="nextTo"/>
        <c:txPr>
          <a:bodyPr/>
          <a:lstStyle/>
          <a:p>
            <a:pPr>
              <a:defRPr sz="1200"/>
            </a:pPr>
            <a:endParaRPr lang="en-US"/>
          </a:p>
        </c:txPr>
        <c:crossAx val="196798720"/>
        <c:crosses val="autoZero"/>
        <c:auto val="1"/>
        <c:lblAlgn val="ctr"/>
        <c:lblOffset val="100"/>
        <c:noMultiLvlLbl val="0"/>
      </c:catAx>
      <c:valAx>
        <c:axId val="196798720"/>
        <c:scaling>
          <c:orientation val="minMax"/>
        </c:scaling>
        <c:delete val="1"/>
        <c:axPos val="r"/>
        <c:numFmt formatCode="0%" sourceLinked="1"/>
        <c:majorTickMark val="out"/>
        <c:minorTickMark val="none"/>
        <c:tickLblPos val="none"/>
        <c:crossAx val="196797184"/>
        <c:crosses val="autoZero"/>
        <c:crossBetween val="between"/>
      </c:valAx>
    </c:plotArea>
    <c:legend>
      <c:legendPos val="t"/>
      <c:layout/>
      <c:overlay val="0"/>
      <c:txPr>
        <a:bodyPr/>
        <a:lstStyle/>
        <a:p>
          <a:pPr>
            <a:defRPr sz="1200"/>
          </a:pPr>
          <a:endParaRPr lang="en-US"/>
        </a:p>
      </c:txPr>
    </c:legend>
    <c:plotVisOnly val="1"/>
    <c:dispBlanksAs val="gap"/>
    <c:showDLblsOverMax val="0"/>
  </c:chart>
  <c:txPr>
    <a:bodyPr/>
    <a:lstStyle/>
    <a:p>
      <a:pPr>
        <a:defRPr sz="1800"/>
      </a:pPr>
      <a:endParaRPr lang="en-US"/>
    </a:p>
  </c:txPr>
  <c:externalData r:id="rId1">
    <c:autoUpdate val="0"/>
  </c:externalData>
</c:chartSpace>
</file>

<file path=ppt/charts/chart77.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4"/>
    </mc:Choice>
    <mc:Fallback>
      <c:style val="14"/>
    </mc:Fallback>
  </mc:AlternateContent>
  <c:chart>
    <c:autoTitleDeleted val="0"/>
    <c:plotArea>
      <c:layout/>
      <c:barChart>
        <c:barDir val="col"/>
        <c:grouping val="clustered"/>
        <c:varyColors val="0"/>
        <c:ser>
          <c:idx val="0"/>
          <c:order val="0"/>
          <c:tx>
            <c:strRef>
              <c:f>Sheet1!$B$1</c:f>
              <c:strCache>
                <c:ptCount val="1"/>
                <c:pt idx="0">
                  <c:v>Melanoma (a)</c:v>
                </c:pt>
              </c:strCache>
            </c:strRef>
          </c:tx>
          <c:invertIfNegative val="0"/>
          <c:dLbls>
            <c:txPr>
              <a:bodyPr/>
              <a:lstStyle/>
              <a:p>
                <a:pPr>
                  <a:defRPr sz="1200"/>
                </a:pPr>
                <a:endParaRPr lang="en-US"/>
              </a:p>
            </c:txPr>
            <c:showLegendKey val="0"/>
            <c:showVal val="1"/>
            <c:showCatName val="0"/>
            <c:showSerName val="0"/>
            <c:showPercent val="0"/>
            <c:showBubbleSize val="0"/>
            <c:showLeaderLines val="0"/>
          </c:dLbls>
          <c:cat>
            <c:strRef>
              <c:f>Sheet1!$A$2:$A$10</c:f>
              <c:strCache>
                <c:ptCount val="9"/>
                <c:pt idx="0">
                  <c:v>Hematologist/
Oncologist</c:v>
                </c:pt>
                <c:pt idx="1">
                  <c:v>Oncologist</c:v>
                </c:pt>
                <c:pt idx="2">
                  <c:v>Dermatologist</c:v>
                </c:pt>
                <c:pt idx="3">
                  <c:v>Urologist</c:v>
                </c:pt>
                <c:pt idx="4">
                  <c:v>Primary/
Medical doctor</c:v>
                </c:pt>
                <c:pt idx="5">
                  <c:v>Surgeon</c:v>
                </c:pt>
                <c:pt idx="6">
                  <c:v>Nephrologist</c:v>
                </c:pt>
                <c:pt idx="7">
                  <c:v>Other</c:v>
                </c:pt>
                <c:pt idx="8">
                  <c:v>None/Nothing</c:v>
                </c:pt>
              </c:strCache>
            </c:strRef>
          </c:cat>
          <c:val>
            <c:numRef>
              <c:f>Sheet1!$B$2:$B$10</c:f>
              <c:numCache>
                <c:formatCode>0%</c:formatCode>
                <c:ptCount val="9"/>
                <c:pt idx="0">
                  <c:v>0.12000000000000002</c:v>
                </c:pt>
                <c:pt idx="1">
                  <c:v>0.38000000000000089</c:v>
                </c:pt>
                <c:pt idx="2">
                  <c:v>0.46</c:v>
                </c:pt>
                <c:pt idx="3">
                  <c:v>1.0000000000000005E-2</c:v>
                </c:pt>
                <c:pt idx="4">
                  <c:v>1.0000000000000005E-2</c:v>
                </c:pt>
                <c:pt idx="5">
                  <c:v>1.0000000000000005E-2</c:v>
                </c:pt>
                <c:pt idx="6">
                  <c:v>0</c:v>
                </c:pt>
                <c:pt idx="7">
                  <c:v>0</c:v>
                </c:pt>
                <c:pt idx="8">
                  <c:v>0</c:v>
                </c:pt>
              </c:numCache>
            </c:numRef>
          </c:val>
        </c:ser>
        <c:ser>
          <c:idx val="1"/>
          <c:order val="1"/>
          <c:tx>
            <c:strRef>
              <c:f>Sheet1!$C$1</c:f>
              <c:strCache>
                <c:ptCount val="1"/>
                <c:pt idx="0">
                  <c:v>Kidney Cancer (b)</c:v>
                </c:pt>
              </c:strCache>
            </c:strRef>
          </c:tx>
          <c:spPr>
            <a:solidFill>
              <a:srgbClr val="00B0F0"/>
            </a:solidFill>
          </c:spPr>
          <c:invertIfNegative val="0"/>
          <c:dLbls>
            <c:txPr>
              <a:bodyPr/>
              <a:lstStyle/>
              <a:p>
                <a:pPr>
                  <a:defRPr sz="1200"/>
                </a:pPr>
                <a:endParaRPr lang="en-US"/>
              </a:p>
            </c:txPr>
            <c:showLegendKey val="0"/>
            <c:showVal val="1"/>
            <c:showCatName val="0"/>
            <c:showSerName val="0"/>
            <c:showPercent val="0"/>
            <c:showBubbleSize val="0"/>
            <c:showLeaderLines val="0"/>
          </c:dLbls>
          <c:cat>
            <c:strRef>
              <c:f>Sheet1!$A$2:$A$10</c:f>
              <c:strCache>
                <c:ptCount val="9"/>
                <c:pt idx="0">
                  <c:v>Hematologist/
Oncologist</c:v>
                </c:pt>
                <c:pt idx="1">
                  <c:v>Oncologist</c:v>
                </c:pt>
                <c:pt idx="2">
                  <c:v>Dermatologist</c:v>
                </c:pt>
                <c:pt idx="3">
                  <c:v>Urologist</c:v>
                </c:pt>
                <c:pt idx="4">
                  <c:v>Primary/
Medical doctor</c:v>
                </c:pt>
                <c:pt idx="5">
                  <c:v>Surgeon</c:v>
                </c:pt>
                <c:pt idx="6">
                  <c:v>Nephrologist</c:v>
                </c:pt>
                <c:pt idx="7">
                  <c:v>Other</c:v>
                </c:pt>
                <c:pt idx="8">
                  <c:v>None/Nothing</c:v>
                </c:pt>
              </c:strCache>
            </c:strRef>
          </c:cat>
          <c:val>
            <c:numRef>
              <c:f>Sheet1!$C$2:$C$10</c:f>
              <c:numCache>
                <c:formatCode>0%</c:formatCode>
                <c:ptCount val="9"/>
                <c:pt idx="0">
                  <c:v>0.12000000000000002</c:v>
                </c:pt>
                <c:pt idx="1">
                  <c:v>0.48000000000000032</c:v>
                </c:pt>
                <c:pt idx="2">
                  <c:v>0</c:v>
                </c:pt>
                <c:pt idx="3">
                  <c:v>0.31000000000000077</c:v>
                </c:pt>
                <c:pt idx="4">
                  <c:v>3.0000000000000002E-2</c:v>
                </c:pt>
                <c:pt idx="5">
                  <c:v>0</c:v>
                </c:pt>
                <c:pt idx="6">
                  <c:v>1.0000000000000005E-2</c:v>
                </c:pt>
                <c:pt idx="7">
                  <c:v>1.0000000000000005E-2</c:v>
                </c:pt>
                <c:pt idx="8">
                  <c:v>3.0000000000000002E-2</c:v>
                </c:pt>
              </c:numCache>
            </c:numRef>
          </c:val>
        </c:ser>
        <c:dLbls>
          <c:showLegendKey val="0"/>
          <c:showVal val="0"/>
          <c:showCatName val="0"/>
          <c:showSerName val="0"/>
          <c:showPercent val="0"/>
          <c:showBubbleSize val="0"/>
        </c:dLbls>
        <c:gapWidth val="100"/>
        <c:axId val="196582784"/>
        <c:axId val="196609152"/>
      </c:barChart>
      <c:catAx>
        <c:axId val="196582784"/>
        <c:scaling>
          <c:orientation val="minMax"/>
        </c:scaling>
        <c:delete val="0"/>
        <c:axPos val="b"/>
        <c:majorTickMark val="out"/>
        <c:minorTickMark val="none"/>
        <c:tickLblPos val="nextTo"/>
        <c:txPr>
          <a:bodyPr rot="0"/>
          <a:lstStyle/>
          <a:p>
            <a:pPr>
              <a:defRPr sz="1200"/>
            </a:pPr>
            <a:endParaRPr lang="en-US"/>
          </a:p>
        </c:txPr>
        <c:crossAx val="196609152"/>
        <c:crosses val="autoZero"/>
        <c:auto val="1"/>
        <c:lblAlgn val="ctr"/>
        <c:lblOffset val="100"/>
        <c:tickLblSkip val="1"/>
        <c:noMultiLvlLbl val="0"/>
      </c:catAx>
      <c:valAx>
        <c:axId val="196609152"/>
        <c:scaling>
          <c:orientation val="minMax"/>
        </c:scaling>
        <c:delete val="1"/>
        <c:axPos val="l"/>
        <c:numFmt formatCode="0%" sourceLinked="1"/>
        <c:majorTickMark val="out"/>
        <c:minorTickMark val="none"/>
        <c:tickLblPos val="none"/>
        <c:crossAx val="196582784"/>
        <c:crosses val="autoZero"/>
        <c:crossBetween val="between"/>
      </c:valAx>
    </c:plotArea>
    <c:legend>
      <c:legendPos val="b"/>
      <c:layout/>
      <c:overlay val="0"/>
      <c:txPr>
        <a:bodyPr/>
        <a:lstStyle/>
        <a:p>
          <a:pPr>
            <a:defRPr sz="1200"/>
          </a:pPr>
          <a:endParaRPr lang="en-US"/>
        </a:p>
      </c:txPr>
    </c:legend>
    <c:plotVisOnly val="1"/>
    <c:dispBlanksAs val="gap"/>
    <c:showDLblsOverMax val="0"/>
  </c:chart>
  <c:txPr>
    <a:bodyPr/>
    <a:lstStyle/>
    <a:p>
      <a:pPr>
        <a:defRPr sz="1800"/>
      </a:pPr>
      <a:endParaRPr lang="en-US"/>
    </a:p>
  </c:txPr>
  <c:externalData r:id="rId1">
    <c:autoUpdate val="0"/>
  </c:externalData>
</c:chartSpace>
</file>

<file path=ppt/charts/chart78.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4"/>
    </mc:Choice>
    <mc:Fallback>
      <c:style val="14"/>
    </mc:Fallback>
  </mc:AlternateContent>
  <c:chart>
    <c:autoTitleDeleted val="0"/>
    <c:plotArea>
      <c:layout/>
      <c:barChart>
        <c:barDir val="col"/>
        <c:grouping val="clustered"/>
        <c:varyColors val="0"/>
        <c:ser>
          <c:idx val="0"/>
          <c:order val="0"/>
          <c:tx>
            <c:strRef>
              <c:f>Sheet1!$B$1</c:f>
              <c:strCache>
                <c:ptCount val="1"/>
                <c:pt idx="0">
                  <c:v>Melanoma (a)</c:v>
                </c:pt>
              </c:strCache>
            </c:strRef>
          </c:tx>
          <c:invertIfNegative val="0"/>
          <c:dLbls>
            <c:txPr>
              <a:bodyPr/>
              <a:lstStyle/>
              <a:p>
                <a:pPr>
                  <a:defRPr sz="1200"/>
                </a:pPr>
                <a:endParaRPr lang="en-US"/>
              </a:p>
            </c:txPr>
            <c:showLegendKey val="0"/>
            <c:showVal val="1"/>
            <c:showCatName val="0"/>
            <c:showSerName val="0"/>
            <c:showPercent val="0"/>
            <c:showBubbleSize val="0"/>
            <c:showLeaderLines val="0"/>
          </c:dLbls>
          <c:cat>
            <c:strRef>
              <c:f>Sheet1!$A$2:$A$9</c:f>
              <c:strCache>
                <c:ptCount val="8"/>
                <c:pt idx="0">
                  <c:v>Once a week</c:v>
                </c:pt>
                <c:pt idx="1">
                  <c:v>Once every 2 weeks</c:v>
                </c:pt>
                <c:pt idx="2">
                  <c:v>Once a month</c:v>
                </c:pt>
                <c:pt idx="3">
                  <c:v>Once every 3 months</c:v>
                </c:pt>
                <c:pt idx="4">
                  <c:v>Once every 6 months</c:v>
                </c:pt>
                <c:pt idx="5">
                  <c:v>Once a year</c:v>
                </c:pt>
                <c:pt idx="6">
                  <c:v>Once every 2 years</c:v>
                </c:pt>
                <c:pt idx="7">
                  <c:v>&gt; Once every 2 years</c:v>
                </c:pt>
              </c:strCache>
            </c:strRef>
          </c:cat>
          <c:val>
            <c:numRef>
              <c:f>Sheet1!$B$2:$B$9</c:f>
              <c:numCache>
                <c:formatCode>0%</c:formatCode>
                <c:ptCount val="8"/>
                <c:pt idx="0">
                  <c:v>6.0000000000000032E-2</c:v>
                </c:pt>
                <c:pt idx="1">
                  <c:v>0.05</c:v>
                </c:pt>
                <c:pt idx="2">
                  <c:v>0.18000000000000024</c:v>
                </c:pt>
                <c:pt idx="3">
                  <c:v>0.21000000000000021</c:v>
                </c:pt>
                <c:pt idx="4">
                  <c:v>0.27</c:v>
                </c:pt>
                <c:pt idx="5">
                  <c:v>0.17</c:v>
                </c:pt>
                <c:pt idx="6">
                  <c:v>4.0000000000000022E-2</c:v>
                </c:pt>
                <c:pt idx="7">
                  <c:v>3.0000000000000002E-2</c:v>
                </c:pt>
              </c:numCache>
            </c:numRef>
          </c:val>
        </c:ser>
        <c:ser>
          <c:idx val="1"/>
          <c:order val="1"/>
          <c:tx>
            <c:strRef>
              <c:f>Sheet1!$C$1</c:f>
              <c:strCache>
                <c:ptCount val="1"/>
                <c:pt idx="0">
                  <c:v>Kidney Cancer (b)</c:v>
                </c:pt>
              </c:strCache>
            </c:strRef>
          </c:tx>
          <c:spPr>
            <a:solidFill>
              <a:srgbClr val="00B0F0"/>
            </a:solidFill>
          </c:spPr>
          <c:invertIfNegative val="0"/>
          <c:dLbls>
            <c:txPr>
              <a:bodyPr/>
              <a:lstStyle/>
              <a:p>
                <a:pPr>
                  <a:defRPr sz="1200"/>
                </a:pPr>
                <a:endParaRPr lang="en-US"/>
              </a:p>
            </c:txPr>
            <c:showLegendKey val="0"/>
            <c:showVal val="1"/>
            <c:showCatName val="0"/>
            <c:showSerName val="0"/>
            <c:showPercent val="0"/>
            <c:showBubbleSize val="0"/>
            <c:showLeaderLines val="0"/>
          </c:dLbls>
          <c:cat>
            <c:strRef>
              <c:f>Sheet1!$A$2:$A$9</c:f>
              <c:strCache>
                <c:ptCount val="8"/>
                <c:pt idx="0">
                  <c:v>Once a week</c:v>
                </c:pt>
                <c:pt idx="1">
                  <c:v>Once every 2 weeks</c:v>
                </c:pt>
                <c:pt idx="2">
                  <c:v>Once a month</c:v>
                </c:pt>
                <c:pt idx="3">
                  <c:v>Once every 3 months</c:v>
                </c:pt>
                <c:pt idx="4">
                  <c:v>Once every 6 months</c:v>
                </c:pt>
                <c:pt idx="5">
                  <c:v>Once a year</c:v>
                </c:pt>
                <c:pt idx="6">
                  <c:v>Once every 2 years</c:v>
                </c:pt>
                <c:pt idx="7">
                  <c:v>&gt; Once every 2 years</c:v>
                </c:pt>
              </c:strCache>
            </c:strRef>
          </c:cat>
          <c:val>
            <c:numRef>
              <c:f>Sheet1!$C$2:$C$9</c:f>
              <c:numCache>
                <c:formatCode>0%</c:formatCode>
                <c:ptCount val="8"/>
                <c:pt idx="0">
                  <c:v>8.0000000000000043E-2</c:v>
                </c:pt>
                <c:pt idx="1">
                  <c:v>8.0000000000000043E-2</c:v>
                </c:pt>
                <c:pt idx="2">
                  <c:v>0.19</c:v>
                </c:pt>
                <c:pt idx="3">
                  <c:v>0.27</c:v>
                </c:pt>
                <c:pt idx="4">
                  <c:v>0.18000000000000024</c:v>
                </c:pt>
                <c:pt idx="5">
                  <c:v>0.14000000000000001</c:v>
                </c:pt>
                <c:pt idx="6">
                  <c:v>0.05</c:v>
                </c:pt>
                <c:pt idx="7">
                  <c:v>1.0000000000000005E-2</c:v>
                </c:pt>
              </c:numCache>
            </c:numRef>
          </c:val>
        </c:ser>
        <c:dLbls>
          <c:showLegendKey val="0"/>
          <c:showVal val="0"/>
          <c:showCatName val="0"/>
          <c:showSerName val="0"/>
          <c:showPercent val="0"/>
          <c:showBubbleSize val="0"/>
        </c:dLbls>
        <c:gapWidth val="100"/>
        <c:axId val="196671744"/>
        <c:axId val="196681728"/>
      </c:barChart>
      <c:catAx>
        <c:axId val="196671744"/>
        <c:scaling>
          <c:orientation val="minMax"/>
        </c:scaling>
        <c:delete val="0"/>
        <c:axPos val="b"/>
        <c:majorTickMark val="out"/>
        <c:minorTickMark val="none"/>
        <c:tickLblPos val="nextTo"/>
        <c:txPr>
          <a:bodyPr rot="0"/>
          <a:lstStyle/>
          <a:p>
            <a:pPr>
              <a:defRPr sz="1200"/>
            </a:pPr>
            <a:endParaRPr lang="en-US"/>
          </a:p>
        </c:txPr>
        <c:crossAx val="196681728"/>
        <c:crosses val="autoZero"/>
        <c:auto val="1"/>
        <c:lblAlgn val="ctr"/>
        <c:lblOffset val="100"/>
        <c:tickLblSkip val="1"/>
        <c:noMultiLvlLbl val="0"/>
      </c:catAx>
      <c:valAx>
        <c:axId val="196681728"/>
        <c:scaling>
          <c:orientation val="minMax"/>
        </c:scaling>
        <c:delete val="1"/>
        <c:axPos val="l"/>
        <c:numFmt formatCode="0%" sourceLinked="1"/>
        <c:majorTickMark val="out"/>
        <c:minorTickMark val="none"/>
        <c:tickLblPos val="none"/>
        <c:crossAx val="196671744"/>
        <c:crosses val="autoZero"/>
        <c:crossBetween val="between"/>
      </c:valAx>
    </c:plotArea>
    <c:plotVisOnly val="1"/>
    <c:dispBlanksAs val="gap"/>
    <c:showDLblsOverMax val="0"/>
  </c:chart>
  <c:txPr>
    <a:bodyPr/>
    <a:lstStyle/>
    <a:p>
      <a:pPr>
        <a:defRPr sz="1800"/>
      </a:pPr>
      <a:endParaRPr lang="en-US"/>
    </a:p>
  </c:txPr>
  <c:externalData r:id="rId1">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4"/>
    </mc:Choice>
    <mc:Fallback>
      <c:style val="14"/>
    </mc:Fallback>
  </mc:AlternateContent>
  <c:chart>
    <c:autoTitleDeleted val="1"/>
    <c:plotArea>
      <c:layout>
        <c:manualLayout>
          <c:layoutTarget val="inner"/>
          <c:xMode val="edge"/>
          <c:yMode val="edge"/>
          <c:x val="0.14856372481975733"/>
          <c:y val="0.15661909448819025"/>
          <c:w val="0.76515386569234678"/>
          <c:h val="0.55602854330708662"/>
        </c:manualLayout>
      </c:layout>
      <c:barChart>
        <c:barDir val="col"/>
        <c:grouping val="clustered"/>
        <c:varyColors val="0"/>
        <c:ser>
          <c:idx val="0"/>
          <c:order val="0"/>
          <c:tx>
            <c:strRef>
              <c:f>Sheet1!$B$1</c:f>
              <c:strCache>
                <c:ptCount val="1"/>
                <c:pt idx="0">
                  <c:v>Total Cancer Patients</c:v>
                </c:pt>
              </c:strCache>
            </c:strRef>
          </c:tx>
          <c:spPr>
            <a:solidFill>
              <a:srgbClr val="00B0F0"/>
            </a:solidFill>
          </c:spPr>
          <c:invertIfNegative val="0"/>
          <c:dLbls>
            <c:dLbl>
              <c:idx val="1"/>
              <c:layout>
                <c:manualLayout>
                  <c:x val="7.4887165158946268E-3"/>
                  <c:y val="3.6996391076115485E-2"/>
                </c:manualLayout>
              </c:layout>
              <c:showLegendKey val="0"/>
              <c:showVal val="1"/>
              <c:showCatName val="0"/>
              <c:showSerName val="0"/>
              <c:showPercent val="0"/>
              <c:showBubbleSize val="0"/>
            </c:dLbl>
            <c:numFmt formatCode="0%" sourceLinked="0"/>
            <c:txPr>
              <a:bodyPr/>
              <a:lstStyle/>
              <a:p>
                <a:pPr>
                  <a:defRPr sz="1200"/>
                </a:pPr>
                <a:endParaRPr lang="en-US"/>
              </a:p>
            </c:txPr>
            <c:showLegendKey val="0"/>
            <c:showVal val="1"/>
            <c:showCatName val="0"/>
            <c:showSerName val="0"/>
            <c:showPercent val="0"/>
            <c:showBubbleSize val="0"/>
            <c:showLeaderLines val="0"/>
          </c:dLbls>
          <c:cat>
            <c:strRef>
              <c:f>Sheet1!$A$2:$A$4</c:f>
              <c:strCache>
                <c:ptCount val="3"/>
                <c:pt idx="0">
                  <c:v>Surgery</c:v>
                </c:pt>
                <c:pt idx="1">
                  <c:v>Chemotherapy</c:v>
                </c:pt>
                <c:pt idx="2">
                  <c:v>Other</c:v>
                </c:pt>
              </c:strCache>
            </c:strRef>
          </c:cat>
          <c:val>
            <c:numRef>
              <c:f>Sheet1!$B$2:$B$4</c:f>
              <c:numCache>
                <c:formatCode>0%</c:formatCode>
                <c:ptCount val="3"/>
                <c:pt idx="0">
                  <c:v>0.93</c:v>
                </c:pt>
                <c:pt idx="1">
                  <c:v>0.32000000000000262</c:v>
                </c:pt>
                <c:pt idx="2">
                  <c:v>3.0000000000000002E-2</c:v>
                </c:pt>
              </c:numCache>
            </c:numRef>
          </c:val>
        </c:ser>
        <c:dLbls>
          <c:showLegendKey val="0"/>
          <c:showVal val="0"/>
          <c:showCatName val="0"/>
          <c:showSerName val="0"/>
          <c:showPercent val="0"/>
          <c:showBubbleSize val="0"/>
        </c:dLbls>
        <c:gapWidth val="100"/>
        <c:axId val="119948032"/>
        <c:axId val="119946240"/>
      </c:barChart>
      <c:valAx>
        <c:axId val="119946240"/>
        <c:scaling>
          <c:orientation val="minMax"/>
        </c:scaling>
        <c:delete val="1"/>
        <c:axPos val="l"/>
        <c:numFmt formatCode="0%" sourceLinked="1"/>
        <c:majorTickMark val="out"/>
        <c:minorTickMark val="none"/>
        <c:tickLblPos val="none"/>
        <c:crossAx val="119948032"/>
        <c:crosses val="autoZero"/>
        <c:crossBetween val="between"/>
      </c:valAx>
      <c:catAx>
        <c:axId val="119948032"/>
        <c:scaling>
          <c:orientation val="minMax"/>
        </c:scaling>
        <c:delete val="0"/>
        <c:axPos val="b"/>
        <c:majorTickMark val="out"/>
        <c:minorTickMark val="none"/>
        <c:tickLblPos val="nextTo"/>
        <c:txPr>
          <a:bodyPr/>
          <a:lstStyle/>
          <a:p>
            <a:pPr>
              <a:defRPr sz="1200"/>
            </a:pPr>
            <a:endParaRPr lang="en-US"/>
          </a:p>
        </c:txPr>
        <c:crossAx val="119946240"/>
        <c:crosses val="autoZero"/>
        <c:auto val="1"/>
        <c:lblAlgn val="ctr"/>
        <c:lblOffset val="100"/>
        <c:noMultiLvlLbl val="0"/>
      </c:catAx>
    </c:plotArea>
    <c:plotVisOnly val="1"/>
    <c:dispBlanksAs val="zero"/>
    <c:showDLblsOverMax val="0"/>
  </c:chart>
  <c:txPr>
    <a:bodyPr/>
    <a:lstStyle/>
    <a:p>
      <a:pPr>
        <a:defRPr sz="1800"/>
      </a:pPr>
      <a:endParaRPr lang="en-US"/>
    </a:p>
  </c:txPr>
  <c:externalData r:id="rId1">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4"/>
    </mc:Choice>
    <mc:Fallback>
      <c:style val="14"/>
    </mc:Fallback>
  </mc:AlternateContent>
  <c:chart>
    <c:autoTitleDeleted val="1"/>
    <c:plotArea>
      <c:layout>
        <c:manualLayout>
          <c:layoutTarget val="inner"/>
          <c:xMode val="edge"/>
          <c:yMode val="edge"/>
          <c:x val="0.56509815553877762"/>
          <c:y val="1.5879265091863527E-3"/>
          <c:w val="0.25607575594146631"/>
          <c:h val="0.97096423328440506"/>
        </c:manualLayout>
      </c:layout>
      <c:barChart>
        <c:barDir val="bar"/>
        <c:grouping val="clustered"/>
        <c:varyColors val="0"/>
        <c:ser>
          <c:idx val="0"/>
          <c:order val="0"/>
          <c:tx>
            <c:strRef>
              <c:f>Sheet1!$B$1</c:f>
              <c:strCache>
                <c:ptCount val="1"/>
                <c:pt idx="0">
                  <c:v>Ever Received</c:v>
                </c:pt>
              </c:strCache>
            </c:strRef>
          </c:tx>
          <c:invertIfNegative val="0"/>
          <c:dLbls>
            <c:txPr>
              <a:bodyPr/>
              <a:lstStyle/>
              <a:p>
                <a:pPr>
                  <a:defRPr sz="1200"/>
                </a:pPr>
                <a:endParaRPr lang="en-US"/>
              </a:p>
            </c:txPr>
            <c:showLegendKey val="0"/>
            <c:showVal val="1"/>
            <c:showCatName val="0"/>
            <c:showSerName val="0"/>
            <c:showPercent val="0"/>
            <c:showBubbleSize val="0"/>
            <c:showLeaderLines val="0"/>
          </c:dLbls>
          <c:cat>
            <c:strRef>
              <c:f>Sheet1!$A$2:$A$15</c:f>
              <c:strCache>
                <c:ptCount val="14"/>
                <c:pt idx="0">
                  <c:v>Interferon-alpha</c:v>
                </c:pt>
                <c:pt idx="1">
                  <c:v>Sutent (sunitinib)</c:v>
                </c:pt>
                <c:pt idx="2">
                  <c:v>Proleukin (High Dose IL-2 /Interleukin-2/IL-2)</c:v>
                </c:pt>
                <c:pt idx="3">
                  <c:v>Nexavar (sorafenib)</c:v>
                </c:pt>
                <c:pt idx="4">
                  <c:v>Surgery</c:v>
                </c:pt>
                <c:pt idx="5">
                  <c:v>Torisel (temsirolimus)</c:v>
                </c:pt>
                <c:pt idx="6">
                  <c:v>Avastin (bevacizumab)</c:v>
                </c:pt>
                <c:pt idx="7">
                  <c:v>Ipilimumab</c:v>
                </c:pt>
                <c:pt idx="8">
                  <c:v>Temodar (temozolomide)</c:v>
                </c:pt>
                <c:pt idx="9">
                  <c:v>Carboplatin</c:v>
                </c:pt>
                <c:pt idx="10">
                  <c:v>Votrient (pazopanib)</c:v>
                </c:pt>
                <c:pt idx="11">
                  <c:v>Afinitor (everolimus)</c:v>
                </c:pt>
                <c:pt idx="12">
                  <c:v>Not aware of specific drugs but chemotherapy in general</c:v>
                </c:pt>
                <c:pt idx="13">
                  <c:v>Other</c:v>
                </c:pt>
              </c:strCache>
            </c:strRef>
          </c:cat>
          <c:val>
            <c:numRef>
              <c:f>Sheet1!$B$2:$B$15</c:f>
              <c:numCache>
                <c:formatCode>0%</c:formatCode>
                <c:ptCount val="14"/>
                <c:pt idx="0">
                  <c:v>0.21000000000000021</c:v>
                </c:pt>
                <c:pt idx="1">
                  <c:v>0.14000000000000001</c:v>
                </c:pt>
                <c:pt idx="2">
                  <c:v>0.13</c:v>
                </c:pt>
                <c:pt idx="3">
                  <c:v>0.12000000000000002</c:v>
                </c:pt>
                <c:pt idx="4">
                  <c:v>0.11</c:v>
                </c:pt>
                <c:pt idx="5">
                  <c:v>7.0000000000000021E-2</c:v>
                </c:pt>
                <c:pt idx="6">
                  <c:v>6.0000000000000032E-2</c:v>
                </c:pt>
                <c:pt idx="7">
                  <c:v>6.0000000000000032E-2</c:v>
                </c:pt>
                <c:pt idx="8">
                  <c:v>6.0000000000000032E-2</c:v>
                </c:pt>
                <c:pt idx="9">
                  <c:v>6.0000000000000032E-2</c:v>
                </c:pt>
                <c:pt idx="10">
                  <c:v>6.0000000000000032E-2</c:v>
                </c:pt>
                <c:pt idx="11">
                  <c:v>0.05</c:v>
                </c:pt>
                <c:pt idx="12">
                  <c:v>0.29000000000000031</c:v>
                </c:pt>
                <c:pt idx="13">
                  <c:v>2.0000000000000011E-2</c:v>
                </c:pt>
              </c:numCache>
            </c:numRef>
          </c:val>
        </c:ser>
        <c:ser>
          <c:idx val="1"/>
          <c:order val="1"/>
          <c:tx>
            <c:strRef>
              <c:f>Sheet1!$C$1</c:f>
              <c:strCache>
                <c:ptCount val="1"/>
                <c:pt idx="0">
                  <c:v>Currently Receiving</c:v>
                </c:pt>
              </c:strCache>
            </c:strRef>
          </c:tx>
          <c:invertIfNegative val="0"/>
          <c:dLbls>
            <c:txPr>
              <a:bodyPr/>
              <a:lstStyle/>
              <a:p>
                <a:pPr>
                  <a:defRPr sz="1200"/>
                </a:pPr>
                <a:endParaRPr lang="en-US"/>
              </a:p>
            </c:txPr>
            <c:showLegendKey val="0"/>
            <c:showVal val="1"/>
            <c:showCatName val="0"/>
            <c:showSerName val="0"/>
            <c:showPercent val="0"/>
            <c:showBubbleSize val="0"/>
            <c:showLeaderLines val="0"/>
          </c:dLbls>
          <c:cat>
            <c:strRef>
              <c:f>Sheet1!$A$2:$A$15</c:f>
              <c:strCache>
                <c:ptCount val="14"/>
                <c:pt idx="0">
                  <c:v>Interferon-alpha</c:v>
                </c:pt>
                <c:pt idx="1">
                  <c:v>Sutent (sunitinib)</c:v>
                </c:pt>
                <c:pt idx="2">
                  <c:v>Proleukin (High Dose IL-2 /Interleukin-2/IL-2)</c:v>
                </c:pt>
                <c:pt idx="3">
                  <c:v>Nexavar (sorafenib)</c:v>
                </c:pt>
                <c:pt idx="4">
                  <c:v>Surgery</c:v>
                </c:pt>
                <c:pt idx="5">
                  <c:v>Torisel (temsirolimus)</c:v>
                </c:pt>
                <c:pt idx="6">
                  <c:v>Avastin (bevacizumab)</c:v>
                </c:pt>
                <c:pt idx="7">
                  <c:v>Ipilimumab</c:v>
                </c:pt>
                <c:pt idx="8">
                  <c:v>Temodar (temozolomide)</c:v>
                </c:pt>
                <c:pt idx="9">
                  <c:v>Carboplatin</c:v>
                </c:pt>
                <c:pt idx="10">
                  <c:v>Votrient (pazopanib)</c:v>
                </c:pt>
                <c:pt idx="11">
                  <c:v>Afinitor (everolimus)</c:v>
                </c:pt>
                <c:pt idx="12">
                  <c:v>Not aware of specific drugs but chemotherapy in general</c:v>
                </c:pt>
                <c:pt idx="13">
                  <c:v>Other</c:v>
                </c:pt>
              </c:strCache>
            </c:strRef>
          </c:cat>
          <c:val>
            <c:numRef>
              <c:f>Sheet1!$C$2:$C$15</c:f>
              <c:numCache>
                <c:formatCode>0%</c:formatCode>
                <c:ptCount val="14"/>
                <c:pt idx="0">
                  <c:v>0.15000000000000024</c:v>
                </c:pt>
                <c:pt idx="1">
                  <c:v>8.0000000000000043E-2</c:v>
                </c:pt>
                <c:pt idx="2">
                  <c:v>8.0000000000000043E-2</c:v>
                </c:pt>
                <c:pt idx="3">
                  <c:v>9.0000000000000024E-2</c:v>
                </c:pt>
                <c:pt idx="4">
                  <c:v>0</c:v>
                </c:pt>
                <c:pt idx="5">
                  <c:v>0.05</c:v>
                </c:pt>
                <c:pt idx="6">
                  <c:v>3.0000000000000002E-2</c:v>
                </c:pt>
                <c:pt idx="7">
                  <c:v>0.05</c:v>
                </c:pt>
                <c:pt idx="8">
                  <c:v>0.05</c:v>
                </c:pt>
                <c:pt idx="9">
                  <c:v>4.0000000000000022E-2</c:v>
                </c:pt>
                <c:pt idx="10">
                  <c:v>0.05</c:v>
                </c:pt>
                <c:pt idx="11">
                  <c:v>4.0000000000000022E-2</c:v>
                </c:pt>
                <c:pt idx="12">
                  <c:v>0.30000000000000032</c:v>
                </c:pt>
                <c:pt idx="13">
                  <c:v>0.29000000000000031</c:v>
                </c:pt>
              </c:numCache>
            </c:numRef>
          </c:val>
        </c:ser>
        <c:dLbls>
          <c:showLegendKey val="0"/>
          <c:showVal val="1"/>
          <c:showCatName val="0"/>
          <c:showSerName val="0"/>
          <c:showPercent val="0"/>
          <c:showBubbleSize val="0"/>
        </c:dLbls>
        <c:gapWidth val="75"/>
        <c:axId val="119788288"/>
        <c:axId val="119789824"/>
      </c:barChart>
      <c:catAx>
        <c:axId val="119788288"/>
        <c:scaling>
          <c:orientation val="maxMin"/>
        </c:scaling>
        <c:delete val="0"/>
        <c:axPos val="l"/>
        <c:majorTickMark val="out"/>
        <c:minorTickMark val="none"/>
        <c:tickLblPos val="nextTo"/>
        <c:txPr>
          <a:bodyPr/>
          <a:lstStyle/>
          <a:p>
            <a:pPr>
              <a:defRPr sz="1200"/>
            </a:pPr>
            <a:endParaRPr lang="en-US"/>
          </a:p>
        </c:txPr>
        <c:crossAx val="119789824"/>
        <c:crosses val="autoZero"/>
        <c:auto val="1"/>
        <c:lblAlgn val="ctr"/>
        <c:lblOffset val="100"/>
        <c:noMultiLvlLbl val="0"/>
      </c:catAx>
      <c:valAx>
        <c:axId val="119789824"/>
        <c:scaling>
          <c:orientation val="minMax"/>
          <c:max val="0.75000000000000477"/>
        </c:scaling>
        <c:delete val="1"/>
        <c:axPos val="t"/>
        <c:numFmt formatCode="0%" sourceLinked="1"/>
        <c:majorTickMark val="out"/>
        <c:minorTickMark val="none"/>
        <c:tickLblPos val="none"/>
        <c:crossAx val="119788288"/>
        <c:crosses val="autoZero"/>
        <c:crossBetween val="between"/>
      </c:valAx>
    </c:plotArea>
    <c:legend>
      <c:legendPos val="r"/>
      <c:layout>
        <c:manualLayout>
          <c:xMode val="edge"/>
          <c:yMode val="edge"/>
          <c:x val="0.47976126271887248"/>
          <c:y val="0.36288928656645225"/>
          <c:w val="0.41064960629921282"/>
          <c:h val="0.12383602473419662"/>
        </c:manualLayout>
      </c:layout>
      <c:overlay val="0"/>
      <c:txPr>
        <a:bodyPr/>
        <a:lstStyle/>
        <a:p>
          <a:pPr>
            <a:defRPr sz="1200"/>
          </a:pPr>
          <a:endParaRPr lang="en-US"/>
        </a:p>
      </c:txPr>
    </c:legend>
    <c:plotVisOnly val="1"/>
    <c:dispBlanksAs val="gap"/>
    <c:showDLblsOverMax val="0"/>
  </c:chart>
  <c:txPr>
    <a:bodyPr/>
    <a:lstStyle/>
    <a:p>
      <a:pPr>
        <a:defRPr sz="1800"/>
      </a:pPr>
      <a:endParaRPr lang="en-US"/>
    </a:p>
  </c:txPr>
  <c:externalData r:id="rId1">
    <c:autoUpdate val="0"/>
  </c:externalData>
</c:chartSpace>
</file>

<file path=ppt/comments/comment1.xml><?xml version="1.0" encoding="utf-8"?>
<p:cmLst xmlns:a="http://schemas.openxmlformats.org/drawingml/2006/main" xmlns:r="http://schemas.openxmlformats.org/officeDocument/2006/relationships" xmlns:p="http://schemas.openxmlformats.org/presentationml/2006/main">
  <p:cm authorId="4" dt="2011-05-19T16:53:31.806" idx="2">
    <p:pos x="4" y="3818"/>
    <p:text>words falling off slide</p:text>
  </p:cm>
</p:cmLst>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1"/>
            <a:ext cx="2970206" cy="465926"/>
          </a:xfrm>
          <a:prstGeom prst="rect">
            <a:avLst/>
          </a:prstGeom>
        </p:spPr>
        <p:txBody>
          <a:bodyPr vert="horz" lIns="90717" tIns="45359" rIns="90717" bIns="45359" rtlCol="0"/>
          <a:lstStyle>
            <a:lvl1pPr algn="l">
              <a:defRPr sz="1200">
                <a:latin typeface="Arial" pitchFamily="34" charset="0"/>
                <a:cs typeface="Arial" pitchFamily="34" charset="0"/>
              </a:defRPr>
            </a:lvl1pPr>
          </a:lstStyle>
          <a:p>
            <a:pPr>
              <a:defRPr/>
            </a:pPr>
            <a:endParaRPr lang="en-US"/>
          </a:p>
        </p:txBody>
      </p:sp>
      <p:sp>
        <p:nvSpPr>
          <p:cNvPr id="3" name="Date Placeholder 2"/>
          <p:cNvSpPr>
            <a:spLocks noGrp="1"/>
          </p:cNvSpPr>
          <p:nvPr>
            <p:ph type="dt" sz="quarter" idx="1"/>
          </p:nvPr>
        </p:nvSpPr>
        <p:spPr>
          <a:xfrm>
            <a:off x="3886252" y="1"/>
            <a:ext cx="2970206" cy="465926"/>
          </a:xfrm>
          <a:prstGeom prst="rect">
            <a:avLst/>
          </a:prstGeom>
        </p:spPr>
        <p:txBody>
          <a:bodyPr vert="horz" lIns="90717" tIns="45359" rIns="90717" bIns="45359" rtlCol="0"/>
          <a:lstStyle>
            <a:lvl1pPr algn="r">
              <a:defRPr sz="1200">
                <a:latin typeface="Arial" pitchFamily="34" charset="0"/>
                <a:cs typeface="Arial" pitchFamily="34" charset="0"/>
              </a:defRPr>
            </a:lvl1pPr>
          </a:lstStyle>
          <a:p>
            <a:pPr>
              <a:defRPr/>
            </a:pPr>
            <a:fld id="{F92F29C0-AD2D-45D2-A023-133BB086105A}" type="datetimeFigureOut">
              <a:rPr lang="en-US"/>
              <a:pPr>
                <a:defRPr/>
              </a:pPr>
              <a:t>2/23/2014</a:t>
            </a:fld>
            <a:endParaRPr lang="en-US" dirty="0"/>
          </a:p>
        </p:txBody>
      </p:sp>
      <p:sp>
        <p:nvSpPr>
          <p:cNvPr id="4" name="Footer Placeholder 3"/>
          <p:cNvSpPr>
            <a:spLocks noGrp="1"/>
          </p:cNvSpPr>
          <p:nvPr>
            <p:ph type="ftr" sz="quarter" idx="2"/>
          </p:nvPr>
        </p:nvSpPr>
        <p:spPr>
          <a:xfrm>
            <a:off x="1" y="8828896"/>
            <a:ext cx="2970206" cy="465926"/>
          </a:xfrm>
          <a:prstGeom prst="rect">
            <a:avLst/>
          </a:prstGeom>
        </p:spPr>
        <p:txBody>
          <a:bodyPr vert="horz" lIns="90717" tIns="45359" rIns="90717" bIns="45359" rtlCol="0" anchor="b"/>
          <a:lstStyle>
            <a:lvl1pPr algn="l">
              <a:defRPr sz="1200">
                <a:latin typeface="Arial" pitchFamily="34" charset="0"/>
                <a:cs typeface="Arial" pitchFamily="34" charset="0"/>
              </a:defRPr>
            </a:lvl1pPr>
          </a:lstStyle>
          <a:p>
            <a:pPr>
              <a:defRPr/>
            </a:pPr>
            <a:endParaRPr lang="en-US"/>
          </a:p>
        </p:txBody>
      </p:sp>
      <p:sp>
        <p:nvSpPr>
          <p:cNvPr id="5" name="Slide Number Placeholder 4"/>
          <p:cNvSpPr>
            <a:spLocks noGrp="1"/>
          </p:cNvSpPr>
          <p:nvPr>
            <p:ph type="sldNum" sz="quarter" idx="3"/>
          </p:nvPr>
        </p:nvSpPr>
        <p:spPr>
          <a:xfrm>
            <a:off x="3886252" y="8828896"/>
            <a:ext cx="2970206" cy="465926"/>
          </a:xfrm>
          <a:prstGeom prst="rect">
            <a:avLst/>
          </a:prstGeom>
        </p:spPr>
        <p:txBody>
          <a:bodyPr vert="horz" lIns="90717" tIns="45359" rIns="90717" bIns="45359" rtlCol="0" anchor="b"/>
          <a:lstStyle>
            <a:lvl1pPr algn="r">
              <a:defRPr sz="1200">
                <a:latin typeface="Arial" pitchFamily="34" charset="0"/>
                <a:cs typeface="Arial" pitchFamily="34" charset="0"/>
              </a:defRPr>
            </a:lvl1pPr>
          </a:lstStyle>
          <a:p>
            <a:pPr>
              <a:defRPr/>
            </a:pPr>
            <a:fld id="{20FE41C3-04BB-41E6-AA17-C4A1A62450BA}" type="slidenum">
              <a:rPr lang="en-US"/>
              <a:pPr>
                <a:defRPr/>
              </a:pPr>
              <a:t>‹#›</a:t>
            </a:fld>
            <a:endParaRPr lang="en-US" dirty="0"/>
          </a:p>
        </p:txBody>
      </p:sp>
    </p:spTree>
    <p:extLst>
      <p:ext uri="{BB962C8B-B14F-4D97-AF65-F5344CB8AC3E}">
        <p14:creationId xmlns:p14="http://schemas.microsoft.com/office/powerpoint/2010/main" val="2992408443"/>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1"/>
            <a:ext cx="2970206" cy="465926"/>
          </a:xfrm>
          <a:prstGeom prst="rect">
            <a:avLst/>
          </a:prstGeom>
        </p:spPr>
        <p:txBody>
          <a:bodyPr vert="horz" lIns="91574" tIns="45788" rIns="91574" bIns="45788" rtlCol="0"/>
          <a:lstStyle>
            <a:lvl1pPr algn="l" fontAlgn="auto">
              <a:spcBef>
                <a:spcPts val="0"/>
              </a:spcBef>
              <a:spcAft>
                <a:spcPts val="0"/>
              </a:spcAft>
              <a:defRPr sz="1200">
                <a:latin typeface="+mn-lt"/>
                <a:cs typeface="+mn-cs"/>
              </a:defRPr>
            </a:lvl1pPr>
          </a:lstStyle>
          <a:p>
            <a:pPr>
              <a:defRPr/>
            </a:pPr>
            <a:endParaRPr lang="en-US"/>
          </a:p>
        </p:txBody>
      </p:sp>
      <p:sp>
        <p:nvSpPr>
          <p:cNvPr id="3" name="Date Placeholder 2"/>
          <p:cNvSpPr>
            <a:spLocks noGrp="1"/>
          </p:cNvSpPr>
          <p:nvPr>
            <p:ph type="dt" idx="1"/>
          </p:nvPr>
        </p:nvSpPr>
        <p:spPr>
          <a:xfrm>
            <a:off x="3886252" y="1"/>
            <a:ext cx="2970206" cy="465926"/>
          </a:xfrm>
          <a:prstGeom prst="rect">
            <a:avLst/>
          </a:prstGeom>
        </p:spPr>
        <p:txBody>
          <a:bodyPr vert="horz" lIns="91574" tIns="45788" rIns="91574" bIns="45788" rtlCol="0"/>
          <a:lstStyle>
            <a:lvl1pPr algn="r" fontAlgn="auto">
              <a:spcBef>
                <a:spcPts val="0"/>
              </a:spcBef>
              <a:spcAft>
                <a:spcPts val="0"/>
              </a:spcAft>
              <a:defRPr sz="1200">
                <a:latin typeface="+mn-lt"/>
                <a:cs typeface="+mn-cs"/>
              </a:defRPr>
            </a:lvl1pPr>
          </a:lstStyle>
          <a:p>
            <a:pPr>
              <a:defRPr/>
            </a:pPr>
            <a:fld id="{FFC76EBE-B134-4797-AC30-9471025BBCBD}" type="datetimeFigureOut">
              <a:rPr lang="en-US"/>
              <a:pPr>
                <a:defRPr/>
              </a:pPr>
              <a:t>2/23/2014</a:t>
            </a:fld>
            <a:endParaRPr lang="en-US" dirty="0"/>
          </a:p>
        </p:txBody>
      </p:sp>
      <p:sp>
        <p:nvSpPr>
          <p:cNvPr id="4" name="Slide Image Placeholder 3"/>
          <p:cNvSpPr>
            <a:spLocks noGrp="1" noRot="1" noChangeAspect="1"/>
          </p:cNvSpPr>
          <p:nvPr>
            <p:ph type="sldImg" idx="2"/>
          </p:nvPr>
        </p:nvSpPr>
        <p:spPr>
          <a:xfrm>
            <a:off x="1104900" y="696913"/>
            <a:ext cx="4648200" cy="3486150"/>
          </a:xfrm>
          <a:prstGeom prst="rect">
            <a:avLst/>
          </a:prstGeom>
          <a:noFill/>
          <a:ln w="12700">
            <a:solidFill>
              <a:prstClr val="black"/>
            </a:solidFill>
          </a:ln>
        </p:spPr>
        <p:txBody>
          <a:bodyPr vert="horz" lIns="91574" tIns="45788" rIns="91574" bIns="45788" rtlCol="0" anchor="ctr"/>
          <a:lstStyle/>
          <a:p>
            <a:pPr lvl="0"/>
            <a:endParaRPr lang="en-US" noProof="0" dirty="0" smtClean="0"/>
          </a:p>
        </p:txBody>
      </p:sp>
      <p:sp>
        <p:nvSpPr>
          <p:cNvPr id="5" name="Notes Placeholder 4"/>
          <p:cNvSpPr>
            <a:spLocks noGrp="1"/>
          </p:cNvSpPr>
          <p:nvPr>
            <p:ph type="body" sz="quarter" idx="3"/>
          </p:nvPr>
        </p:nvSpPr>
        <p:spPr>
          <a:xfrm>
            <a:off x="686263" y="4416027"/>
            <a:ext cx="5485474" cy="4183854"/>
          </a:xfrm>
          <a:prstGeom prst="rect">
            <a:avLst/>
          </a:prstGeom>
        </p:spPr>
        <p:txBody>
          <a:bodyPr vert="horz" lIns="91574" tIns="45788" rIns="91574" bIns="45788"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1" y="8828896"/>
            <a:ext cx="2970206" cy="465926"/>
          </a:xfrm>
          <a:prstGeom prst="rect">
            <a:avLst/>
          </a:prstGeom>
        </p:spPr>
        <p:txBody>
          <a:bodyPr vert="horz" lIns="91574" tIns="45788" rIns="91574" bIns="45788" rtlCol="0" anchor="b"/>
          <a:lstStyle>
            <a:lvl1pPr algn="l" fontAlgn="auto">
              <a:spcBef>
                <a:spcPts val="0"/>
              </a:spcBef>
              <a:spcAft>
                <a:spcPts val="0"/>
              </a:spcAft>
              <a:defRPr sz="1200">
                <a:latin typeface="+mn-lt"/>
                <a:cs typeface="+mn-cs"/>
              </a:defRPr>
            </a:lvl1pPr>
          </a:lstStyle>
          <a:p>
            <a:pPr>
              <a:defRPr/>
            </a:pPr>
            <a:endParaRPr lang="en-US"/>
          </a:p>
        </p:txBody>
      </p:sp>
      <p:sp>
        <p:nvSpPr>
          <p:cNvPr id="7" name="Slide Number Placeholder 6"/>
          <p:cNvSpPr>
            <a:spLocks noGrp="1"/>
          </p:cNvSpPr>
          <p:nvPr>
            <p:ph type="sldNum" sz="quarter" idx="5"/>
          </p:nvPr>
        </p:nvSpPr>
        <p:spPr>
          <a:xfrm>
            <a:off x="3886252" y="8828896"/>
            <a:ext cx="2970206" cy="465926"/>
          </a:xfrm>
          <a:prstGeom prst="rect">
            <a:avLst/>
          </a:prstGeom>
        </p:spPr>
        <p:txBody>
          <a:bodyPr vert="horz" lIns="91574" tIns="45788" rIns="91574" bIns="45788" rtlCol="0" anchor="b"/>
          <a:lstStyle>
            <a:lvl1pPr algn="r" fontAlgn="auto">
              <a:spcBef>
                <a:spcPts val="0"/>
              </a:spcBef>
              <a:spcAft>
                <a:spcPts val="0"/>
              </a:spcAft>
              <a:defRPr sz="1200">
                <a:latin typeface="+mn-lt"/>
                <a:cs typeface="+mn-cs"/>
              </a:defRPr>
            </a:lvl1pPr>
          </a:lstStyle>
          <a:p>
            <a:pPr>
              <a:defRPr/>
            </a:pPr>
            <a:fld id="{873809DA-9961-4372-B1AB-D156B9D43035}" type="slidenum">
              <a:rPr lang="en-US"/>
              <a:pPr>
                <a:defRPr/>
              </a:pPr>
              <a:t>‹#›</a:t>
            </a:fld>
            <a:endParaRPr lang="en-US" dirty="0"/>
          </a:p>
        </p:txBody>
      </p:sp>
    </p:spTree>
    <p:extLst>
      <p:ext uri="{BB962C8B-B14F-4D97-AF65-F5344CB8AC3E}">
        <p14:creationId xmlns:p14="http://schemas.microsoft.com/office/powerpoint/2010/main" val="4287044497"/>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15362"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endParaRPr lang="en-US"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Rectangle 7"/>
          <p:cNvSpPr txBox="1">
            <a:spLocks noGrp="1" noChangeArrowheads="1"/>
          </p:cNvSpPr>
          <p:nvPr/>
        </p:nvSpPr>
        <p:spPr bwMode="auto">
          <a:xfrm>
            <a:off x="3886252" y="8828896"/>
            <a:ext cx="2970206" cy="465926"/>
          </a:xfrm>
          <a:prstGeom prst="rect">
            <a:avLst/>
          </a:prstGeom>
          <a:noFill/>
          <a:ln w="9525">
            <a:noFill/>
            <a:miter lim="800000"/>
            <a:headEnd/>
            <a:tailEnd/>
          </a:ln>
        </p:spPr>
        <p:txBody>
          <a:bodyPr lIns="90717" tIns="45359" rIns="90717" bIns="45359" anchor="b"/>
          <a:lstStyle/>
          <a:p>
            <a:pPr algn="r">
              <a:lnSpc>
                <a:spcPct val="70000"/>
              </a:lnSpc>
              <a:spcBef>
                <a:spcPct val="50000"/>
              </a:spcBef>
              <a:buFontTx/>
              <a:buChar char="•"/>
            </a:pPr>
            <a:fld id="{7FC72ECE-EAEC-411C-A652-9246952E2EDA}" type="slidenum">
              <a:rPr lang="en-US" sz="1200">
                <a:solidFill>
                  <a:srgbClr val="000000"/>
                </a:solidFill>
              </a:rPr>
              <a:pPr algn="r">
                <a:lnSpc>
                  <a:spcPct val="70000"/>
                </a:lnSpc>
                <a:spcBef>
                  <a:spcPct val="50000"/>
                </a:spcBef>
                <a:buFontTx/>
                <a:buChar char="•"/>
              </a:pPr>
              <a:t>30</a:t>
            </a:fld>
            <a:endParaRPr lang="en-US" sz="1200" dirty="0">
              <a:solidFill>
                <a:srgbClr val="000000"/>
              </a:solidFill>
            </a:endParaRPr>
          </a:p>
        </p:txBody>
      </p:sp>
      <p:sp>
        <p:nvSpPr>
          <p:cNvPr id="35842"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35843" name="Rectangle 3"/>
          <p:cNvSpPr>
            <a:spLocks noGrp="1" noChangeArrowheads="1"/>
          </p:cNvSpPr>
          <p:nvPr>
            <p:ph type="body" idx="1"/>
          </p:nvPr>
        </p:nvSpPr>
        <p:spPr bwMode="auto">
          <a:noFill/>
        </p:spPr>
        <p:txBody>
          <a:bodyPr wrap="square" lIns="90717" tIns="45359" rIns="90717" bIns="45359" numCol="1" anchor="t" anchorCtr="0" compatLnSpc="1">
            <a:prstTxWarp prst="textNoShape">
              <a:avLst/>
            </a:prstTxWarp>
          </a:bodyPr>
          <a:lstStyle/>
          <a:p>
            <a:pPr eaLnBrk="1" hangingPunct="1">
              <a:spcBef>
                <a:spcPct val="0"/>
              </a:spcBef>
            </a:pPr>
            <a:endParaRPr lang="en-US"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Rectangle 7"/>
          <p:cNvSpPr txBox="1">
            <a:spLocks noGrp="1" noChangeArrowheads="1"/>
          </p:cNvSpPr>
          <p:nvPr/>
        </p:nvSpPr>
        <p:spPr bwMode="auto">
          <a:xfrm>
            <a:off x="3886252" y="8828896"/>
            <a:ext cx="2970206" cy="465926"/>
          </a:xfrm>
          <a:prstGeom prst="rect">
            <a:avLst/>
          </a:prstGeom>
          <a:noFill/>
          <a:ln w="9525">
            <a:noFill/>
            <a:miter lim="800000"/>
            <a:headEnd/>
            <a:tailEnd/>
          </a:ln>
        </p:spPr>
        <p:txBody>
          <a:bodyPr lIns="90717" tIns="45359" rIns="90717" bIns="45359" anchor="b"/>
          <a:lstStyle/>
          <a:p>
            <a:pPr algn="r">
              <a:lnSpc>
                <a:spcPct val="70000"/>
              </a:lnSpc>
              <a:spcBef>
                <a:spcPct val="50000"/>
              </a:spcBef>
              <a:buFontTx/>
              <a:buChar char="•"/>
            </a:pPr>
            <a:fld id="{7FC72ECE-EAEC-411C-A652-9246952E2EDA}" type="slidenum">
              <a:rPr lang="en-US" sz="1200">
                <a:solidFill>
                  <a:srgbClr val="000000"/>
                </a:solidFill>
              </a:rPr>
              <a:pPr algn="r">
                <a:lnSpc>
                  <a:spcPct val="70000"/>
                </a:lnSpc>
                <a:spcBef>
                  <a:spcPct val="50000"/>
                </a:spcBef>
                <a:buFontTx/>
                <a:buChar char="•"/>
              </a:pPr>
              <a:t>31</a:t>
            </a:fld>
            <a:endParaRPr lang="en-US" sz="1200" dirty="0">
              <a:solidFill>
                <a:srgbClr val="000000"/>
              </a:solidFill>
            </a:endParaRPr>
          </a:p>
        </p:txBody>
      </p:sp>
      <p:sp>
        <p:nvSpPr>
          <p:cNvPr id="35842"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35843" name="Rectangle 3"/>
          <p:cNvSpPr>
            <a:spLocks noGrp="1" noChangeArrowheads="1"/>
          </p:cNvSpPr>
          <p:nvPr>
            <p:ph type="body" idx="1"/>
          </p:nvPr>
        </p:nvSpPr>
        <p:spPr bwMode="auto">
          <a:noFill/>
        </p:spPr>
        <p:txBody>
          <a:bodyPr wrap="square" lIns="90717" tIns="45359" rIns="90717" bIns="45359" numCol="1" anchor="t" anchorCtr="0" compatLnSpc="1">
            <a:prstTxWarp prst="textNoShape">
              <a:avLst/>
            </a:prstTxWarp>
          </a:bodyPr>
          <a:lstStyle/>
          <a:p>
            <a:pPr eaLnBrk="1" hangingPunct="1">
              <a:spcBef>
                <a:spcPct val="0"/>
              </a:spcBef>
            </a:pPr>
            <a:endParaRPr lang="en-US"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1" name="Slide Image Placeholder 1"/>
          <p:cNvSpPr>
            <a:spLocks noGrp="1" noRot="1" noChangeAspect="1" noTextEdit="1"/>
          </p:cNvSpPr>
          <p:nvPr>
            <p:ph type="sldImg"/>
          </p:nvPr>
        </p:nvSpPr>
        <p:spPr bwMode="auto">
          <a:noFill/>
          <a:ln>
            <a:solidFill>
              <a:srgbClr val="000000"/>
            </a:solidFill>
            <a:miter lim="800000"/>
            <a:headEnd/>
            <a:tailEnd/>
          </a:ln>
        </p:spPr>
      </p:sp>
      <p:sp>
        <p:nvSpPr>
          <p:cNvPr id="102402"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Rectangle 7"/>
          <p:cNvSpPr txBox="1">
            <a:spLocks noGrp="1" noChangeArrowheads="1"/>
          </p:cNvSpPr>
          <p:nvPr/>
        </p:nvSpPr>
        <p:spPr bwMode="auto">
          <a:xfrm>
            <a:off x="3886252" y="8828896"/>
            <a:ext cx="2970206" cy="465926"/>
          </a:xfrm>
          <a:prstGeom prst="rect">
            <a:avLst/>
          </a:prstGeom>
          <a:noFill/>
          <a:ln w="9525">
            <a:noFill/>
            <a:miter lim="800000"/>
            <a:headEnd/>
            <a:tailEnd/>
          </a:ln>
        </p:spPr>
        <p:txBody>
          <a:bodyPr lIns="90717" tIns="45359" rIns="90717" bIns="45359" anchor="b"/>
          <a:lstStyle/>
          <a:p>
            <a:pPr algn="r">
              <a:lnSpc>
                <a:spcPct val="70000"/>
              </a:lnSpc>
              <a:spcBef>
                <a:spcPct val="50000"/>
              </a:spcBef>
              <a:buFontTx/>
              <a:buChar char="•"/>
            </a:pPr>
            <a:fld id="{C12CD212-CA88-4401-9CEB-B5720C9C7D01}" type="slidenum">
              <a:rPr lang="en-US" sz="1200">
                <a:solidFill>
                  <a:srgbClr val="000000"/>
                </a:solidFill>
              </a:rPr>
              <a:pPr algn="r">
                <a:lnSpc>
                  <a:spcPct val="70000"/>
                </a:lnSpc>
                <a:spcBef>
                  <a:spcPct val="50000"/>
                </a:spcBef>
                <a:buFontTx/>
                <a:buChar char="•"/>
              </a:pPr>
              <a:t>36</a:t>
            </a:fld>
            <a:endParaRPr lang="en-US" sz="1200" dirty="0">
              <a:solidFill>
                <a:srgbClr val="000000"/>
              </a:solidFill>
            </a:endParaRPr>
          </a:p>
        </p:txBody>
      </p:sp>
      <p:sp>
        <p:nvSpPr>
          <p:cNvPr id="39938"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39939" name="Rectangle 3"/>
          <p:cNvSpPr>
            <a:spLocks noGrp="1" noChangeArrowheads="1"/>
          </p:cNvSpPr>
          <p:nvPr>
            <p:ph type="body" idx="1"/>
          </p:nvPr>
        </p:nvSpPr>
        <p:spPr bwMode="auto">
          <a:noFill/>
        </p:spPr>
        <p:txBody>
          <a:bodyPr wrap="square" lIns="90717" tIns="45359" rIns="90717" bIns="45359" numCol="1" anchor="t" anchorCtr="0" compatLnSpc="1">
            <a:prstTxWarp prst="textNoShape">
              <a:avLst/>
            </a:prstTxWarp>
          </a:bodyPr>
          <a:lstStyle/>
          <a:p>
            <a:pPr eaLnBrk="1" hangingPunct="1">
              <a:spcBef>
                <a:spcPct val="0"/>
              </a:spcBef>
            </a:pPr>
            <a:endParaRPr lang="en-US"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Rectangle 7"/>
          <p:cNvSpPr txBox="1">
            <a:spLocks noGrp="1" noChangeArrowheads="1"/>
          </p:cNvSpPr>
          <p:nvPr/>
        </p:nvSpPr>
        <p:spPr bwMode="auto">
          <a:xfrm>
            <a:off x="3886252" y="8828896"/>
            <a:ext cx="2970206" cy="465926"/>
          </a:xfrm>
          <a:prstGeom prst="rect">
            <a:avLst/>
          </a:prstGeom>
          <a:noFill/>
          <a:ln w="9525">
            <a:noFill/>
            <a:miter lim="800000"/>
            <a:headEnd/>
            <a:tailEnd/>
          </a:ln>
        </p:spPr>
        <p:txBody>
          <a:bodyPr lIns="90717" tIns="45359" rIns="90717" bIns="45359" anchor="b"/>
          <a:lstStyle/>
          <a:p>
            <a:pPr algn="r">
              <a:lnSpc>
                <a:spcPct val="70000"/>
              </a:lnSpc>
              <a:spcBef>
                <a:spcPct val="50000"/>
              </a:spcBef>
              <a:buFontTx/>
              <a:buChar char="•"/>
            </a:pPr>
            <a:fld id="{C12CD212-CA88-4401-9CEB-B5720C9C7D01}" type="slidenum">
              <a:rPr lang="en-US" sz="1200">
                <a:solidFill>
                  <a:srgbClr val="000000"/>
                </a:solidFill>
              </a:rPr>
              <a:pPr algn="r">
                <a:lnSpc>
                  <a:spcPct val="70000"/>
                </a:lnSpc>
                <a:spcBef>
                  <a:spcPct val="50000"/>
                </a:spcBef>
                <a:buFontTx/>
                <a:buChar char="•"/>
              </a:pPr>
              <a:t>37</a:t>
            </a:fld>
            <a:endParaRPr lang="en-US" sz="1200" dirty="0">
              <a:solidFill>
                <a:srgbClr val="000000"/>
              </a:solidFill>
            </a:endParaRPr>
          </a:p>
        </p:txBody>
      </p:sp>
      <p:sp>
        <p:nvSpPr>
          <p:cNvPr id="39938"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39939" name="Rectangle 3"/>
          <p:cNvSpPr>
            <a:spLocks noGrp="1" noChangeArrowheads="1"/>
          </p:cNvSpPr>
          <p:nvPr>
            <p:ph type="body" idx="1"/>
          </p:nvPr>
        </p:nvSpPr>
        <p:spPr bwMode="auto">
          <a:noFill/>
        </p:spPr>
        <p:txBody>
          <a:bodyPr wrap="square" lIns="90717" tIns="45359" rIns="90717" bIns="45359" numCol="1" anchor="t" anchorCtr="0" compatLnSpc="1">
            <a:prstTxWarp prst="textNoShape">
              <a:avLst/>
            </a:prstTxWarp>
          </a:bodyPr>
          <a:lstStyle/>
          <a:p>
            <a:pPr eaLnBrk="1" hangingPunct="1">
              <a:spcBef>
                <a:spcPct val="0"/>
              </a:spcBef>
            </a:pPr>
            <a:endParaRPr lang="en-US"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Rectangle 7"/>
          <p:cNvSpPr txBox="1">
            <a:spLocks noGrp="1" noChangeArrowheads="1"/>
          </p:cNvSpPr>
          <p:nvPr/>
        </p:nvSpPr>
        <p:spPr bwMode="auto">
          <a:xfrm>
            <a:off x="3886252" y="8828896"/>
            <a:ext cx="2970206" cy="465926"/>
          </a:xfrm>
          <a:prstGeom prst="rect">
            <a:avLst/>
          </a:prstGeom>
          <a:noFill/>
          <a:ln w="9525">
            <a:noFill/>
            <a:miter lim="800000"/>
            <a:headEnd/>
            <a:tailEnd/>
          </a:ln>
        </p:spPr>
        <p:txBody>
          <a:bodyPr lIns="90717" tIns="45359" rIns="90717" bIns="45359" anchor="b"/>
          <a:lstStyle/>
          <a:p>
            <a:pPr algn="r">
              <a:lnSpc>
                <a:spcPct val="70000"/>
              </a:lnSpc>
              <a:spcBef>
                <a:spcPct val="50000"/>
              </a:spcBef>
              <a:buFontTx/>
              <a:buChar char="•"/>
            </a:pPr>
            <a:fld id="{7FC72ECE-EAEC-411C-A652-9246952E2EDA}" type="slidenum">
              <a:rPr lang="en-US" sz="1200">
                <a:solidFill>
                  <a:srgbClr val="000000"/>
                </a:solidFill>
              </a:rPr>
              <a:pPr algn="r">
                <a:lnSpc>
                  <a:spcPct val="70000"/>
                </a:lnSpc>
                <a:spcBef>
                  <a:spcPct val="50000"/>
                </a:spcBef>
                <a:buFontTx/>
                <a:buChar char="•"/>
              </a:pPr>
              <a:t>43</a:t>
            </a:fld>
            <a:endParaRPr lang="en-US" sz="1200" dirty="0">
              <a:solidFill>
                <a:srgbClr val="000000"/>
              </a:solidFill>
            </a:endParaRPr>
          </a:p>
        </p:txBody>
      </p:sp>
      <p:sp>
        <p:nvSpPr>
          <p:cNvPr id="35842"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35843" name="Rectangle 3"/>
          <p:cNvSpPr>
            <a:spLocks noGrp="1" noChangeArrowheads="1"/>
          </p:cNvSpPr>
          <p:nvPr>
            <p:ph type="body" idx="1"/>
          </p:nvPr>
        </p:nvSpPr>
        <p:spPr bwMode="auto">
          <a:noFill/>
        </p:spPr>
        <p:txBody>
          <a:bodyPr wrap="square" lIns="90717" tIns="45359" rIns="90717" bIns="45359" numCol="1" anchor="t" anchorCtr="0" compatLnSpc="1">
            <a:prstTxWarp prst="textNoShape">
              <a:avLst/>
            </a:prstTxWarp>
          </a:bodyPr>
          <a:lstStyle/>
          <a:p>
            <a:pPr eaLnBrk="1" hangingPunct="1">
              <a:spcBef>
                <a:spcPct val="0"/>
              </a:spcBef>
            </a:pPr>
            <a:endParaRPr lang="en-US"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Rectangle 7"/>
          <p:cNvSpPr txBox="1">
            <a:spLocks noGrp="1" noChangeArrowheads="1"/>
          </p:cNvSpPr>
          <p:nvPr/>
        </p:nvSpPr>
        <p:spPr bwMode="auto">
          <a:xfrm>
            <a:off x="3886252" y="8828896"/>
            <a:ext cx="2970206" cy="465926"/>
          </a:xfrm>
          <a:prstGeom prst="rect">
            <a:avLst/>
          </a:prstGeom>
          <a:noFill/>
          <a:ln w="9525">
            <a:noFill/>
            <a:miter lim="800000"/>
            <a:headEnd/>
            <a:tailEnd/>
          </a:ln>
        </p:spPr>
        <p:txBody>
          <a:bodyPr lIns="90717" tIns="45359" rIns="90717" bIns="45359" anchor="b"/>
          <a:lstStyle/>
          <a:p>
            <a:pPr algn="r">
              <a:lnSpc>
                <a:spcPct val="70000"/>
              </a:lnSpc>
              <a:spcBef>
                <a:spcPct val="50000"/>
              </a:spcBef>
              <a:buFontTx/>
              <a:buChar char="•"/>
            </a:pPr>
            <a:fld id="{7FC72ECE-EAEC-411C-A652-9246952E2EDA}" type="slidenum">
              <a:rPr lang="en-US" sz="1200">
                <a:solidFill>
                  <a:srgbClr val="000000"/>
                </a:solidFill>
              </a:rPr>
              <a:pPr algn="r">
                <a:lnSpc>
                  <a:spcPct val="70000"/>
                </a:lnSpc>
                <a:spcBef>
                  <a:spcPct val="50000"/>
                </a:spcBef>
                <a:buFontTx/>
                <a:buChar char="•"/>
              </a:pPr>
              <a:t>44</a:t>
            </a:fld>
            <a:endParaRPr lang="en-US" sz="1200" dirty="0">
              <a:solidFill>
                <a:srgbClr val="000000"/>
              </a:solidFill>
            </a:endParaRPr>
          </a:p>
        </p:txBody>
      </p:sp>
      <p:sp>
        <p:nvSpPr>
          <p:cNvPr id="35842"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35843" name="Rectangle 3"/>
          <p:cNvSpPr>
            <a:spLocks noGrp="1" noChangeArrowheads="1"/>
          </p:cNvSpPr>
          <p:nvPr>
            <p:ph type="body" idx="1"/>
          </p:nvPr>
        </p:nvSpPr>
        <p:spPr bwMode="auto">
          <a:noFill/>
        </p:spPr>
        <p:txBody>
          <a:bodyPr wrap="square" lIns="90717" tIns="45359" rIns="90717" bIns="45359" numCol="1" anchor="t" anchorCtr="0" compatLnSpc="1">
            <a:prstTxWarp prst="textNoShape">
              <a:avLst/>
            </a:prstTxWarp>
          </a:bodyPr>
          <a:lstStyle/>
          <a:p>
            <a:pPr eaLnBrk="1" hangingPunct="1">
              <a:spcBef>
                <a:spcPct val="0"/>
              </a:spcBef>
            </a:pPr>
            <a:endParaRPr lang="en-US"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Rectangle 7"/>
          <p:cNvSpPr txBox="1">
            <a:spLocks noGrp="1" noChangeArrowheads="1"/>
          </p:cNvSpPr>
          <p:nvPr/>
        </p:nvSpPr>
        <p:spPr bwMode="auto">
          <a:xfrm>
            <a:off x="3886252" y="8828896"/>
            <a:ext cx="2970206" cy="465926"/>
          </a:xfrm>
          <a:prstGeom prst="rect">
            <a:avLst/>
          </a:prstGeom>
          <a:noFill/>
          <a:ln w="9525">
            <a:noFill/>
            <a:miter lim="800000"/>
            <a:headEnd/>
            <a:tailEnd/>
          </a:ln>
        </p:spPr>
        <p:txBody>
          <a:bodyPr lIns="90717" tIns="45359" rIns="90717" bIns="45359" anchor="b"/>
          <a:lstStyle/>
          <a:p>
            <a:pPr algn="r">
              <a:lnSpc>
                <a:spcPct val="70000"/>
              </a:lnSpc>
              <a:spcBef>
                <a:spcPct val="50000"/>
              </a:spcBef>
              <a:buFontTx/>
              <a:buChar char="•"/>
            </a:pPr>
            <a:fld id="{7FC72ECE-EAEC-411C-A652-9246952E2EDA}" type="slidenum">
              <a:rPr lang="en-US" sz="1200">
                <a:solidFill>
                  <a:srgbClr val="000000"/>
                </a:solidFill>
              </a:rPr>
              <a:pPr algn="r">
                <a:lnSpc>
                  <a:spcPct val="70000"/>
                </a:lnSpc>
                <a:spcBef>
                  <a:spcPct val="50000"/>
                </a:spcBef>
                <a:buFontTx/>
                <a:buChar char="•"/>
              </a:pPr>
              <a:t>51</a:t>
            </a:fld>
            <a:endParaRPr lang="en-US" sz="1200" dirty="0">
              <a:solidFill>
                <a:srgbClr val="000000"/>
              </a:solidFill>
            </a:endParaRPr>
          </a:p>
        </p:txBody>
      </p:sp>
      <p:sp>
        <p:nvSpPr>
          <p:cNvPr id="35842"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35843" name="Rectangle 3"/>
          <p:cNvSpPr>
            <a:spLocks noGrp="1" noChangeArrowheads="1"/>
          </p:cNvSpPr>
          <p:nvPr>
            <p:ph type="body" idx="1"/>
          </p:nvPr>
        </p:nvSpPr>
        <p:spPr bwMode="auto">
          <a:noFill/>
        </p:spPr>
        <p:txBody>
          <a:bodyPr wrap="square" lIns="90717" tIns="45359" rIns="90717" bIns="45359" numCol="1" anchor="t" anchorCtr="0" compatLnSpc="1">
            <a:prstTxWarp prst="textNoShape">
              <a:avLst/>
            </a:prstTxWarp>
          </a:bodyPr>
          <a:lstStyle/>
          <a:p>
            <a:pPr eaLnBrk="1" hangingPunct="1">
              <a:spcBef>
                <a:spcPct val="0"/>
              </a:spcBef>
            </a:pPr>
            <a:endParaRPr lang="en-US"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Rectangle 7"/>
          <p:cNvSpPr txBox="1">
            <a:spLocks noGrp="1" noChangeArrowheads="1"/>
          </p:cNvSpPr>
          <p:nvPr/>
        </p:nvSpPr>
        <p:spPr bwMode="auto">
          <a:xfrm>
            <a:off x="3886252" y="8828896"/>
            <a:ext cx="2970206" cy="465926"/>
          </a:xfrm>
          <a:prstGeom prst="rect">
            <a:avLst/>
          </a:prstGeom>
          <a:noFill/>
          <a:ln w="9525">
            <a:noFill/>
            <a:miter lim="800000"/>
            <a:headEnd/>
            <a:tailEnd/>
          </a:ln>
        </p:spPr>
        <p:txBody>
          <a:bodyPr lIns="90717" tIns="45359" rIns="90717" bIns="45359" anchor="b"/>
          <a:lstStyle/>
          <a:p>
            <a:pPr algn="r">
              <a:lnSpc>
                <a:spcPct val="70000"/>
              </a:lnSpc>
              <a:spcBef>
                <a:spcPct val="50000"/>
              </a:spcBef>
              <a:buFontTx/>
              <a:buChar char="•"/>
            </a:pPr>
            <a:fld id="{7FC72ECE-EAEC-411C-A652-9246952E2EDA}" type="slidenum">
              <a:rPr lang="en-US" sz="1200">
                <a:solidFill>
                  <a:srgbClr val="000000"/>
                </a:solidFill>
              </a:rPr>
              <a:pPr algn="r">
                <a:lnSpc>
                  <a:spcPct val="70000"/>
                </a:lnSpc>
                <a:spcBef>
                  <a:spcPct val="50000"/>
                </a:spcBef>
                <a:buFontTx/>
                <a:buChar char="•"/>
              </a:pPr>
              <a:t>52</a:t>
            </a:fld>
            <a:endParaRPr lang="en-US" sz="1200" dirty="0">
              <a:solidFill>
                <a:srgbClr val="000000"/>
              </a:solidFill>
            </a:endParaRPr>
          </a:p>
        </p:txBody>
      </p:sp>
      <p:sp>
        <p:nvSpPr>
          <p:cNvPr id="35842"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35843" name="Rectangle 3"/>
          <p:cNvSpPr>
            <a:spLocks noGrp="1" noChangeArrowheads="1"/>
          </p:cNvSpPr>
          <p:nvPr>
            <p:ph type="body" idx="1"/>
          </p:nvPr>
        </p:nvSpPr>
        <p:spPr bwMode="auto">
          <a:noFill/>
        </p:spPr>
        <p:txBody>
          <a:bodyPr wrap="square" lIns="90717" tIns="45359" rIns="90717" bIns="45359" numCol="1" anchor="t" anchorCtr="0" compatLnSpc="1">
            <a:prstTxWarp prst="textNoShape">
              <a:avLst/>
            </a:prstTxWarp>
          </a:bodyPr>
          <a:lstStyle/>
          <a:p>
            <a:pPr eaLnBrk="1" hangingPunct="1">
              <a:spcBef>
                <a:spcPct val="0"/>
              </a:spcBef>
            </a:pPr>
            <a:endParaRPr lang="en-US"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Rectangle 7"/>
          <p:cNvSpPr txBox="1">
            <a:spLocks noGrp="1" noChangeArrowheads="1"/>
          </p:cNvSpPr>
          <p:nvPr/>
        </p:nvSpPr>
        <p:spPr bwMode="auto">
          <a:xfrm>
            <a:off x="3886252" y="8828896"/>
            <a:ext cx="2970206" cy="465926"/>
          </a:xfrm>
          <a:prstGeom prst="rect">
            <a:avLst/>
          </a:prstGeom>
          <a:noFill/>
          <a:ln w="9525">
            <a:noFill/>
            <a:miter lim="800000"/>
            <a:headEnd/>
            <a:tailEnd/>
          </a:ln>
        </p:spPr>
        <p:txBody>
          <a:bodyPr lIns="90717" tIns="45359" rIns="90717" bIns="45359" anchor="b"/>
          <a:lstStyle/>
          <a:p>
            <a:pPr algn="r">
              <a:lnSpc>
                <a:spcPct val="70000"/>
              </a:lnSpc>
              <a:spcBef>
                <a:spcPct val="50000"/>
              </a:spcBef>
              <a:buFontTx/>
              <a:buChar char="•"/>
            </a:pPr>
            <a:fld id="{7FC72ECE-EAEC-411C-A652-9246952E2EDA}" type="slidenum">
              <a:rPr lang="en-US" sz="1200">
                <a:solidFill>
                  <a:srgbClr val="000000"/>
                </a:solidFill>
              </a:rPr>
              <a:pPr algn="r">
                <a:lnSpc>
                  <a:spcPct val="70000"/>
                </a:lnSpc>
                <a:spcBef>
                  <a:spcPct val="50000"/>
                </a:spcBef>
                <a:buFontTx/>
                <a:buChar char="•"/>
              </a:pPr>
              <a:t>53</a:t>
            </a:fld>
            <a:endParaRPr lang="en-US" sz="1200" dirty="0">
              <a:solidFill>
                <a:srgbClr val="000000"/>
              </a:solidFill>
            </a:endParaRPr>
          </a:p>
        </p:txBody>
      </p:sp>
      <p:sp>
        <p:nvSpPr>
          <p:cNvPr id="35842"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35843" name="Rectangle 3"/>
          <p:cNvSpPr>
            <a:spLocks noGrp="1" noChangeArrowheads="1"/>
          </p:cNvSpPr>
          <p:nvPr>
            <p:ph type="body" idx="1"/>
          </p:nvPr>
        </p:nvSpPr>
        <p:spPr bwMode="auto">
          <a:noFill/>
        </p:spPr>
        <p:txBody>
          <a:bodyPr wrap="square" lIns="90717" tIns="45359" rIns="90717" bIns="45359" numCol="1" anchor="t" anchorCtr="0" compatLnSpc="1">
            <a:prstTxWarp prst="textNoShape">
              <a:avLst/>
            </a:prstTxWarp>
          </a:bodyPr>
          <a:lstStyle/>
          <a:p>
            <a:pPr eaLnBrk="1" hangingPunct="1">
              <a:spcBef>
                <a:spcPct val="0"/>
              </a:spcBef>
            </a:pPr>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Slide Image Placeholder 1"/>
          <p:cNvSpPr>
            <a:spLocks noGrp="1" noRot="1" noChangeAspect="1" noTextEdit="1"/>
          </p:cNvSpPr>
          <p:nvPr>
            <p:ph type="sldImg"/>
          </p:nvPr>
        </p:nvSpPr>
        <p:spPr bwMode="auto">
          <a:noFill/>
          <a:ln>
            <a:solidFill>
              <a:srgbClr val="000000"/>
            </a:solidFill>
            <a:miter lim="800000"/>
            <a:headEnd/>
            <a:tailEnd/>
          </a:ln>
        </p:spPr>
      </p:sp>
      <p:sp>
        <p:nvSpPr>
          <p:cNvPr id="18434"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Rectangle 7"/>
          <p:cNvSpPr txBox="1">
            <a:spLocks noGrp="1" noChangeArrowheads="1"/>
          </p:cNvSpPr>
          <p:nvPr/>
        </p:nvSpPr>
        <p:spPr bwMode="auto">
          <a:xfrm>
            <a:off x="3886252" y="8828896"/>
            <a:ext cx="2970206" cy="465926"/>
          </a:xfrm>
          <a:prstGeom prst="rect">
            <a:avLst/>
          </a:prstGeom>
          <a:noFill/>
          <a:ln w="9525">
            <a:noFill/>
            <a:miter lim="800000"/>
            <a:headEnd/>
            <a:tailEnd/>
          </a:ln>
        </p:spPr>
        <p:txBody>
          <a:bodyPr lIns="90717" tIns="45359" rIns="90717" bIns="45359" anchor="b"/>
          <a:lstStyle/>
          <a:p>
            <a:pPr algn="r">
              <a:lnSpc>
                <a:spcPct val="70000"/>
              </a:lnSpc>
              <a:spcBef>
                <a:spcPct val="50000"/>
              </a:spcBef>
              <a:buFontTx/>
              <a:buChar char="•"/>
            </a:pPr>
            <a:fld id="{7FC72ECE-EAEC-411C-A652-9246952E2EDA}" type="slidenum">
              <a:rPr lang="en-US" sz="1200">
                <a:solidFill>
                  <a:srgbClr val="000000"/>
                </a:solidFill>
              </a:rPr>
              <a:pPr algn="r">
                <a:lnSpc>
                  <a:spcPct val="70000"/>
                </a:lnSpc>
                <a:spcBef>
                  <a:spcPct val="50000"/>
                </a:spcBef>
                <a:buFontTx/>
                <a:buChar char="•"/>
              </a:pPr>
              <a:t>54</a:t>
            </a:fld>
            <a:endParaRPr lang="en-US" sz="1200" dirty="0">
              <a:solidFill>
                <a:srgbClr val="000000"/>
              </a:solidFill>
            </a:endParaRPr>
          </a:p>
        </p:txBody>
      </p:sp>
      <p:sp>
        <p:nvSpPr>
          <p:cNvPr id="35842"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35843" name="Rectangle 3"/>
          <p:cNvSpPr>
            <a:spLocks noGrp="1" noChangeArrowheads="1"/>
          </p:cNvSpPr>
          <p:nvPr>
            <p:ph type="body" idx="1"/>
          </p:nvPr>
        </p:nvSpPr>
        <p:spPr bwMode="auto">
          <a:noFill/>
        </p:spPr>
        <p:txBody>
          <a:bodyPr wrap="square" lIns="90717" tIns="45359" rIns="90717" bIns="45359" numCol="1" anchor="t" anchorCtr="0" compatLnSpc="1">
            <a:prstTxWarp prst="textNoShape">
              <a:avLst/>
            </a:prstTxWarp>
          </a:bodyPr>
          <a:lstStyle/>
          <a:p>
            <a:pPr eaLnBrk="1" hangingPunct="1">
              <a:spcBef>
                <a:spcPct val="0"/>
              </a:spcBef>
            </a:pPr>
            <a:endParaRPr lang="en-US" smtClean="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Rectangle 7"/>
          <p:cNvSpPr txBox="1">
            <a:spLocks noGrp="1" noChangeArrowheads="1"/>
          </p:cNvSpPr>
          <p:nvPr/>
        </p:nvSpPr>
        <p:spPr bwMode="auto">
          <a:xfrm>
            <a:off x="3886252" y="8828896"/>
            <a:ext cx="2970206" cy="465926"/>
          </a:xfrm>
          <a:prstGeom prst="rect">
            <a:avLst/>
          </a:prstGeom>
          <a:noFill/>
          <a:ln w="9525">
            <a:noFill/>
            <a:miter lim="800000"/>
            <a:headEnd/>
            <a:tailEnd/>
          </a:ln>
        </p:spPr>
        <p:txBody>
          <a:bodyPr lIns="90717" tIns="45359" rIns="90717" bIns="45359" anchor="b"/>
          <a:lstStyle/>
          <a:p>
            <a:pPr algn="r">
              <a:lnSpc>
                <a:spcPct val="70000"/>
              </a:lnSpc>
              <a:spcBef>
                <a:spcPct val="50000"/>
              </a:spcBef>
              <a:buFontTx/>
              <a:buChar char="•"/>
            </a:pPr>
            <a:fld id="{7FC72ECE-EAEC-411C-A652-9246952E2EDA}" type="slidenum">
              <a:rPr lang="en-US" sz="1200">
                <a:solidFill>
                  <a:srgbClr val="000000"/>
                </a:solidFill>
              </a:rPr>
              <a:pPr algn="r">
                <a:lnSpc>
                  <a:spcPct val="70000"/>
                </a:lnSpc>
                <a:spcBef>
                  <a:spcPct val="50000"/>
                </a:spcBef>
                <a:buFontTx/>
                <a:buChar char="•"/>
              </a:pPr>
              <a:t>55</a:t>
            </a:fld>
            <a:endParaRPr lang="en-US" sz="1200" dirty="0">
              <a:solidFill>
                <a:srgbClr val="000000"/>
              </a:solidFill>
            </a:endParaRPr>
          </a:p>
        </p:txBody>
      </p:sp>
      <p:sp>
        <p:nvSpPr>
          <p:cNvPr id="35842"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35843" name="Rectangle 3"/>
          <p:cNvSpPr>
            <a:spLocks noGrp="1" noChangeArrowheads="1"/>
          </p:cNvSpPr>
          <p:nvPr>
            <p:ph type="body" idx="1"/>
          </p:nvPr>
        </p:nvSpPr>
        <p:spPr bwMode="auto">
          <a:noFill/>
        </p:spPr>
        <p:txBody>
          <a:bodyPr wrap="square" lIns="90717" tIns="45359" rIns="90717" bIns="45359" numCol="1" anchor="t" anchorCtr="0" compatLnSpc="1">
            <a:prstTxWarp prst="textNoShape">
              <a:avLst/>
            </a:prstTxWarp>
          </a:bodyPr>
          <a:lstStyle/>
          <a:p>
            <a:pPr eaLnBrk="1" hangingPunct="1">
              <a:spcBef>
                <a:spcPct val="0"/>
              </a:spcBef>
            </a:pPr>
            <a:endParaRPr lang="en-US" smtClean="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Rectangle 7"/>
          <p:cNvSpPr txBox="1">
            <a:spLocks noGrp="1" noChangeArrowheads="1"/>
          </p:cNvSpPr>
          <p:nvPr/>
        </p:nvSpPr>
        <p:spPr bwMode="auto">
          <a:xfrm>
            <a:off x="3886252" y="8828896"/>
            <a:ext cx="2970206" cy="465926"/>
          </a:xfrm>
          <a:prstGeom prst="rect">
            <a:avLst/>
          </a:prstGeom>
          <a:noFill/>
          <a:ln w="9525">
            <a:noFill/>
            <a:miter lim="800000"/>
            <a:headEnd/>
            <a:tailEnd/>
          </a:ln>
        </p:spPr>
        <p:txBody>
          <a:bodyPr lIns="90717" tIns="45359" rIns="90717" bIns="45359" anchor="b"/>
          <a:lstStyle/>
          <a:p>
            <a:pPr algn="r">
              <a:lnSpc>
                <a:spcPct val="70000"/>
              </a:lnSpc>
              <a:spcBef>
                <a:spcPct val="50000"/>
              </a:spcBef>
              <a:buFontTx/>
              <a:buChar char="•"/>
            </a:pPr>
            <a:fld id="{7FC72ECE-EAEC-411C-A652-9246952E2EDA}" type="slidenum">
              <a:rPr lang="en-US" sz="1200">
                <a:solidFill>
                  <a:srgbClr val="000000"/>
                </a:solidFill>
              </a:rPr>
              <a:pPr algn="r">
                <a:lnSpc>
                  <a:spcPct val="70000"/>
                </a:lnSpc>
                <a:spcBef>
                  <a:spcPct val="50000"/>
                </a:spcBef>
                <a:buFontTx/>
                <a:buChar char="•"/>
              </a:pPr>
              <a:t>60</a:t>
            </a:fld>
            <a:endParaRPr lang="en-US" sz="1200" dirty="0">
              <a:solidFill>
                <a:srgbClr val="000000"/>
              </a:solidFill>
            </a:endParaRPr>
          </a:p>
        </p:txBody>
      </p:sp>
      <p:sp>
        <p:nvSpPr>
          <p:cNvPr id="35842"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35843" name="Rectangle 3"/>
          <p:cNvSpPr>
            <a:spLocks noGrp="1" noChangeArrowheads="1"/>
          </p:cNvSpPr>
          <p:nvPr>
            <p:ph type="body" idx="1"/>
          </p:nvPr>
        </p:nvSpPr>
        <p:spPr bwMode="auto">
          <a:noFill/>
        </p:spPr>
        <p:txBody>
          <a:bodyPr wrap="square" lIns="90717" tIns="45359" rIns="90717" bIns="45359" numCol="1" anchor="t" anchorCtr="0" compatLnSpc="1">
            <a:prstTxWarp prst="textNoShape">
              <a:avLst/>
            </a:prstTxWarp>
          </a:bodyPr>
          <a:lstStyle/>
          <a:p>
            <a:pPr eaLnBrk="1" hangingPunct="1">
              <a:spcBef>
                <a:spcPct val="0"/>
              </a:spcBef>
            </a:pPr>
            <a:endParaRPr lang="en-US" smtClean="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Rectangle 7"/>
          <p:cNvSpPr txBox="1">
            <a:spLocks noGrp="1" noChangeArrowheads="1"/>
          </p:cNvSpPr>
          <p:nvPr/>
        </p:nvSpPr>
        <p:spPr bwMode="auto">
          <a:xfrm>
            <a:off x="3886252" y="8828896"/>
            <a:ext cx="2970206" cy="465926"/>
          </a:xfrm>
          <a:prstGeom prst="rect">
            <a:avLst/>
          </a:prstGeom>
          <a:noFill/>
          <a:ln w="9525">
            <a:noFill/>
            <a:miter lim="800000"/>
            <a:headEnd/>
            <a:tailEnd/>
          </a:ln>
        </p:spPr>
        <p:txBody>
          <a:bodyPr lIns="90717" tIns="45359" rIns="90717" bIns="45359" anchor="b"/>
          <a:lstStyle/>
          <a:p>
            <a:pPr algn="r">
              <a:lnSpc>
                <a:spcPct val="70000"/>
              </a:lnSpc>
              <a:spcBef>
                <a:spcPct val="50000"/>
              </a:spcBef>
              <a:buFontTx/>
              <a:buChar char="•"/>
            </a:pPr>
            <a:fld id="{7FC72ECE-EAEC-411C-A652-9246952E2EDA}" type="slidenum">
              <a:rPr lang="en-US" sz="1200">
                <a:solidFill>
                  <a:srgbClr val="000000"/>
                </a:solidFill>
              </a:rPr>
              <a:pPr algn="r">
                <a:lnSpc>
                  <a:spcPct val="70000"/>
                </a:lnSpc>
                <a:spcBef>
                  <a:spcPct val="50000"/>
                </a:spcBef>
                <a:buFontTx/>
                <a:buChar char="•"/>
              </a:pPr>
              <a:t>61</a:t>
            </a:fld>
            <a:endParaRPr lang="en-US" sz="1200" dirty="0">
              <a:solidFill>
                <a:srgbClr val="000000"/>
              </a:solidFill>
            </a:endParaRPr>
          </a:p>
        </p:txBody>
      </p:sp>
      <p:sp>
        <p:nvSpPr>
          <p:cNvPr id="35842"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35843" name="Rectangle 3"/>
          <p:cNvSpPr>
            <a:spLocks noGrp="1" noChangeArrowheads="1"/>
          </p:cNvSpPr>
          <p:nvPr>
            <p:ph type="body" idx="1"/>
          </p:nvPr>
        </p:nvSpPr>
        <p:spPr bwMode="auto">
          <a:noFill/>
        </p:spPr>
        <p:txBody>
          <a:bodyPr wrap="square" lIns="90717" tIns="45359" rIns="90717" bIns="45359" numCol="1" anchor="t" anchorCtr="0" compatLnSpc="1">
            <a:prstTxWarp prst="textNoShape">
              <a:avLst/>
            </a:prstTxWarp>
          </a:bodyPr>
          <a:lstStyle/>
          <a:p>
            <a:pPr eaLnBrk="1" hangingPunct="1">
              <a:spcBef>
                <a:spcPct val="0"/>
              </a:spcBef>
            </a:pPr>
            <a:endParaRPr lang="en-US" smtClean="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Rectangle 7"/>
          <p:cNvSpPr txBox="1">
            <a:spLocks noGrp="1" noChangeArrowheads="1"/>
          </p:cNvSpPr>
          <p:nvPr/>
        </p:nvSpPr>
        <p:spPr bwMode="auto">
          <a:xfrm>
            <a:off x="3886252" y="8828896"/>
            <a:ext cx="2970206" cy="465926"/>
          </a:xfrm>
          <a:prstGeom prst="rect">
            <a:avLst/>
          </a:prstGeom>
          <a:noFill/>
          <a:ln w="9525">
            <a:noFill/>
            <a:miter lim="800000"/>
            <a:headEnd/>
            <a:tailEnd/>
          </a:ln>
        </p:spPr>
        <p:txBody>
          <a:bodyPr lIns="90717" tIns="45359" rIns="90717" bIns="45359" anchor="b"/>
          <a:lstStyle/>
          <a:p>
            <a:pPr algn="r">
              <a:lnSpc>
                <a:spcPct val="70000"/>
              </a:lnSpc>
              <a:spcBef>
                <a:spcPct val="50000"/>
              </a:spcBef>
              <a:buFontTx/>
              <a:buChar char="•"/>
            </a:pPr>
            <a:fld id="{7FC72ECE-EAEC-411C-A652-9246952E2EDA}" type="slidenum">
              <a:rPr lang="en-US" sz="1200">
                <a:solidFill>
                  <a:srgbClr val="000000"/>
                </a:solidFill>
              </a:rPr>
              <a:pPr algn="r">
                <a:lnSpc>
                  <a:spcPct val="70000"/>
                </a:lnSpc>
                <a:spcBef>
                  <a:spcPct val="50000"/>
                </a:spcBef>
                <a:buFontTx/>
                <a:buChar char="•"/>
              </a:pPr>
              <a:t>62</a:t>
            </a:fld>
            <a:endParaRPr lang="en-US" sz="1200" dirty="0">
              <a:solidFill>
                <a:srgbClr val="000000"/>
              </a:solidFill>
            </a:endParaRPr>
          </a:p>
        </p:txBody>
      </p:sp>
      <p:sp>
        <p:nvSpPr>
          <p:cNvPr id="35842"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35843" name="Rectangle 3"/>
          <p:cNvSpPr>
            <a:spLocks noGrp="1" noChangeArrowheads="1"/>
          </p:cNvSpPr>
          <p:nvPr>
            <p:ph type="body" idx="1"/>
          </p:nvPr>
        </p:nvSpPr>
        <p:spPr bwMode="auto">
          <a:noFill/>
        </p:spPr>
        <p:txBody>
          <a:bodyPr wrap="square" lIns="90717" tIns="45359" rIns="90717" bIns="45359" numCol="1" anchor="t" anchorCtr="0" compatLnSpc="1">
            <a:prstTxWarp prst="textNoShape">
              <a:avLst/>
            </a:prstTxWarp>
          </a:bodyPr>
          <a:lstStyle/>
          <a:p>
            <a:pPr eaLnBrk="1" hangingPunct="1">
              <a:spcBef>
                <a:spcPct val="0"/>
              </a:spcBef>
            </a:pPr>
            <a:endParaRPr lang="en-US" smtClean="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Rectangle 7"/>
          <p:cNvSpPr txBox="1">
            <a:spLocks noGrp="1" noChangeArrowheads="1"/>
          </p:cNvSpPr>
          <p:nvPr/>
        </p:nvSpPr>
        <p:spPr bwMode="auto">
          <a:xfrm>
            <a:off x="3886252" y="8828896"/>
            <a:ext cx="2970206" cy="465926"/>
          </a:xfrm>
          <a:prstGeom prst="rect">
            <a:avLst/>
          </a:prstGeom>
          <a:noFill/>
          <a:ln w="9525">
            <a:noFill/>
            <a:miter lim="800000"/>
            <a:headEnd/>
            <a:tailEnd/>
          </a:ln>
        </p:spPr>
        <p:txBody>
          <a:bodyPr lIns="90717" tIns="45359" rIns="90717" bIns="45359" anchor="b"/>
          <a:lstStyle/>
          <a:p>
            <a:pPr algn="r">
              <a:lnSpc>
                <a:spcPct val="70000"/>
              </a:lnSpc>
              <a:spcBef>
                <a:spcPct val="50000"/>
              </a:spcBef>
              <a:buFontTx/>
              <a:buChar char="•"/>
            </a:pPr>
            <a:fld id="{C12CD212-CA88-4401-9CEB-B5720C9C7D01}" type="slidenum">
              <a:rPr lang="en-US" sz="1200">
                <a:solidFill>
                  <a:srgbClr val="000000"/>
                </a:solidFill>
              </a:rPr>
              <a:pPr algn="r">
                <a:lnSpc>
                  <a:spcPct val="70000"/>
                </a:lnSpc>
                <a:spcBef>
                  <a:spcPct val="50000"/>
                </a:spcBef>
                <a:buFontTx/>
                <a:buChar char="•"/>
              </a:pPr>
              <a:t>63</a:t>
            </a:fld>
            <a:endParaRPr lang="en-US" sz="1200" dirty="0">
              <a:solidFill>
                <a:srgbClr val="000000"/>
              </a:solidFill>
            </a:endParaRPr>
          </a:p>
        </p:txBody>
      </p:sp>
      <p:sp>
        <p:nvSpPr>
          <p:cNvPr id="39938"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39939" name="Rectangle 3"/>
          <p:cNvSpPr>
            <a:spLocks noGrp="1" noChangeArrowheads="1"/>
          </p:cNvSpPr>
          <p:nvPr>
            <p:ph type="body" idx="1"/>
          </p:nvPr>
        </p:nvSpPr>
        <p:spPr bwMode="auto">
          <a:noFill/>
        </p:spPr>
        <p:txBody>
          <a:bodyPr wrap="square" lIns="90717" tIns="45359" rIns="90717" bIns="45359" numCol="1" anchor="t" anchorCtr="0" compatLnSpc="1">
            <a:prstTxWarp prst="textNoShape">
              <a:avLst/>
            </a:prstTxWarp>
          </a:bodyPr>
          <a:lstStyle/>
          <a:p>
            <a:pPr eaLnBrk="1" hangingPunct="1">
              <a:spcBef>
                <a:spcPct val="0"/>
              </a:spcBef>
            </a:pPr>
            <a:endParaRPr 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Slide Image Placeholder 1"/>
          <p:cNvSpPr>
            <a:spLocks noGrp="1" noRot="1" noChangeAspect="1" noTextEdit="1"/>
          </p:cNvSpPr>
          <p:nvPr>
            <p:ph type="sldImg"/>
          </p:nvPr>
        </p:nvSpPr>
        <p:spPr bwMode="auto">
          <a:noFill/>
          <a:ln>
            <a:solidFill>
              <a:srgbClr val="000000"/>
            </a:solidFill>
            <a:miter lim="800000"/>
            <a:headEnd/>
            <a:tailEnd/>
          </a:ln>
        </p:spPr>
      </p:sp>
      <p:sp>
        <p:nvSpPr>
          <p:cNvPr id="18434"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Rectangle 7"/>
          <p:cNvSpPr txBox="1">
            <a:spLocks noGrp="1" noChangeArrowheads="1"/>
          </p:cNvSpPr>
          <p:nvPr/>
        </p:nvSpPr>
        <p:spPr bwMode="auto">
          <a:xfrm>
            <a:off x="3886252" y="8828896"/>
            <a:ext cx="2970206" cy="465926"/>
          </a:xfrm>
          <a:prstGeom prst="rect">
            <a:avLst/>
          </a:prstGeom>
          <a:noFill/>
          <a:ln w="9525">
            <a:noFill/>
            <a:miter lim="800000"/>
            <a:headEnd/>
            <a:tailEnd/>
          </a:ln>
        </p:spPr>
        <p:txBody>
          <a:bodyPr lIns="90717" tIns="45359" rIns="90717" bIns="45359" anchor="b"/>
          <a:lstStyle/>
          <a:p>
            <a:pPr algn="r">
              <a:lnSpc>
                <a:spcPct val="70000"/>
              </a:lnSpc>
              <a:spcBef>
                <a:spcPct val="50000"/>
              </a:spcBef>
              <a:buFontTx/>
              <a:buChar char="•"/>
            </a:pPr>
            <a:fld id="{7FC72ECE-EAEC-411C-A652-9246952E2EDA}" type="slidenum">
              <a:rPr lang="en-US" sz="1200">
                <a:solidFill>
                  <a:srgbClr val="000000"/>
                </a:solidFill>
              </a:rPr>
              <a:pPr algn="r">
                <a:lnSpc>
                  <a:spcPct val="70000"/>
                </a:lnSpc>
                <a:spcBef>
                  <a:spcPct val="50000"/>
                </a:spcBef>
                <a:buFontTx/>
                <a:buChar char="•"/>
              </a:pPr>
              <a:t>16</a:t>
            </a:fld>
            <a:endParaRPr lang="en-US" sz="1200" dirty="0">
              <a:solidFill>
                <a:srgbClr val="000000"/>
              </a:solidFill>
            </a:endParaRPr>
          </a:p>
        </p:txBody>
      </p:sp>
      <p:sp>
        <p:nvSpPr>
          <p:cNvPr id="35842"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35843" name="Rectangle 3"/>
          <p:cNvSpPr>
            <a:spLocks noGrp="1" noChangeArrowheads="1"/>
          </p:cNvSpPr>
          <p:nvPr>
            <p:ph type="body" idx="1"/>
          </p:nvPr>
        </p:nvSpPr>
        <p:spPr bwMode="auto">
          <a:noFill/>
        </p:spPr>
        <p:txBody>
          <a:bodyPr wrap="square" lIns="90717" tIns="45359" rIns="90717" bIns="45359" numCol="1" anchor="t" anchorCtr="0" compatLnSpc="1">
            <a:prstTxWarp prst="textNoShape">
              <a:avLst/>
            </a:prstTxWarp>
          </a:bodyPr>
          <a:lstStyle/>
          <a:p>
            <a:pPr eaLnBrk="1" hangingPunct="1">
              <a:spcBef>
                <a:spcPct val="0"/>
              </a:spcBef>
            </a:pPr>
            <a:endParaRPr 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Rectangle 7"/>
          <p:cNvSpPr txBox="1">
            <a:spLocks noGrp="1" noChangeArrowheads="1"/>
          </p:cNvSpPr>
          <p:nvPr/>
        </p:nvSpPr>
        <p:spPr bwMode="auto">
          <a:xfrm>
            <a:off x="3886252" y="8828896"/>
            <a:ext cx="2970206" cy="465926"/>
          </a:xfrm>
          <a:prstGeom prst="rect">
            <a:avLst/>
          </a:prstGeom>
          <a:noFill/>
          <a:ln w="9525">
            <a:noFill/>
            <a:miter lim="800000"/>
            <a:headEnd/>
            <a:tailEnd/>
          </a:ln>
        </p:spPr>
        <p:txBody>
          <a:bodyPr lIns="90717" tIns="45359" rIns="90717" bIns="45359" anchor="b"/>
          <a:lstStyle/>
          <a:p>
            <a:pPr algn="r">
              <a:lnSpc>
                <a:spcPct val="70000"/>
              </a:lnSpc>
              <a:spcBef>
                <a:spcPct val="50000"/>
              </a:spcBef>
              <a:buFontTx/>
              <a:buChar char="•"/>
            </a:pPr>
            <a:fld id="{7FC72ECE-EAEC-411C-A652-9246952E2EDA}" type="slidenum">
              <a:rPr lang="en-US" sz="1200">
                <a:solidFill>
                  <a:srgbClr val="000000"/>
                </a:solidFill>
              </a:rPr>
              <a:pPr algn="r">
                <a:lnSpc>
                  <a:spcPct val="70000"/>
                </a:lnSpc>
                <a:spcBef>
                  <a:spcPct val="50000"/>
                </a:spcBef>
                <a:buFontTx/>
                <a:buChar char="•"/>
              </a:pPr>
              <a:t>17</a:t>
            </a:fld>
            <a:endParaRPr lang="en-US" sz="1200" dirty="0">
              <a:solidFill>
                <a:srgbClr val="000000"/>
              </a:solidFill>
            </a:endParaRPr>
          </a:p>
        </p:txBody>
      </p:sp>
      <p:sp>
        <p:nvSpPr>
          <p:cNvPr id="35842"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35843" name="Rectangle 3"/>
          <p:cNvSpPr>
            <a:spLocks noGrp="1" noChangeArrowheads="1"/>
          </p:cNvSpPr>
          <p:nvPr>
            <p:ph type="body" idx="1"/>
          </p:nvPr>
        </p:nvSpPr>
        <p:spPr bwMode="auto">
          <a:noFill/>
        </p:spPr>
        <p:txBody>
          <a:bodyPr wrap="square" lIns="90717" tIns="45359" rIns="90717" bIns="45359" numCol="1" anchor="t" anchorCtr="0" compatLnSpc="1">
            <a:prstTxWarp prst="textNoShape">
              <a:avLst/>
            </a:prstTxWarp>
          </a:bodyPr>
          <a:lstStyle/>
          <a:p>
            <a:pPr eaLnBrk="1" hangingPunct="1">
              <a:spcBef>
                <a:spcPct val="0"/>
              </a:spcBef>
            </a:pPr>
            <a:endParaRPr lang="en-U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Rectangle 7"/>
          <p:cNvSpPr txBox="1">
            <a:spLocks noGrp="1" noChangeArrowheads="1"/>
          </p:cNvSpPr>
          <p:nvPr/>
        </p:nvSpPr>
        <p:spPr bwMode="auto">
          <a:xfrm>
            <a:off x="3886252" y="8828896"/>
            <a:ext cx="2970206" cy="465926"/>
          </a:xfrm>
          <a:prstGeom prst="rect">
            <a:avLst/>
          </a:prstGeom>
          <a:noFill/>
          <a:ln w="9525">
            <a:noFill/>
            <a:miter lim="800000"/>
            <a:headEnd/>
            <a:tailEnd/>
          </a:ln>
        </p:spPr>
        <p:txBody>
          <a:bodyPr lIns="90717" tIns="45359" rIns="90717" bIns="45359" anchor="b"/>
          <a:lstStyle/>
          <a:p>
            <a:pPr algn="r">
              <a:lnSpc>
                <a:spcPct val="70000"/>
              </a:lnSpc>
              <a:spcBef>
                <a:spcPct val="50000"/>
              </a:spcBef>
              <a:buFontTx/>
              <a:buChar char="•"/>
            </a:pPr>
            <a:fld id="{7FC72ECE-EAEC-411C-A652-9246952E2EDA}" type="slidenum">
              <a:rPr lang="en-US" sz="1200">
                <a:solidFill>
                  <a:srgbClr val="000000"/>
                </a:solidFill>
              </a:rPr>
              <a:pPr algn="r">
                <a:lnSpc>
                  <a:spcPct val="70000"/>
                </a:lnSpc>
                <a:spcBef>
                  <a:spcPct val="50000"/>
                </a:spcBef>
                <a:buFontTx/>
                <a:buChar char="•"/>
              </a:pPr>
              <a:t>19</a:t>
            </a:fld>
            <a:endParaRPr lang="en-US" sz="1200" dirty="0">
              <a:solidFill>
                <a:srgbClr val="000000"/>
              </a:solidFill>
            </a:endParaRPr>
          </a:p>
        </p:txBody>
      </p:sp>
      <p:sp>
        <p:nvSpPr>
          <p:cNvPr id="35842"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35843" name="Rectangle 3"/>
          <p:cNvSpPr>
            <a:spLocks noGrp="1" noChangeArrowheads="1"/>
          </p:cNvSpPr>
          <p:nvPr>
            <p:ph type="body" idx="1"/>
          </p:nvPr>
        </p:nvSpPr>
        <p:spPr bwMode="auto">
          <a:noFill/>
        </p:spPr>
        <p:txBody>
          <a:bodyPr wrap="square" lIns="90717" tIns="45359" rIns="90717" bIns="45359" numCol="1" anchor="t" anchorCtr="0" compatLnSpc="1">
            <a:prstTxWarp prst="textNoShape">
              <a:avLst/>
            </a:prstTxWarp>
          </a:bodyPr>
          <a:lstStyle/>
          <a:p>
            <a:pPr eaLnBrk="1" hangingPunct="1">
              <a:spcBef>
                <a:spcPct val="0"/>
              </a:spcBef>
            </a:pPr>
            <a:endParaRPr lang="en-US"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Rectangle 7"/>
          <p:cNvSpPr txBox="1">
            <a:spLocks noGrp="1" noChangeArrowheads="1"/>
          </p:cNvSpPr>
          <p:nvPr/>
        </p:nvSpPr>
        <p:spPr bwMode="auto">
          <a:xfrm>
            <a:off x="3886252" y="8828896"/>
            <a:ext cx="2970206" cy="465926"/>
          </a:xfrm>
          <a:prstGeom prst="rect">
            <a:avLst/>
          </a:prstGeom>
          <a:noFill/>
          <a:ln w="9525">
            <a:noFill/>
            <a:miter lim="800000"/>
            <a:headEnd/>
            <a:tailEnd/>
          </a:ln>
        </p:spPr>
        <p:txBody>
          <a:bodyPr lIns="90717" tIns="45359" rIns="90717" bIns="45359" anchor="b"/>
          <a:lstStyle/>
          <a:p>
            <a:pPr algn="r">
              <a:lnSpc>
                <a:spcPct val="70000"/>
              </a:lnSpc>
              <a:spcBef>
                <a:spcPct val="50000"/>
              </a:spcBef>
              <a:buFontTx/>
              <a:buChar char="•"/>
            </a:pPr>
            <a:fld id="{7FC72ECE-EAEC-411C-A652-9246952E2EDA}" type="slidenum">
              <a:rPr lang="en-US" sz="1200">
                <a:solidFill>
                  <a:srgbClr val="000000"/>
                </a:solidFill>
              </a:rPr>
              <a:pPr algn="r">
                <a:lnSpc>
                  <a:spcPct val="70000"/>
                </a:lnSpc>
                <a:spcBef>
                  <a:spcPct val="50000"/>
                </a:spcBef>
                <a:buFontTx/>
                <a:buChar char="•"/>
              </a:pPr>
              <a:t>21</a:t>
            </a:fld>
            <a:endParaRPr lang="en-US" sz="1200" dirty="0">
              <a:solidFill>
                <a:srgbClr val="000000"/>
              </a:solidFill>
            </a:endParaRPr>
          </a:p>
        </p:txBody>
      </p:sp>
      <p:sp>
        <p:nvSpPr>
          <p:cNvPr id="35842"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35843" name="Rectangle 3"/>
          <p:cNvSpPr>
            <a:spLocks noGrp="1" noChangeArrowheads="1"/>
          </p:cNvSpPr>
          <p:nvPr>
            <p:ph type="body" idx="1"/>
          </p:nvPr>
        </p:nvSpPr>
        <p:spPr bwMode="auto">
          <a:noFill/>
        </p:spPr>
        <p:txBody>
          <a:bodyPr wrap="square" lIns="90717" tIns="45359" rIns="90717" bIns="45359" numCol="1" anchor="t" anchorCtr="0" compatLnSpc="1">
            <a:prstTxWarp prst="textNoShape">
              <a:avLst/>
            </a:prstTxWarp>
          </a:bodyPr>
          <a:lstStyle/>
          <a:p>
            <a:pPr eaLnBrk="1" hangingPunct="1">
              <a:spcBef>
                <a:spcPct val="0"/>
              </a:spcBef>
            </a:pPr>
            <a:endParaRPr lang="en-US"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le Slide">
    <p:bg bwMode="gray">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10" name="Rectangle 2"/>
          <p:cNvSpPr>
            <a:spLocks noGrp="1" noChangeArrowheads="1"/>
          </p:cNvSpPr>
          <p:nvPr>
            <p:ph type="ctrTitle"/>
          </p:nvPr>
        </p:nvSpPr>
        <p:spPr>
          <a:xfrm>
            <a:off x="609600" y="4495800"/>
            <a:ext cx="7848600" cy="609600"/>
          </a:xfrm>
        </p:spPr>
        <p:txBody>
          <a:bodyPr anchor="b"/>
          <a:lstStyle>
            <a:lvl1pPr>
              <a:defRPr sz="2800"/>
            </a:lvl1pPr>
          </a:lstStyle>
          <a:p>
            <a:r>
              <a:rPr lang="en-US" dirty="0" smtClean="0"/>
              <a:t>Click to edit Master title style</a:t>
            </a:r>
            <a:endParaRPr lang="en-US" dirty="0"/>
          </a:p>
        </p:txBody>
      </p:sp>
      <p:sp>
        <p:nvSpPr>
          <p:cNvPr id="11" name="Rectangle 3"/>
          <p:cNvSpPr>
            <a:spLocks noGrp="1" noChangeArrowheads="1"/>
          </p:cNvSpPr>
          <p:nvPr>
            <p:ph type="subTitle" idx="1"/>
          </p:nvPr>
        </p:nvSpPr>
        <p:spPr>
          <a:xfrm>
            <a:off x="609600" y="5257800"/>
            <a:ext cx="7848600" cy="762000"/>
          </a:xfrm>
        </p:spPr>
        <p:txBody>
          <a:bodyPr/>
          <a:lstStyle>
            <a:lvl1pPr>
              <a:buNone/>
              <a:defRPr/>
            </a:lvl1pPr>
          </a:lstStyle>
          <a:p>
            <a:r>
              <a:rPr lang="en-US" smtClean="0"/>
              <a:t>Click to edit Master subtitle style</a:t>
            </a:r>
            <a:endParaRPr lang="en-US" dirty="0"/>
          </a:p>
        </p:txBody>
      </p:sp>
      <p:sp>
        <p:nvSpPr>
          <p:cNvPr id="4" name="Rectangle 4"/>
          <p:cNvSpPr>
            <a:spLocks noGrp="1" noChangeArrowheads="1"/>
          </p:cNvSpPr>
          <p:nvPr>
            <p:ph type="dt" sz="half" idx="10"/>
          </p:nvPr>
        </p:nvSpPr>
        <p:spPr>
          <a:xfrm>
            <a:off x="6172200" y="6477000"/>
            <a:ext cx="1905000" cy="228600"/>
          </a:xfrm>
        </p:spPr>
        <p:txBody>
          <a:bodyPr/>
          <a:lstStyle>
            <a:lvl1pPr algn="r">
              <a:defRPr/>
            </a:lvl1pPr>
          </a:lstStyle>
          <a:p>
            <a:pPr>
              <a:defRPr/>
            </a:pPr>
            <a:endParaRPr lang="en-US"/>
          </a:p>
        </p:txBody>
      </p:sp>
      <p:sp>
        <p:nvSpPr>
          <p:cNvPr id="5" name="Rectangle 6"/>
          <p:cNvSpPr>
            <a:spLocks noGrp="1" noChangeArrowheads="1"/>
          </p:cNvSpPr>
          <p:nvPr>
            <p:ph type="sldNum" sz="quarter" idx="11"/>
          </p:nvPr>
        </p:nvSpPr>
        <p:spPr>
          <a:xfrm>
            <a:off x="6934200" y="6475413"/>
            <a:ext cx="1905000" cy="231775"/>
          </a:xfrm>
        </p:spPr>
        <p:txBody>
          <a:bodyPr/>
          <a:lstStyle>
            <a:lvl1pPr>
              <a:defRPr/>
            </a:lvl1pPr>
          </a:lstStyle>
          <a:p>
            <a:pPr>
              <a:defRPr/>
            </a:pPr>
            <a:r>
              <a:rPr lang="en-US"/>
              <a:t>1</a:t>
            </a:r>
          </a:p>
        </p:txBody>
      </p:sp>
      <p:sp>
        <p:nvSpPr>
          <p:cNvPr id="6" name="Rectangle 5"/>
          <p:cNvSpPr>
            <a:spLocks noGrp="1" noChangeArrowheads="1"/>
          </p:cNvSpPr>
          <p:nvPr>
            <p:ph type="ftr" sz="quarter" idx="12"/>
          </p:nvPr>
        </p:nvSpPr>
        <p:spPr/>
        <p:txBody>
          <a:bodyPr/>
          <a:lstStyle>
            <a:lvl1pPr>
              <a:defRPr>
                <a:solidFill>
                  <a:schemeClr val="tx1"/>
                </a:solidFill>
              </a:defRPr>
            </a:lvl1pPr>
          </a:lstStyle>
          <a:p>
            <a:pPr>
              <a:defRPr/>
            </a:pPr>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lvl1pPr>
              <a:spcBef>
                <a:spcPts val="1200"/>
              </a:spcBef>
              <a:spcAft>
                <a:spcPts val="0"/>
              </a:spcAft>
              <a:defRPr sz="1800"/>
            </a:lvl1pPr>
            <a:lvl2pPr>
              <a:spcBef>
                <a:spcPts val="600"/>
              </a:spcBef>
              <a:defRPr sz="1800"/>
            </a:lvl2pPr>
            <a:lvl3pPr>
              <a:spcBef>
                <a:spcPts val="600"/>
              </a:spcBef>
              <a:defRPr sz="1800"/>
            </a:lvl3pPr>
            <a:lvl4pPr>
              <a:spcBef>
                <a:spcPts val="600"/>
              </a:spcBef>
              <a:defRPr sz="1800"/>
            </a:lvl4pPr>
            <a:lvl5pPr>
              <a:spcBef>
                <a:spcPts val="600"/>
              </a:spcBef>
              <a:defRPr sz="18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Rectangle 4"/>
          <p:cNvSpPr>
            <a:spLocks noGrp="1" noChangeArrowheads="1"/>
          </p:cNvSpPr>
          <p:nvPr>
            <p:ph type="dt" sz="half" idx="10"/>
          </p:nvPr>
        </p:nvSpPr>
        <p:spPr/>
        <p:txBody>
          <a:bodyPr/>
          <a:lstStyle>
            <a:lvl1pPr>
              <a:defRPr/>
            </a:lvl1pPr>
          </a:lstStyle>
          <a:p>
            <a:pPr>
              <a:defRPr/>
            </a:pPr>
            <a:endParaRPr lang="en-US"/>
          </a:p>
        </p:txBody>
      </p:sp>
      <p:sp>
        <p:nvSpPr>
          <p:cNvPr id="5" name="Rectangle 5"/>
          <p:cNvSpPr>
            <a:spLocks noGrp="1" noChangeArrowheads="1"/>
          </p:cNvSpPr>
          <p:nvPr>
            <p:ph type="ftr" sz="quarter" idx="11"/>
          </p:nvPr>
        </p:nvSpPr>
        <p:spPr/>
        <p:txBody>
          <a:bodyPr/>
          <a:lstStyle>
            <a:lvl1pPr>
              <a:defRPr/>
            </a:lvl1pPr>
          </a:lstStyle>
          <a:p>
            <a:pPr>
              <a:defRPr/>
            </a:pPr>
            <a:endParaRPr lang="en-US"/>
          </a:p>
        </p:txBody>
      </p:sp>
      <p:sp>
        <p:nvSpPr>
          <p:cNvPr id="6" name="Rectangle 6"/>
          <p:cNvSpPr>
            <a:spLocks noGrp="1" noChangeArrowheads="1"/>
          </p:cNvSpPr>
          <p:nvPr>
            <p:ph type="sldNum" sz="quarter" idx="12"/>
          </p:nvPr>
        </p:nvSpPr>
        <p:spPr/>
        <p:txBody>
          <a:bodyPr/>
          <a:lstStyle>
            <a:lvl1pPr>
              <a:defRPr/>
            </a:lvl1pPr>
          </a:lstStyle>
          <a:p>
            <a:pPr>
              <a:defRPr/>
            </a:pPr>
            <a:fld id="{46DA8D9B-37A2-47C4-AB85-95DECED15612}" type="slidenum">
              <a:rPr lang="en-US"/>
              <a:pPr>
                <a:defRPr/>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Section Header">
    <p:bg bwMode="gray">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9" name="Rectangle 3"/>
          <p:cNvSpPr>
            <a:spLocks noGrp="1" noChangeArrowheads="1"/>
          </p:cNvSpPr>
          <p:nvPr>
            <p:ph type="subTitle" idx="13"/>
          </p:nvPr>
        </p:nvSpPr>
        <p:spPr>
          <a:xfrm>
            <a:off x="609600" y="3657600"/>
            <a:ext cx="4800600" cy="1219200"/>
          </a:xfrm>
        </p:spPr>
        <p:txBody>
          <a:bodyPr/>
          <a:lstStyle>
            <a:lvl1pPr marL="0" indent="0">
              <a:buFontTx/>
              <a:buNone/>
              <a:defRPr/>
            </a:lvl1pPr>
          </a:lstStyle>
          <a:p>
            <a:r>
              <a:rPr lang="en-US" smtClean="0"/>
              <a:t>Click to edit Master subtitle style</a:t>
            </a:r>
            <a:endParaRPr lang="en-US" dirty="0"/>
          </a:p>
        </p:txBody>
      </p:sp>
      <p:sp>
        <p:nvSpPr>
          <p:cNvPr id="10" name="Title 9"/>
          <p:cNvSpPr>
            <a:spLocks noGrp="1"/>
          </p:cNvSpPr>
          <p:nvPr>
            <p:ph type="title"/>
          </p:nvPr>
        </p:nvSpPr>
        <p:spPr>
          <a:xfrm>
            <a:off x="609600" y="2895600"/>
            <a:ext cx="7620000" cy="533400"/>
          </a:xfrm>
        </p:spPr>
        <p:txBody>
          <a:bodyPr/>
          <a:lstStyle>
            <a:lvl1pPr>
              <a:defRPr sz="2800"/>
            </a:lvl1pPr>
          </a:lstStyle>
          <a:p>
            <a:r>
              <a:rPr lang="en-US" smtClean="0"/>
              <a:t>Click to edit Master title style</a:t>
            </a:r>
            <a:endParaRPr lang="en-US" dirty="0"/>
          </a:p>
        </p:txBody>
      </p:sp>
      <p:sp>
        <p:nvSpPr>
          <p:cNvPr id="4" name="Date Placeholder 3"/>
          <p:cNvSpPr>
            <a:spLocks noGrp="1"/>
          </p:cNvSpPr>
          <p:nvPr>
            <p:ph type="dt" sz="half" idx="14"/>
          </p:nvPr>
        </p:nvSpPr>
        <p:spPr/>
        <p:txBody>
          <a:bodyPr/>
          <a:lstStyle>
            <a:lvl1pPr>
              <a:defRPr/>
            </a:lvl1pPr>
          </a:lstStyle>
          <a:p>
            <a:pPr>
              <a:defRPr/>
            </a:pPr>
            <a:endParaRPr lang="en-US"/>
          </a:p>
        </p:txBody>
      </p:sp>
      <p:sp>
        <p:nvSpPr>
          <p:cNvPr id="5" name="Slide Number Placeholder 5"/>
          <p:cNvSpPr>
            <a:spLocks noGrp="1"/>
          </p:cNvSpPr>
          <p:nvPr>
            <p:ph type="sldNum" sz="quarter" idx="15"/>
          </p:nvPr>
        </p:nvSpPr>
        <p:spPr/>
        <p:txBody>
          <a:bodyPr/>
          <a:lstStyle>
            <a:lvl1pPr>
              <a:defRPr/>
            </a:lvl1pPr>
          </a:lstStyle>
          <a:p>
            <a:pPr>
              <a:defRPr/>
            </a:pPr>
            <a:fld id="{FF87CBDB-8B12-4A59-A70C-894855DE7F42}" type="slidenum">
              <a:rPr lang="en-US"/>
              <a:pPr>
                <a:defRPr/>
              </a:pPr>
              <a:t>‹#›</a:t>
            </a:fld>
            <a:endParaRPr lang="en-US" dirty="0"/>
          </a:p>
        </p:txBody>
      </p:sp>
      <p:sp>
        <p:nvSpPr>
          <p:cNvPr id="6" name="Rectangle 5"/>
          <p:cNvSpPr>
            <a:spLocks noGrp="1" noChangeArrowheads="1"/>
          </p:cNvSpPr>
          <p:nvPr>
            <p:ph type="ftr" sz="quarter" idx="16"/>
          </p:nvPr>
        </p:nvSpPr>
        <p:spPr/>
        <p:txBody>
          <a:bodyPr/>
          <a:lstStyle>
            <a:lvl1pPr>
              <a:defRPr/>
            </a:lvl1pPr>
          </a:lstStyle>
          <a:p>
            <a:pPr>
              <a:defRPr/>
            </a:pP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304800" y="1219200"/>
            <a:ext cx="4191000" cy="4648200"/>
          </a:xfrm>
        </p:spPr>
        <p:txBody>
          <a:bodyPr/>
          <a:lstStyle>
            <a:lvl1pPr>
              <a:defRPr sz="2000"/>
            </a:lvl1pPr>
            <a:lvl2pPr>
              <a:defRPr sz="1800"/>
            </a:lvl2pPr>
            <a:lvl3pPr>
              <a:defRPr sz="1600"/>
            </a:lvl3pPr>
            <a:lvl4pPr>
              <a:defRPr sz="1400"/>
            </a:lvl4pPr>
            <a:lvl5pPr>
              <a:defRPr sz="14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219200"/>
            <a:ext cx="4191000" cy="4648200"/>
          </a:xfrm>
        </p:spPr>
        <p:txBody>
          <a:bodyPr/>
          <a:lstStyle>
            <a:lvl1pPr>
              <a:defRPr sz="2000"/>
            </a:lvl1pPr>
            <a:lvl2pPr>
              <a:defRPr sz="1800"/>
            </a:lvl2pPr>
            <a:lvl3pPr>
              <a:defRPr sz="1600"/>
            </a:lvl3pPr>
            <a:lvl4pPr>
              <a:defRPr sz="1400"/>
            </a:lvl4pPr>
            <a:lvl5pPr>
              <a:defRPr sz="14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Rectangle 4"/>
          <p:cNvSpPr>
            <a:spLocks noGrp="1" noChangeArrowheads="1"/>
          </p:cNvSpPr>
          <p:nvPr>
            <p:ph type="dt" sz="half" idx="10"/>
          </p:nvPr>
        </p:nvSpPr>
        <p:spPr/>
        <p:txBody>
          <a:bodyPr/>
          <a:lstStyle>
            <a:lvl1pPr>
              <a:defRPr/>
            </a:lvl1pPr>
          </a:lstStyle>
          <a:p>
            <a:pPr>
              <a:defRPr/>
            </a:pPr>
            <a:endParaRPr lang="en-US"/>
          </a:p>
        </p:txBody>
      </p:sp>
      <p:sp>
        <p:nvSpPr>
          <p:cNvPr id="6" name="Rectangle 5"/>
          <p:cNvSpPr>
            <a:spLocks noGrp="1" noChangeArrowheads="1"/>
          </p:cNvSpPr>
          <p:nvPr>
            <p:ph type="ftr" sz="quarter" idx="11"/>
          </p:nvPr>
        </p:nvSpPr>
        <p:spPr/>
        <p:txBody>
          <a:bodyPr/>
          <a:lstStyle>
            <a:lvl1pPr>
              <a:defRPr/>
            </a:lvl1pPr>
          </a:lstStyle>
          <a:p>
            <a:pPr>
              <a:defRPr/>
            </a:pPr>
            <a:endParaRPr lang="en-US"/>
          </a:p>
        </p:txBody>
      </p:sp>
      <p:sp>
        <p:nvSpPr>
          <p:cNvPr id="7" name="Rectangle 6"/>
          <p:cNvSpPr>
            <a:spLocks noGrp="1" noChangeArrowheads="1"/>
          </p:cNvSpPr>
          <p:nvPr>
            <p:ph type="sldNum" sz="quarter" idx="12"/>
          </p:nvPr>
        </p:nvSpPr>
        <p:spPr/>
        <p:txBody>
          <a:bodyPr/>
          <a:lstStyle>
            <a:lvl1pPr>
              <a:defRPr/>
            </a:lvl1pPr>
          </a:lstStyle>
          <a:p>
            <a:pPr>
              <a:defRPr/>
            </a:pPr>
            <a:fld id="{4F56B2BD-FE65-4BA1-B20B-9AEFC55E106C}" type="slidenum">
              <a:rPr lang="en-US"/>
              <a:pPr>
                <a:defRPr/>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Rectangle 4"/>
          <p:cNvSpPr>
            <a:spLocks noGrp="1" noChangeArrowheads="1"/>
          </p:cNvSpPr>
          <p:nvPr>
            <p:ph type="dt" sz="half" idx="10"/>
          </p:nvPr>
        </p:nvSpPr>
        <p:spPr/>
        <p:txBody>
          <a:bodyPr/>
          <a:lstStyle>
            <a:lvl1pPr>
              <a:defRPr/>
            </a:lvl1pPr>
          </a:lstStyle>
          <a:p>
            <a:pPr>
              <a:defRPr/>
            </a:pPr>
            <a:endParaRPr lang="en-US"/>
          </a:p>
        </p:txBody>
      </p:sp>
      <p:sp>
        <p:nvSpPr>
          <p:cNvPr id="4" name="Rectangle 5"/>
          <p:cNvSpPr>
            <a:spLocks noGrp="1" noChangeArrowheads="1"/>
          </p:cNvSpPr>
          <p:nvPr>
            <p:ph type="ftr" sz="quarter" idx="11"/>
          </p:nvPr>
        </p:nvSpPr>
        <p:spPr/>
        <p:txBody>
          <a:bodyPr/>
          <a:lstStyle>
            <a:lvl1pPr>
              <a:defRPr/>
            </a:lvl1pPr>
          </a:lstStyle>
          <a:p>
            <a:pPr>
              <a:defRPr/>
            </a:pPr>
            <a:endParaRPr lang="en-US"/>
          </a:p>
        </p:txBody>
      </p:sp>
      <p:sp>
        <p:nvSpPr>
          <p:cNvPr id="5" name="Rectangle 6"/>
          <p:cNvSpPr>
            <a:spLocks noGrp="1" noChangeArrowheads="1"/>
          </p:cNvSpPr>
          <p:nvPr>
            <p:ph type="sldNum" sz="quarter" idx="12"/>
          </p:nvPr>
        </p:nvSpPr>
        <p:spPr/>
        <p:txBody>
          <a:bodyPr/>
          <a:lstStyle>
            <a:lvl1pPr>
              <a:defRPr/>
            </a:lvl1pPr>
          </a:lstStyle>
          <a:p>
            <a:pPr>
              <a:defRPr/>
            </a:pPr>
            <a:fld id="{0B6F88B5-D3E7-4494-90DB-14B95124CB87}" type="slidenum">
              <a:rPr lang="en-US"/>
              <a:pPr>
                <a:defRPr/>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p:txBody>
          <a:bodyPr/>
          <a:lstStyle>
            <a:lvl1pPr>
              <a:defRPr/>
            </a:lvl1pPr>
          </a:lstStyle>
          <a:p>
            <a:pPr>
              <a:defRPr/>
            </a:pPr>
            <a:endParaRPr lang="en-US"/>
          </a:p>
        </p:txBody>
      </p:sp>
      <p:sp>
        <p:nvSpPr>
          <p:cNvPr id="3" name="Rectangle 5"/>
          <p:cNvSpPr>
            <a:spLocks noGrp="1" noChangeArrowheads="1"/>
          </p:cNvSpPr>
          <p:nvPr>
            <p:ph type="ftr" sz="quarter" idx="11"/>
          </p:nvPr>
        </p:nvSpPr>
        <p:spPr/>
        <p:txBody>
          <a:bodyPr/>
          <a:lstStyle>
            <a:lvl1pPr>
              <a:defRPr/>
            </a:lvl1pPr>
          </a:lstStyle>
          <a:p>
            <a:pPr>
              <a:defRPr/>
            </a:pPr>
            <a:endParaRPr lang="en-US"/>
          </a:p>
        </p:txBody>
      </p:sp>
      <p:sp>
        <p:nvSpPr>
          <p:cNvPr id="4" name="Rectangle 6"/>
          <p:cNvSpPr>
            <a:spLocks noGrp="1" noChangeArrowheads="1"/>
          </p:cNvSpPr>
          <p:nvPr>
            <p:ph type="sldNum" sz="quarter" idx="12"/>
          </p:nvPr>
        </p:nvSpPr>
        <p:spPr/>
        <p:txBody>
          <a:bodyPr/>
          <a:lstStyle>
            <a:lvl1pPr>
              <a:defRPr/>
            </a:lvl1pPr>
          </a:lstStyle>
          <a:p>
            <a:pPr>
              <a:defRPr/>
            </a:pPr>
            <a:fld id="{9B48B504-9F8A-4CC1-9AC2-BE9B95F528F0}" type="slidenum">
              <a:rPr lang="en-US"/>
              <a:pPr>
                <a:defRPr/>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chart" preserve="1">
  <p:cSld name="Title and Chart">
    <p:spTree>
      <p:nvGrpSpPr>
        <p:cNvPr id="1" name=""/>
        <p:cNvGrpSpPr/>
        <p:nvPr/>
      </p:nvGrpSpPr>
      <p:grpSpPr>
        <a:xfrm>
          <a:off x="0" y="0"/>
          <a:ext cx="0" cy="0"/>
          <a:chOff x="0" y="0"/>
          <a:chExt cx="0" cy="0"/>
        </a:xfrm>
      </p:grpSpPr>
      <p:sp>
        <p:nvSpPr>
          <p:cNvPr id="2" name="Title 1"/>
          <p:cNvSpPr>
            <a:spLocks noGrp="1"/>
          </p:cNvSpPr>
          <p:nvPr>
            <p:ph type="title"/>
          </p:nvPr>
        </p:nvSpPr>
        <p:spPr>
          <a:xfrm>
            <a:off x="304800" y="533400"/>
            <a:ext cx="8534400" cy="533400"/>
          </a:xfrm>
        </p:spPr>
        <p:txBody>
          <a:bodyPr/>
          <a:lstStyle/>
          <a:p>
            <a:r>
              <a:rPr lang="en-US" smtClean="0"/>
              <a:t>Click to edit Master title style</a:t>
            </a:r>
            <a:endParaRPr lang="en-US"/>
          </a:p>
        </p:txBody>
      </p:sp>
      <p:sp>
        <p:nvSpPr>
          <p:cNvPr id="3" name="Chart Placeholder 2"/>
          <p:cNvSpPr>
            <a:spLocks noGrp="1"/>
          </p:cNvSpPr>
          <p:nvPr>
            <p:ph type="chart" idx="1"/>
          </p:nvPr>
        </p:nvSpPr>
        <p:spPr>
          <a:xfrm>
            <a:off x="304800" y="1219200"/>
            <a:ext cx="8534400" cy="4648200"/>
          </a:xfrm>
        </p:spPr>
        <p:txBody>
          <a:bodyPr/>
          <a:lstStyle/>
          <a:p>
            <a:pPr lvl="0"/>
            <a:endParaRPr lang="en-US" noProof="0" dirty="0"/>
          </a:p>
        </p:txBody>
      </p:sp>
      <p:sp>
        <p:nvSpPr>
          <p:cNvPr id="4" name="Rectangle 4"/>
          <p:cNvSpPr>
            <a:spLocks noGrp="1" noChangeArrowheads="1"/>
          </p:cNvSpPr>
          <p:nvPr>
            <p:ph type="dt" sz="half" idx="10"/>
          </p:nvPr>
        </p:nvSpPr>
        <p:spPr/>
        <p:txBody>
          <a:bodyPr/>
          <a:lstStyle>
            <a:lvl1pPr>
              <a:defRPr/>
            </a:lvl1pPr>
          </a:lstStyle>
          <a:p>
            <a:pPr>
              <a:defRPr/>
            </a:pPr>
            <a:endParaRPr lang="en-US"/>
          </a:p>
        </p:txBody>
      </p:sp>
      <p:sp>
        <p:nvSpPr>
          <p:cNvPr id="5" name="Rectangle 5"/>
          <p:cNvSpPr>
            <a:spLocks noGrp="1" noChangeArrowheads="1"/>
          </p:cNvSpPr>
          <p:nvPr>
            <p:ph type="ftr" sz="quarter" idx="11"/>
          </p:nvPr>
        </p:nvSpPr>
        <p:spPr/>
        <p:txBody>
          <a:bodyPr/>
          <a:lstStyle>
            <a:lvl1pPr>
              <a:defRPr/>
            </a:lvl1pPr>
          </a:lstStyle>
          <a:p>
            <a:pPr>
              <a:defRPr/>
            </a:pPr>
            <a:endParaRPr lang="en-US"/>
          </a:p>
        </p:txBody>
      </p:sp>
      <p:sp>
        <p:nvSpPr>
          <p:cNvPr id="6" name="Rectangle 6"/>
          <p:cNvSpPr>
            <a:spLocks noGrp="1" noChangeArrowheads="1"/>
          </p:cNvSpPr>
          <p:nvPr>
            <p:ph type="sldNum" sz="quarter" idx="12"/>
          </p:nvPr>
        </p:nvSpPr>
        <p:spPr/>
        <p:txBody>
          <a:bodyPr/>
          <a:lstStyle>
            <a:lvl1pPr>
              <a:defRPr/>
            </a:lvl1pPr>
          </a:lstStyle>
          <a:p>
            <a:pPr>
              <a:defRPr/>
            </a:pPr>
            <a:fld id="{8BD278B2-C59F-4287-AEC0-D002DCDA7749}" type="slidenum">
              <a:rPr lang="en-US"/>
              <a:pPr>
                <a:defRPr/>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304800" y="533400"/>
            <a:ext cx="8534400" cy="5334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304800" y="1219200"/>
            <a:ext cx="8534400" cy="4648200"/>
          </a:xfrm>
        </p:spPr>
        <p:txBody>
          <a:bodyPr/>
          <a:lstStyle/>
          <a:p>
            <a:pPr lvl="0"/>
            <a:endParaRPr lang="en-US" noProof="0" dirty="0"/>
          </a:p>
        </p:txBody>
      </p:sp>
      <p:sp>
        <p:nvSpPr>
          <p:cNvPr id="4" name="Rectangle 4"/>
          <p:cNvSpPr>
            <a:spLocks noGrp="1" noChangeArrowheads="1"/>
          </p:cNvSpPr>
          <p:nvPr>
            <p:ph type="dt" sz="half" idx="10"/>
          </p:nvPr>
        </p:nvSpPr>
        <p:spPr/>
        <p:txBody>
          <a:bodyPr/>
          <a:lstStyle>
            <a:lvl1pPr>
              <a:defRPr/>
            </a:lvl1pPr>
          </a:lstStyle>
          <a:p>
            <a:pPr>
              <a:defRPr/>
            </a:pPr>
            <a:endParaRPr lang="en-US"/>
          </a:p>
        </p:txBody>
      </p:sp>
      <p:sp>
        <p:nvSpPr>
          <p:cNvPr id="5" name="Rectangle 5"/>
          <p:cNvSpPr>
            <a:spLocks noGrp="1" noChangeArrowheads="1"/>
          </p:cNvSpPr>
          <p:nvPr>
            <p:ph type="ftr" sz="quarter" idx="11"/>
          </p:nvPr>
        </p:nvSpPr>
        <p:spPr/>
        <p:txBody>
          <a:bodyPr/>
          <a:lstStyle>
            <a:lvl1pPr>
              <a:defRPr/>
            </a:lvl1pPr>
          </a:lstStyle>
          <a:p>
            <a:pPr>
              <a:defRPr/>
            </a:pPr>
            <a:endParaRPr lang="en-US"/>
          </a:p>
        </p:txBody>
      </p:sp>
      <p:sp>
        <p:nvSpPr>
          <p:cNvPr id="6" name="Rectangle 6"/>
          <p:cNvSpPr>
            <a:spLocks noGrp="1" noChangeArrowheads="1"/>
          </p:cNvSpPr>
          <p:nvPr>
            <p:ph type="sldNum" sz="quarter" idx="12"/>
          </p:nvPr>
        </p:nvSpPr>
        <p:spPr/>
        <p:txBody>
          <a:bodyPr/>
          <a:lstStyle>
            <a:lvl1pPr>
              <a:defRPr/>
            </a:lvl1pPr>
          </a:lstStyle>
          <a:p>
            <a:pPr>
              <a:defRPr/>
            </a:pPr>
            <a:fld id="{DCEE4383-6DC4-43F7-A1C4-59B52093B388}" type="slidenum">
              <a:rPr lang="en-US"/>
              <a:pPr>
                <a:defRPr/>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p:txBody>
          <a:bodyPr/>
          <a:lstStyle>
            <a:lvl1pPr>
              <a:defRPr/>
            </a:lvl1pPr>
          </a:lstStyle>
          <a:p>
            <a:pPr>
              <a:defRPr/>
            </a:pPr>
            <a:endParaRPr lang="en-US"/>
          </a:p>
        </p:txBody>
      </p:sp>
      <p:sp>
        <p:nvSpPr>
          <p:cNvPr id="4" name="Rectangle 5"/>
          <p:cNvSpPr>
            <a:spLocks noGrp="1" noChangeArrowheads="1"/>
          </p:cNvSpPr>
          <p:nvPr>
            <p:ph type="ftr" sz="quarter" idx="11"/>
          </p:nvPr>
        </p:nvSpPr>
        <p:spPr/>
        <p:txBody>
          <a:bodyPr/>
          <a:lstStyle>
            <a:lvl1pPr>
              <a:defRPr/>
            </a:lvl1pPr>
          </a:lstStyle>
          <a:p>
            <a:pPr>
              <a:defRPr/>
            </a:pPr>
            <a:endParaRPr lang="en-US"/>
          </a:p>
        </p:txBody>
      </p:sp>
      <p:sp>
        <p:nvSpPr>
          <p:cNvPr id="5" name="Rectangle 6"/>
          <p:cNvSpPr>
            <a:spLocks noGrp="1" noChangeArrowheads="1"/>
          </p:cNvSpPr>
          <p:nvPr>
            <p:ph type="sldNum" sz="quarter" idx="12"/>
          </p:nvPr>
        </p:nvSpPr>
        <p:spPr/>
        <p:txBody>
          <a:bodyPr/>
          <a:lstStyle>
            <a:lvl1pPr>
              <a:defRPr/>
            </a:lvl1pPr>
          </a:lstStyle>
          <a:p>
            <a:pPr>
              <a:defRPr/>
            </a:pPr>
            <a:fld id="{B1758408-2A3F-44BF-AC16-17C79FE80A3B}" type="slidenum">
              <a:rPr lang="en-US"/>
              <a:pPr>
                <a:defRPr/>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png"/><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1" cstate="print"/>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304800" y="533400"/>
            <a:ext cx="8534400" cy="5334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304800" y="1219200"/>
            <a:ext cx="8534400" cy="4648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3048000" y="6469063"/>
            <a:ext cx="1905000" cy="2286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spAutoFit/>
          </a:bodyPr>
          <a:lstStyle>
            <a:lvl1pPr algn="ctr">
              <a:defRPr sz="900">
                <a:latin typeface="Arial" pitchFamily="34" charset="0"/>
                <a:cs typeface="Arial" pitchFamily="34" charset="0"/>
              </a:defRPr>
            </a:lvl1pPr>
          </a:lstStyle>
          <a:p>
            <a:pPr>
              <a:defRPr/>
            </a:pPr>
            <a:endParaRPr lang="en-US"/>
          </a:p>
        </p:txBody>
      </p:sp>
      <p:sp>
        <p:nvSpPr>
          <p:cNvPr id="1029" name="Rectangle 5"/>
          <p:cNvSpPr>
            <a:spLocks noGrp="1" noChangeArrowheads="1"/>
          </p:cNvSpPr>
          <p:nvPr>
            <p:ph type="ftr" sz="quarter" idx="3"/>
          </p:nvPr>
        </p:nvSpPr>
        <p:spPr bwMode="auto">
          <a:xfrm>
            <a:off x="76200" y="6483350"/>
            <a:ext cx="1371600" cy="214313"/>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spAutoFit/>
          </a:bodyPr>
          <a:lstStyle>
            <a:lvl1pPr>
              <a:defRPr sz="800">
                <a:solidFill>
                  <a:schemeClr val="bg1"/>
                </a:solidFill>
                <a:latin typeface="Arial" pitchFamily="34" charset="0"/>
                <a:cs typeface="Arial" pitchFamily="34" charset="0"/>
              </a:defRPr>
            </a:lvl1pPr>
          </a:lstStyle>
          <a:p>
            <a:pPr>
              <a:defRPr/>
            </a:pPr>
            <a:endParaRPr lang="en-US"/>
          </a:p>
        </p:txBody>
      </p:sp>
      <p:sp>
        <p:nvSpPr>
          <p:cNvPr id="1030" name="Rectangle 6"/>
          <p:cNvSpPr>
            <a:spLocks noGrp="1" noChangeArrowheads="1"/>
          </p:cNvSpPr>
          <p:nvPr>
            <p:ph type="sldNum" sz="quarter" idx="4"/>
          </p:nvPr>
        </p:nvSpPr>
        <p:spPr bwMode="auto">
          <a:xfrm>
            <a:off x="8534400" y="6627813"/>
            <a:ext cx="609600" cy="230187"/>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spAutoFit/>
          </a:bodyPr>
          <a:lstStyle>
            <a:lvl1pPr algn="ctr">
              <a:defRPr sz="900" b="1">
                <a:solidFill>
                  <a:srgbClr val="000000"/>
                </a:solidFill>
                <a:latin typeface="Arial" pitchFamily="34" charset="0"/>
                <a:cs typeface="Arial" pitchFamily="34" charset="0"/>
              </a:defRPr>
            </a:lvl1pPr>
          </a:lstStyle>
          <a:p>
            <a:pPr>
              <a:defRPr/>
            </a:pPr>
            <a:r>
              <a:rPr lang="en-US"/>
              <a:t>1</a:t>
            </a:r>
            <a:endParaRPr lang="en-US" dirty="0"/>
          </a:p>
        </p:txBody>
      </p:sp>
    </p:spTree>
  </p:cSld>
  <p:clrMap bg1="lt1" tx1="dk1" bg2="lt2" tx2="dk2" accent1="accent1" accent2="accent2" accent3="accent3" accent4="accent4" accent5="accent5" accent6="accent6" hlink="hlink" folHlink="folHlink"/>
  <p:sldLayoutIdLst>
    <p:sldLayoutId id="2147485306" r:id="rId1"/>
    <p:sldLayoutId id="2147485307" r:id="rId2"/>
    <p:sldLayoutId id="2147485308" r:id="rId3"/>
    <p:sldLayoutId id="2147485309" r:id="rId4"/>
    <p:sldLayoutId id="2147485310" r:id="rId5"/>
    <p:sldLayoutId id="2147485311" r:id="rId6"/>
    <p:sldLayoutId id="2147485312" r:id="rId7"/>
    <p:sldLayoutId id="2147485313" r:id="rId8"/>
    <p:sldLayoutId id="2147485314" r:id="rId9"/>
  </p:sldLayoutIdLst>
  <p:hf hdr="0" ftr="0" dt="0"/>
  <p:txStyles>
    <p:titleStyle>
      <a:lvl1pPr algn="l" rtl="0" eaLnBrk="0" fontAlgn="base" hangingPunct="0">
        <a:spcBef>
          <a:spcPct val="0"/>
        </a:spcBef>
        <a:spcAft>
          <a:spcPct val="0"/>
        </a:spcAft>
        <a:defRPr sz="2400" b="1">
          <a:solidFill>
            <a:schemeClr val="accent1"/>
          </a:solidFill>
          <a:latin typeface="+mj-lt"/>
          <a:ea typeface="MS PGothic" pitchFamily="34" charset="-128"/>
          <a:cs typeface="MS PGothic"/>
        </a:defRPr>
      </a:lvl1pPr>
      <a:lvl2pPr algn="l" rtl="0" eaLnBrk="0" fontAlgn="base" hangingPunct="0">
        <a:spcBef>
          <a:spcPct val="0"/>
        </a:spcBef>
        <a:spcAft>
          <a:spcPct val="0"/>
        </a:spcAft>
        <a:defRPr sz="2400" b="1">
          <a:solidFill>
            <a:schemeClr val="accent1"/>
          </a:solidFill>
          <a:latin typeface="Calibri" charset="0"/>
          <a:ea typeface="MS PGothic" pitchFamily="34" charset="-128"/>
          <a:cs typeface="MS PGothic"/>
        </a:defRPr>
      </a:lvl2pPr>
      <a:lvl3pPr algn="l" rtl="0" eaLnBrk="0" fontAlgn="base" hangingPunct="0">
        <a:spcBef>
          <a:spcPct val="0"/>
        </a:spcBef>
        <a:spcAft>
          <a:spcPct val="0"/>
        </a:spcAft>
        <a:defRPr sz="2400" b="1">
          <a:solidFill>
            <a:schemeClr val="accent1"/>
          </a:solidFill>
          <a:latin typeface="Calibri" charset="0"/>
          <a:ea typeface="MS PGothic" pitchFamily="34" charset="-128"/>
          <a:cs typeface="MS PGothic"/>
        </a:defRPr>
      </a:lvl3pPr>
      <a:lvl4pPr algn="l" rtl="0" eaLnBrk="0" fontAlgn="base" hangingPunct="0">
        <a:spcBef>
          <a:spcPct val="0"/>
        </a:spcBef>
        <a:spcAft>
          <a:spcPct val="0"/>
        </a:spcAft>
        <a:defRPr sz="2400" b="1">
          <a:solidFill>
            <a:schemeClr val="accent1"/>
          </a:solidFill>
          <a:latin typeface="Calibri" charset="0"/>
          <a:ea typeface="MS PGothic" pitchFamily="34" charset="-128"/>
          <a:cs typeface="MS PGothic"/>
        </a:defRPr>
      </a:lvl4pPr>
      <a:lvl5pPr algn="l" rtl="0" eaLnBrk="0" fontAlgn="base" hangingPunct="0">
        <a:spcBef>
          <a:spcPct val="0"/>
        </a:spcBef>
        <a:spcAft>
          <a:spcPct val="0"/>
        </a:spcAft>
        <a:defRPr sz="2400" b="1">
          <a:solidFill>
            <a:schemeClr val="accent1"/>
          </a:solidFill>
          <a:latin typeface="Calibri" charset="0"/>
          <a:ea typeface="MS PGothic" pitchFamily="34" charset="-128"/>
          <a:cs typeface="MS PGothic"/>
        </a:defRPr>
      </a:lvl5pPr>
      <a:lvl6pPr marL="457200" algn="l" rtl="0" eaLnBrk="1" fontAlgn="base" hangingPunct="1">
        <a:spcBef>
          <a:spcPct val="0"/>
        </a:spcBef>
        <a:spcAft>
          <a:spcPct val="0"/>
        </a:spcAft>
        <a:defRPr sz="2400" b="1">
          <a:solidFill>
            <a:schemeClr val="accent1"/>
          </a:solidFill>
          <a:latin typeface="Arial" charset="0"/>
          <a:ea typeface="ヒラギノ角ゴ Pro W3" charset="-128"/>
          <a:cs typeface="ヒラギノ角ゴ Pro W3" charset="-128"/>
        </a:defRPr>
      </a:lvl6pPr>
      <a:lvl7pPr marL="914400" algn="l" rtl="0" eaLnBrk="1" fontAlgn="base" hangingPunct="1">
        <a:spcBef>
          <a:spcPct val="0"/>
        </a:spcBef>
        <a:spcAft>
          <a:spcPct val="0"/>
        </a:spcAft>
        <a:defRPr sz="2400" b="1">
          <a:solidFill>
            <a:schemeClr val="accent1"/>
          </a:solidFill>
          <a:latin typeface="Arial" charset="0"/>
          <a:ea typeface="ヒラギノ角ゴ Pro W3" charset="-128"/>
          <a:cs typeface="ヒラギノ角ゴ Pro W3" charset="-128"/>
        </a:defRPr>
      </a:lvl7pPr>
      <a:lvl8pPr marL="1371600" algn="l" rtl="0" eaLnBrk="1" fontAlgn="base" hangingPunct="1">
        <a:spcBef>
          <a:spcPct val="0"/>
        </a:spcBef>
        <a:spcAft>
          <a:spcPct val="0"/>
        </a:spcAft>
        <a:defRPr sz="2400" b="1">
          <a:solidFill>
            <a:schemeClr val="accent1"/>
          </a:solidFill>
          <a:latin typeface="Arial" charset="0"/>
          <a:ea typeface="ヒラギノ角ゴ Pro W3" charset="-128"/>
          <a:cs typeface="ヒラギノ角ゴ Pro W3" charset="-128"/>
        </a:defRPr>
      </a:lvl8pPr>
      <a:lvl9pPr marL="1828800" algn="l" rtl="0" eaLnBrk="1" fontAlgn="base" hangingPunct="1">
        <a:spcBef>
          <a:spcPct val="0"/>
        </a:spcBef>
        <a:spcAft>
          <a:spcPct val="0"/>
        </a:spcAft>
        <a:defRPr sz="2400" b="1">
          <a:solidFill>
            <a:schemeClr val="accent1"/>
          </a:solidFill>
          <a:latin typeface="Arial" charset="0"/>
          <a:ea typeface="ヒラギノ角ゴ Pro W3" charset="-128"/>
          <a:cs typeface="ヒラギノ角ゴ Pro W3" charset="-128"/>
        </a:defRPr>
      </a:lvl9pPr>
    </p:titleStyle>
    <p:bodyStyle>
      <a:lvl1pPr marL="342900" indent="-342900" algn="l" rtl="0" eaLnBrk="0" fontAlgn="base" hangingPunct="0">
        <a:spcBef>
          <a:spcPct val="20000"/>
        </a:spcBef>
        <a:spcAft>
          <a:spcPct val="0"/>
        </a:spcAft>
        <a:buChar char="•"/>
        <a:defRPr sz="2000">
          <a:solidFill>
            <a:schemeClr val="tx1"/>
          </a:solidFill>
          <a:latin typeface="+mn-lt"/>
          <a:ea typeface="MS PGothic" pitchFamily="34" charset="-128"/>
          <a:cs typeface="MS PGothic"/>
        </a:defRPr>
      </a:lvl1pPr>
      <a:lvl2pPr marL="742950" indent="-285750" algn="l" rtl="0" eaLnBrk="0" fontAlgn="base" hangingPunct="0">
        <a:spcBef>
          <a:spcPct val="20000"/>
        </a:spcBef>
        <a:spcAft>
          <a:spcPct val="0"/>
        </a:spcAft>
        <a:buChar char="–"/>
        <a:defRPr>
          <a:solidFill>
            <a:schemeClr val="tx1"/>
          </a:solidFill>
          <a:latin typeface="+mn-lt"/>
          <a:ea typeface="MS PGothic" pitchFamily="34" charset="-128"/>
          <a:cs typeface="MS PGothic"/>
        </a:defRPr>
      </a:lvl2pPr>
      <a:lvl3pPr marL="1143000" indent="-228600" algn="l" rtl="0" eaLnBrk="0" fontAlgn="base" hangingPunct="0">
        <a:spcBef>
          <a:spcPct val="20000"/>
        </a:spcBef>
        <a:spcAft>
          <a:spcPct val="0"/>
        </a:spcAft>
        <a:buChar char="•"/>
        <a:defRPr sz="1600">
          <a:solidFill>
            <a:schemeClr val="tx1"/>
          </a:solidFill>
          <a:latin typeface="+mn-lt"/>
          <a:ea typeface="MS PGothic" pitchFamily="34" charset="-128"/>
          <a:cs typeface="MS PGothic"/>
        </a:defRPr>
      </a:lvl3pPr>
      <a:lvl4pPr marL="1600200" indent="-228600" algn="l" rtl="0" eaLnBrk="0" fontAlgn="base" hangingPunct="0">
        <a:spcBef>
          <a:spcPct val="20000"/>
        </a:spcBef>
        <a:spcAft>
          <a:spcPct val="0"/>
        </a:spcAft>
        <a:buChar char="–"/>
        <a:defRPr sz="1400">
          <a:solidFill>
            <a:schemeClr val="tx1"/>
          </a:solidFill>
          <a:latin typeface="+mn-lt"/>
          <a:ea typeface="MS PGothic" pitchFamily="34" charset="-128"/>
          <a:cs typeface="MS PGothic"/>
        </a:defRPr>
      </a:lvl4pPr>
      <a:lvl5pPr marL="2057400" indent="-228600" algn="l" rtl="0" eaLnBrk="0" fontAlgn="base" hangingPunct="0">
        <a:spcBef>
          <a:spcPct val="20000"/>
        </a:spcBef>
        <a:spcAft>
          <a:spcPct val="0"/>
        </a:spcAft>
        <a:buChar char="»"/>
        <a:defRPr sz="1400">
          <a:solidFill>
            <a:schemeClr val="tx1"/>
          </a:solidFill>
          <a:latin typeface="+mn-lt"/>
          <a:ea typeface="MS PGothic" pitchFamily="34" charset="-128"/>
          <a:cs typeface="MS PGothic"/>
        </a:defRPr>
      </a:lvl5pPr>
      <a:lvl6pPr marL="2514600" indent="-228600" algn="l" rtl="0" eaLnBrk="1" fontAlgn="base" hangingPunct="1">
        <a:spcBef>
          <a:spcPct val="20000"/>
        </a:spcBef>
        <a:spcAft>
          <a:spcPct val="0"/>
        </a:spcAft>
        <a:buChar char="»"/>
        <a:defRPr sz="1400">
          <a:solidFill>
            <a:schemeClr val="tx1"/>
          </a:solidFill>
          <a:latin typeface="+mn-lt"/>
          <a:ea typeface="+mn-ea"/>
          <a:cs typeface="+mn-cs"/>
        </a:defRPr>
      </a:lvl6pPr>
      <a:lvl7pPr marL="2971800" indent="-228600" algn="l" rtl="0" eaLnBrk="1" fontAlgn="base" hangingPunct="1">
        <a:spcBef>
          <a:spcPct val="20000"/>
        </a:spcBef>
        <a:spcAft>
          <a:spcPct val="0"/>
        </a:spcAft>
        <a:buChar char="»"/>
        <a:defRPr sz="1400">
          <a:solidFill>
            <a:schemeClr val="tx1"/>
          </a:solidFill>
          <a:latin typeface="+mn-lt"/>
          <a:ea typeface="+mn-ea"/>
          <a:cs typeface="+mn-cs"/>
        </a:defRPr>
      </a:lvl7pPr>
      <a:lvl8pPr marL="3429000" indent="-228600" algn="l" rtl="0" eaLnBrk="1" fontAlgn="base" hangingPunct="1">
        <a:spcBef>
          <a:spcPct val="20000"/>
        </a:spcBef>
        <a:spcAft>
          <a:spcPct val="0"/>
        </a:spcAft>
        <a:buChar char="»"/>
        <a:defRPr sz="1400">
          <a:solidFill>
            <a:schemeClr val="tx1"/>
          </a:solidFill>
          <a:latin typeface="+mn-lt"/>
          <a:ea typeface="+mn-ea"/>
          <a:cs typeface="+mn-cs"/>
        </a:defRPr>
      </a:lvl8pPr>
      <a:lvl9pPr marL="3886200" indent="-228600" algn="l" rtl="0" eaLnBrk="1" fontAlgn="base" hangingPunct="1">
        <a:spcBef>
          <a:spcPct val="20000"/>
        </a:spcBef>
        <a:spcAft>
          <a:spcPct val="0"/>
        </a:spcAft>
        <a:buChar char="»"/>
        <a:defRPr sz="14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chart" Target="../charts/chart4.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chart" Target="../charts/chart5.xml"/><Relationship Id="rId2" Type="http://schemas.openxmlformats.org/officeDocument/2006/relationships/notesSlide" Target="../notesSlides/notesSlide4.xml"/><Relationship Id="rId1" Type="http://schemas.openxmlformats.org/officeDocument/2006/relationships/slideLayout" Target="../slideLayouts/slideLayout5.xml"/><Relationship Id="rId5" Type="http://schemas.openxmlformats.org/officeDocument/2006/relationships/chart" Target="../charts/chart7.xml"/><Relationship Id="rId4" Type="http://schemas.openxmlformats.org/officeDocument/2006/relationships/chart" Target="../charts/chart6.xml"/></Relationships>
</file>

<file path=ppt/slides/_rels/slide17.xml.rels><?xml version="1.0" encoding="UTF-8" standalone="yes"?>
<Relationships xmlns="http://schemas.openxmlformats.org/package/2006/relationships"><Relationship Id="rId3" Type="http://schemas.openxmlformats.org/officeDocument/2006/relationships/chart" Target="../charts/chart8.xml"/><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3" Type="http://schemas.openxmlformats.org/officeDocument/2006/relationships/chart" Target="../charts/chart10.xml"/><Relationship Id="rId2" Type="http://schemas.openxmlformats.org/officeDocument/2006/relationships/chart" Target="../charts/chart9.xml"/><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3" Type="http://schemas.openxmlformats.org/officeDocument/2006/relationships/chart" Target="../charts/chart11.xml"/><Relationship Id="rId2" Type="http://schemas.openxmlformats.org/officeDocument/2006/relationships/notesSlide" Target="../notesSlides/notesSlide6.xml"/><Relationship Id="rId1" Type="http://schemas.openxmlformats.org/officeDocument/2006/relationships/slideLayout" Target="../slideLayouts/slideLayout5.xml"/><Relationship Id="rId5" Type="http://schemas.openxmlformats.org/officeDocument/2006/relationships/chart" Target="../charts/chart13.xml"/><Relationship Id="rId4" Type="http://schemas.openxmlformats.org/officeDocument/2006/relationships/chart" Target="../charts/chart1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chart" Target="../charts/chart15.xml"/><Relationship Id="rId2" Type="http://schemas.openxmlformats.org/officeDocument/2006/relationships/chart" Target="../charts/chart14.xml"/><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3" Type="http://schemas.openxmlformats.org/officeDocument/2006/relationships/chart" Target="../charts/chart16.xml"/><Relationship Id="rId2" Type="http://schemas.openxmlformats.org/officeDocument/2006/relationships/notesSlide" Target="../notesSlides/notesSlide7.xml"/><Relationship Id="rId1" Type="http://schemas.openxmlformats.org/officeDocument/2006/relationships/slideLayout" Target="../slideLayouts/slideLayout5.xml"/><Relationship Id="rId4" Type="http://schemas.openxmlformats.org/officeDocument/2006/relationships/chart" Target="../charts/chart1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chart" Target="../charts/chart19.xml"/><Relationship Id="rId2" Type="http://schemas.openxmlformats.org/officeDocument/2006/relationships/chart" Target="../charts/chart18.xml"/><Relationship Id="rId1" Type="http://schemas.openxmlformats.org/officeDocument/2006/relationships/slideLayout" Target="../slideLayouts/slideLayout5.xml"/><Relationship Id="rId4" Type="http://schemas.openxmlformats.org/officeDocument/2006/relationships/comments" Target="../comments/comment1.xml"/></Relationships>
</file>

<file path=ppt/slides/_rels/slide25.xml.rels><?xml version="1.0" encoding="UTF-8" standalone="yes"?>
<Relationships xmlns="http://schemas.openxmlformats.org/package/2006/relationships"><Relationship Id="rId3" Type="http://schemas.openxmlformats.org/officeDocument/2006/relationships/chart" Target="../charts/chart20.xml"/><Relationship Id="rId2" Type="http://schemas.openxmlformats.org/officeDocument/2006/relationships/notesSlide" Target="../notesSlides/notesSlide9.xml"/><Relationship Id="rId1" Type="http://schemas.openxmlformats.org/officeDocument/2006/relationships/slideLayout" Target="../slideLayouts/slideLayout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7.xml.rels><?xml version="1.0" encoding="UTF-8" standalone="yes"?>
<Relationships xmlns="http://schemas.openxmlformats.org/package/2006/relationships"><Relationship Id="rId2" Type="http://schemas.openxmlformats.org/officeDocument/2006/relationships/chart" Target="../charts/chart21.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openxmlformats.org/officeDocument/2006/relationships/chart" Target="../charts/chart23.xml"/><Relationship Id="rId2" Type="http://schemas.openxmlformats.org/officeDocument/2006/relationships/chart" Target="../charts/chart22.xml"/><Relationship Id="rId1" Type="http://schemas.openxmlformats.org/officeDocument/2006/relationships/slideLayout" Target="../slideLayouts/slideLayout5.xml"/></Relationships>
</file>

<file path=ppt/slides/_rels/slide29.xml.rels><?xml version="1.0" encoding="UTF-8" standalone="yes"?>
<Relationships xmlns="http://schemas.openxmlformats.org/package/2006/relationships"><Relationship Id="rId2" Type="http://schemas.openxmlformats.org/officeDocument/2006/relationships/chart" Target="../charts/chart24.xml"/><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3" Type="http://schemas.openxmlformats.org/officeDocument/2006/relationships/chart" Target="../charts/chart25.xml"/><Relationship Id="rId2" Type="http://schemas.openxmlformats.org/officeDocument/2006/relationships/notesSlide" Target="../notesSlides/notesSlide10.xml"/><Relationship Id="rId1" Type="http://schemas.openxmlformats.org/officeDocument/2006/relationships/slideLayout" Target="../slideLayouts/slideLayout5.xml"/><Relationship Id="rId5" Type="http://schemas.openxmlformats.org/officeDocument/2006/relationships/chart" Target="../charts/chart27.xml"/><Relationship Id="rId4" Type="http://schemas.openxmlformats.org/officeDocument/2006/relationships/chart" Target="../charts/chart26.xml"/></Relationships>
</file>

<file path=ppt/slides/_rels/slide31.xml.rels><?xml version="1.0" encoding="UTF-8" standalone="yes"?>
<Relationships xmlns="http://schemas.openxmlformats.org/package/2006/relationships"><Relationship Id="rId3" Type="http://schemas.openxmlformats.org/officeDocument/2006/relationships/chart" Target="../charts/chart28.xml"/><Relationship Id="rId2" Type="http://schemas.openxmlformats.org/officeDocument/2006/relationships/notesSlide" Target="../notesSlides/notesSlide11.xml"/><Relationship Id="rId1" Type="http://schemas.openxmlformats.org/officeDocument/2006/relationships/slideLayout" Target="../slideLayouts/slideLayout5.xml"/><Relationship Id="rId4" Type="http://schemas.openxmlformats.org/officeDocument/2006/relationships/chart" Target="../charts/chart29.xml"/></Relationships>
</file>

<file path=ppt/slides/_rels/slide32.xml.rels><?xml version="1.0" encoding="UTF-8" standalone="yes"?>
<Relationships xmlns="http://schemas.openxmlformats.org/package/2006/relationships"><Relationship Id="rId3" Type="http://schemas.openxmlformats.org/officeDocument/2006/relationships/chart" Target="../charts/chart31.xml"/><Relationship Id="rId2" Type="http://schemas.openxmlformats.org/officeDocument/2006/relationships/chart" Target="../charts/chart30.xml"/><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3" Type="http://schemas.openxmlformats.org/officeDocument/2006/relationships/chart" Target="../charts/chart33.xml"/><Relationship Id="rId2" Type="http://schemas.openxmlformats.org/officeDocument/2006/relationships/chart" Target="../charts/chart32.xml"/><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3" Type="http://schemas.openxmlformats.org/officeDocument/2006/relationships/chart" Target="../charts/chart35.xml"/><Relationship Id="rId2" Type="http://schemas.openxmlformats.org/officeDocument/2006/relationships/chart" Target="../charts/chart34.xml"/><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3" Type="http://schemas.openxmlformats.org/officeDocument/2006/relationships/chart" Target="../charts/chart36.xml"/><Relationship Id="rId2" Type="http://schemas.openxmlformats.org/officeDocument/2006/relationships/notesSlide" Target="../notesSlides/notesSlide13.xml"/><Relationship Id="rId1" Type="http://schemas.openxmlformats.org/officeDocument/2006/relationships/slideLayout" Target="../slideLayouts/slideLayout5.xml"/><Relationship Id="rId4" Type="http://schemas.openxmlformats.org/officeDocument/2006/relationships/chart" Target="../charts/chart37.xml"/></Relationships>
</file>

<file path=ppt/slides/_rels/slide37.xml.rels><?xml version="1.0" encoding="UTF-8" standalone="yes"?>
<Relationships xmlns="http://schemas.openxmlformats.org/package/2006/relationships"><Relationship Id="rId3" Type="http://schemas.openxmlformats.org/officeDocument/2006/relationships/chart" Target="../charts/chart38.xml"/><Relationship Id="rId2" Type="http://schemas.openxmlformats.org/officeDocument/2006/relationships/notesSlide" Target="../notesSlides/notesSlide14.xml"/><Relationship Id="rId1" Type="http://schemas.openxmlformats.org/officeDocument/2006/relationships/slideLayout" Target="../slideLayouts/slideLayout5.xml"/><Relationship Id="rId4" Type="http://schemas.openxmlformats.org/officeDocument/2006/relationships/chart" Target="../charts/chart39.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2.xml.rels><?xml version="1.0" encoding="UTF-8" standalone="yes"?>
<Relationships xmlns="http://schemas.openxmlformats.org/package/2006/relationships"><Relationship Id="rId3" Type="http://schemas.openxmlformats.org/officeDocument/2006/relationships/chart" Target="../charts/chart41.xml"/><Relationship Id="rId2" Type="http://schemas.openxmlformats.org/officeDocument/2006/relationships/chart" Target="../charts/chart40.xml"/><Relationship Id="rId1" Type="http://schemas.openxmlformats.org/officeDocument/2006/relationships/slideLayout" Target="../slideLayouts/slideLayout5.xml"/></Relationships>
</file>

<file path=ppt/slides/_rels/slide43.xml.rels><?xml version="1.0" encoding="UTF-8" standalone="yes"?>
<Relationships xmlns="http://schemas.openxmlformats.org/package/2006/relationships"><Relationship Id="rId3" Type="http://schemas.openxmlformats.org/officeDocument/2006/relationships/chart" Target="../charts/chart42.xml"/><Relationship Id="rId2" Type="http://schemas.openxmlformats.org/officeDocument/2006/relationships/notesSlide" Target="../notesSlides/notesSlide15.xml"/><Relationship Id="rId1" Type="http://schemas.openxmlformats.org/officeDocument/2006/relationships/slideLayout" Target="../slideLayouts/slideLayout5.xml"/></Relationships>
</file>

<file path=ppt/slides/_rels/slide44.xml.rels><?xml version="1.0" encoding="UTF-8" standalone="yes"?>
<Relationships xmlns="http://schemas.openxmlformats.org/package/2006/relationships"><Relationship Id="rId3" Type="http://schemas.openxmlformats.org/officeDocument/2006/relationships/chart" Target="../charts/chart43.xml"/><Relationship Id="rId2" Type="http://schemas.openxmlformats.org/officeDocument/2006/relationships/notesSlide" Target="../notesSlides/notesSlide16.xml"/><Relationship Id="rId1" Type="http://schemas.openxmlformats.org/officeDocument/2006/relationships/slideLayout" Target="../slideLayouts/slideLayout5.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6.xml.rels><?xml version="1.0" encoding="UTF-8" standalone="yes"?>
<Relationships xmlns="http://schemas.openxmlformats.org/package/2006/relationships"><Relationship Id="rId2" Type="http://schemas.openxmlformats.org/officeDocument/2006/relationships/chart" Target="../charts/chart44.xml"/><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2" Type="http://schemas.openxmlformats.org/officeDocument/2006/relationships/chart" Target="../charts/chart45.xml"/><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2" Type="http://schemas.openxmlformats.org/officeDocument/2006/relationships/chart" Target="../charts/chart46.xml"/><Relationship Id="rId1" Type="http://schemas.openxmlformats.org/officeDocument/2006/relationships/slideLayout" Target="../slideLayouts/slideLayout5.xml"/></Relationships>
</file>

<file path=ppt/slides/_rels/slide49.xml.rels><?xml version="1.0" encoding="UTF-8" standalone="yes"?>
<Relationships xmlns="http://schemas.openxmlformats.org/package/2006/relationships"><Relationship Id="rId3" Type="http://schemas.openxmlformats.org/officeDocument/2006/relationships/chart" Target="../charts/chart48.xml"/><Relationship Id="rId2" Type="http://schemas.openxmlformats.org/officeDocument/2006/relationships/chart" Target="../charts/chart47.xml"/><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chart" Target="../charts/chart50.xml"/><Relationship Id="rId2" Type="http://schemas.openxmlformats.org/officeDocument/2006/relationships/chart" Target="../charts/chart49.xml"/><Relationship Id="rId1" Type="http://schemas.openxmlformats.org/officeDocument/2006/relationships/slideLayout" Target="../slideLayouts/slideLayout5.xml"/></Relationships>
</file>

<file path=ppt/slides/_rels/slide51.xml.rels><?xml version="1.0" encoding="UTF-8" standalone="yes"?>
<Relationships xmlns="http://schemas.openxmlformats.org/package/2006/relationships"><Relationship Id="rId3" Type="http://schemas.openxmlformats.org/officeDocument/2006/relationships/chart" Target="../charts/chart51.xml"/><Relationship Id="rId2" Type="http://schemas.openxmlformats.org/officeDocument/2006/relationships/notesSlide" Target="../notesSlides/notesSlide17.xml"/><Relationship Id="rId1" Type="http://schemas.openxmlformats.org/officeDocument/2006/relationships/slideLayout" Target="../slideLayouts/slideLayout5.xml"/><Relationship Id="rId5" Type="http://schemas.openxmlformats.org/officeDocument/2006/relationships/chart" Target="../charts/chart53.xml"/><Relationship Id="rId4" Type="http://schemas.openxmlformats.org/officeDocument/2006/relationships/chart" Target="../charts/chart52.xml"/></Relationships>
</file>

<file path=ppt/slides/_rels/slide52.xml.rels><?xml version="1.0" encoding="UTF-8" standalone="yes"?>
<Relationships xmlns="http://schemas.openxmlformats.org/package/2006/relationships"><Relationship Id="rId3" Type="http://schemas.openxmlformats.org/officeDocument/2006/relationships/chart" Target="../charts/chart54.xml"/><Relationship Id="rId2" Type="http://schemas.openxmlformats.org/officeDocument/2006/relationships/notesSlide" Target="../notesSlides/notesSlide18.xml"/><Relationship Id="rId1" Type="http://schemas.openxmlformats.org/officeDocument/2006/relationships/slideLayout" Target="../slideLayouts/slideLayout5.xml"/><Relationship Id="rId5" Type="http://schemas.openxmlformats.org/officeDocument/2006/relationships/chart" Target="../charts/chart56.xml"/><Relationship Id="rId4" Type="http://schemas.openxmlformats.org/officeDocument/2006/relationships/chart" Target="../charts/chart55.xml"/></Relationships>
</file>

<file path=ppt/slides/_rels/slide53.xml.rels><?xml version="1.0" encoding="UTF-8" standalone="yes"?>
<Relationships xmlns="http://schemas.openxmlformats.org/package/2006/relationships"><Relationship Id="rId3" Type="http://schemas.openxmlformats.org/officeDocument/2006/relationships/chart" Target="../charts/chart57.xml"/><Relationship Id="rId2" Type="http://schemas.openxmlformats.org/officeDocument/2006/relationships/notesSlide" Target="../notesSlides/notesSlide19.xml"/><Relationship Id="rId1" Type="http://schemas.openxmlformats.org/officeDocument/2006/relationships/slideLayout" Target="../slideLayouts/slideLayout5.xml"/><Relationship Id="rId5" Type="http://schemas.openxmlformats.org/officeDocument/2006/relationships/chart" Target="../charts/chart59.xml"/><Relationship Id="rId4" Type="http://schemas.openxmlformats.org/officeDocument/2006/relationships/chart" Target="../charts/chart58.xml"/></Relationships>
</file>

<file path=ppt/slides/_rels/slide54.xml.rels><?xml version="1.0" encoding="UTF-8" standalone="yes"?>
<Relationships xmlns="http://schemas.openxmlformats.org/package/2006/relationships"><Relationship Id="rId3" Type="http://schemas.openxmlformats.org/officeDocument/2006/relationships/chart" Target="../charts/chart60.xml"/><Relationship Id="rId2" Type="http://schemas.openxmlformats.org/officeDocument/2006/relationships/notesSlide" Target="../notesSlides/notesSlide20.xml"/><Relationship Id="rId1" Type="http://schemas.openxmlformats.org/officeDocument/2006/relationships/slideLayout" Target="../slideLayouts/slideLayout5.xml"/><Relationship Id="rId6" Type="http://schemas.openxmlformats.org/officeDocument/2006/relationships/chart" Target="../charts/chart63.xml"/><Relationship Id="rId5" Type="http://schemas.openxmlformats.org/officeDocument/2006/relationships/chart" Target="../charts/chart62.xml"/><Relationship Id="rId4" Type="http://schemas.openxmlformats.org/officeDocument/2006/relationships/chart" Target="../charts/chart61.xml"/></Relationships>
</file>

<file path=ppt/slides/_rels/slide55.xml.rels><?xml version="1.0" encoding="UTF-8" standalone="yes"?>
<Relationships xmlns="http://schemas.openxmlformats.org/package/2006/relationships"><Relationship Id="rId3" Type="http://schemas.openxmlformats.org/officeDocument/2006/relationships/chart" Target="../charts/chart64.xml"/><Relationship Id="rId2" Type="http://schemas.openxmlformats.org/officeDocument/2006/relationships/notesSlide" Target="../notesSlides/notesSlide21.xml"/><Relationship Id="rId1" Type="http://schemas.openxmlformats.org/officeDocument/2006/relationships/slideLayout" Target="../slideLayouts/slideLayout5.xml"/><Relationship Id="rId4" Type="http://schemas.openxmlformats.org/officeDocument/2006/relationships/chart" Target="../charts/chart65.xml"/></Relationships>
</file>

<file path=ppt/slides/_rels/slide56.xml.rels><?xml version="1.0" encoding="UTF-8" standalone="yes"?>
<Relationships xmlns="http://schemas.openxmlformats.org/package/2006/relationships"><Relationship Id="rId3" Type="http://schemas.openxmlformats.org/officeDocument/2006/relationships/chart" Target="../charts/chart67.xml"/><Relationship Id="rId2" Type="http://schemas.openxmlformats.org/officeDocument/2006/relationships/chart" Target="../charts/chart66.xml"/><Relationship Id="rId1" Type="http://schemas.openxmlformats.org/officeDocument/2006/relationships/slideLayout" Target="../slideLayouts/slideLayout5.xml"/></Relationships>
</file>

<file path=ppt/slides/_rels/slide57.xml.rels><?xml version="1.0" encoding="UTF-8" standalone="yes"?>
<Relationships xmlns="http://schemas.openxmlformats.org/package/2006/relationships"><Relationship Id="rId2" Type="http://schemas.openxmlformats.org/officeDocument/2006/relationships/chart" Target="../charts/chart68.xml"/><Relationship Id="rId1" Type="http://schemas.openxmlformats.org/officeDocument/2006/relationships/slideLayout" Target="../slideLayouts/slideLayout7.xml"/></Relationships>
</file>

<file path=ppt/slides/_rels/slide58.xml.rels><?xml version="1.0" encoding="UTF-8" standalone="yes"?>
<Relationships xmlns="http://schemas.openxmlformats.org/package/2006/relationships"><Relationship Id="rId2" Type="http://schemas.openxmlformats.org/officeDocument/2006/relationships/chart" Target="../charts/chart69.xml"/><Relationship Id="rId1" Type="http://schemas.openxmlformats.org/officeDocument/2006/relationships/slideLayout" Target="../slideLayouts/slideLayout7.xml"/></Relationships>
</file>

<file path=ppt/slides/_rels/slide59.xml.rels><?xml version="1.0" encoding="UTF-8" standalone="yes"?>
<Relationships xmlns="http://schemas.openxmlformats.org/package/2006/relationships"><Relationship Id="rId3" Type="http://schemas.openxmlformats.org/officeDocument/2006/relationships/chart" Target="../charts/chart71.xml"/><Relationship Id="rId2" Type="http://schemas.openxmlformats.org/officeDocument/2006/relationships/chart" Target="../charts/chart70.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60.xml.rels><?xml version="1.0" encoding="UTF-8" standalone="yes"?>
<Relationships xmlns="http://schemas.openxmlformats.org/package/2006/relationships"><Relationship Id="rId3" Type="http://schemas.openxmlformats.org/officeDocument/2006/relationships/chart" Target="../charts/chart72.xml"/><Relationship Id="rId2" Type="http://schemas.openxmlformats.org/officeDocument/2006/relationships/notesSlide" Target="../notesSlides/notesSlide22.xml"/><Relationship Id="rId1" Type="http://schemas.openxmlformats.org/officeDocument/2006/relationships/slideLayout" Target="../slideLayouts/slideLayout5.xml"/><Relationship Id="rId5" Type="http://schemas.openxmlformats.org/officeDocument/2006/relationships/chart" Target="../charts/chart74.xml"/><Relationship Id="rId4" Type="http://schemas.openxmlformats.org/officeDocument/2006/relationships/chart" Target="../charts/chart73.xml"/></Relationships>
</file>

<file path=ppt/slides/_rels/slide61.xml.rels><?xml version="1.0" encoding="UTF-8" standalone="yes"?>
<Relationships xmlns="http://schemas.openxmlformats.org/package/2006/relationships"><Relationship Id="rId3" Type="http://schemas.openxmlformats.org/officeDocument/2006/relationships/chart" Target="../charts/chart75.xml"/><Relationship Id="rId2" Type="http://schemas.openxmlformats.org/officeDocument/2006/relationships/notesSlide" Target="../notesSlides/notesSlide23.xml"/><Relationship Id="rId1" Type="http://schemas.openxmlformats.org/officeDocument/2006/relationships/slideLayout" Target="../slideLayouts/slideLayout5.xml"/></Relationships>
</file>

<file path=ppt/slides/_rels/slide62.xml.rels><?xml version="1.0" encoding="UTF-8" standalone="yes"?>
<Relationships xmlns="http://schemas.openxmlformats.org/package/2006/relationships"><Relationship Id="rId3" Type="http://schemas.openxmlformats.org/officeDocument/2006/relationships/chart" Target="../charts/chart76.xml"/><Relationship Id="rId2" Type="http://schemas.openxmlformats.org/officeDocument/2006/relationships/notesSlide" Target="../notesSlides/notesSlide24.xml"/><Relationship Id="rId1" Type="http://schemas.openxmlformats.org/officeDocument/2006/relationships/slideLayout" Target="../slideLayouts/slideLayout5.xml"/></Relationships>
</file>

<file path=ppt/slides/_rels/slide63.xml.rels><?xml version="1.0" encoding="UTF-8" standalone="yes"?>
<Relationships xmlns="http://schemas.openxmlformats.org/package/2006/relationships"><Relationship Id="rId3" Type="http://schemas.openxmlformats.org/officeDocument/2006/relationships/chart" Target="../charts/chart77.xml"/><Relationship Id="rId2" Type="http://schemas.openxmlformats.org/officeDocument/2006/relationships/notesSlide" Target="../notesSlides/notesSlide25.xml"/><Relationship Id="rId1" Type="http://schemas.openxmlformats.org/officeDocument/2006/relationships/slideLayout" Target="../slideLayouts/slideLayout5.xml"/><Relationship Id="rId4" Type="http://schemas.openxmlformats.org/officeDocument/2006/relationships/chart" Target="../charts/chart78.xml"/></Relationships>
</file>

<file path=ppt/slides/_rels/slide7.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Rectangle 2"/>
          <p:cNvSpPr>
            <a:spLocks noGrp="1" noChangeArrowheads="1"/>
          </p:cNvSpPr>
          <p:nvPr>
            <p:ph type="ctrTitle"/>
          </p:nvPr>
        </p:nvSpPr>
        <p:spPr/>
        <p:txBody>
          <a:bodyPr/>
          <a:lstStyle/>
          <a:p>
            <a:r>
              <a:rPr lang="en-US" dirty="0" smtClean="0">
                <a:solidFill>
                  <a:schemeClr val="accent4"/>
                </a:solidFill>
                <a:ea typeface="MS PGothic"/>
              </a:rPr>
              <a:t>Proleukin</a:t>
            </a:r>
          </a:p>
        </p:txBody>
      </p:sp>
      <p:sp>
        <p:nvSpPr>
          <p:cNvPr id="14338" name="Rectangle 3"/>
          <p:cNvSpPr>
            <a:spLocks noGrp="1" noChangeArrowheads="1"/>
          </p:cNvSpPr>
          <p:nvPr>
            <p:ph type="subTitle" idx="1"/>
          </p:nvPr>
        </p:nvSpPr>
        <p:spPr/>
        <p:txBody>
          <a:bodyPr/>
          <a:lstStyle/>
          <a:p>
            <a:r>
              <a:rPr lang="en-US" dirty="0" smtClean="0">
                <a:ea typeface="MS PGothic"/>
              </a:rPr>
              <a:t>Final Report</a:t>
            </a:r>
          </a:p>
          <a:p>
            <a:r>
              <a:rPr lang="en-US" dirty="0" smtClean="0">
                <a:ea typeface="MS PGothic"/>
              </a:rPr>
              <a:t>May 20, 2011</a:t>
            </a:r>
          </a:p>
          <a:p>
            <a:endParaRPr lang="en-US" dirty="0" smtClean="0">
              <a:ea typeface="MS PGothic"/>
            </a:endParaRPr>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4"/>
                </a:solidFill>
              </a:rPr>
              <a:t>And, 50% or more of each cancer type would consider one or more of the tested scenarios, with those having Metastatic RCC being the most aggressive</a:t>
            </a:r>
            <a:endParaRPr lang="en-US" dirty="0">
              <a:solidFill>
                <a:schemeClr val="accent4"/>
              </a:solidFill>
            </a:endParaRPr>
          </a:p>
        </p:txBody>
      </p:sp>
      <p:sp>
        <p:nvSpPr>
          <p:cNvPr id="4" name="Slide Number Placeholder 3"/>
          <p:cNvSpPr>
            <a:spLocks noGrp="1"/>
          </p:cNvSpPr>
          <p:nvPr>
            <p:ph type="sldNum" sz="quarter" idx="12"/>
          </p:nvPr>
        </p:nvSpPr>
        <p:spPr/>
        <p:txBody>
          <a:bodyPr/>
          <a:lstStyle/>
          <a:p>
            <a:pPr>
              <a:defRPr/>
            </a:pPr>
            <a:fld id="{46DA8D9B-37A2-47C4-AB85-95DECED15612}" type="slidenum">
              <a:rPr lang="en-US" smtClean="0"/>
              <a:pPr>
                <a:defRPr/>
              </a:pPr>
              <a:t>10</a:t>
            </a:fld>
            <a:endParaRPr lang="en-US" dirty="0"/>
          </a:p>
        </p:txBody>
      </p:sp>
      <p:graphicFrame>
        <p:nvGraphicFramePr>
          <p:cNvPr id="5" name="Table 4"/>
          <p:cNvGraphicFramePr>
            <a:graphicFrameLocks noGrp="1"/>
          </p:cNvGraphicFramePr>
          <p:nvPr/>
        </p:nvGraphicFramePr>
        <p:xfrm>
          <a:off x="381000" y="1771650"/>
          <a:ext cx="8305800" cy="3857533"/>
        </p:xfrm>
        <a:graphic>
          <a:graphicData uri="http://schemas.openxmlformats.org/drawingml/2006/table">
            <a:tbl>
              <a:tblPr firstRow="1" bandRow="1">
                <a:tableStyleId>{EB9631B5-78F2-41C9-869B-9F39066F8104}</a:tableStyleId>
              </a:tblPr>
              <a:tblGrid>
                <a:gridCol w="1625598"/>
                <a:gridCol w="1143002"/>
                <a:gridCol w="1384300"/>
                <a:gridCol w="1384300"/>
                <a:gridCol w="1384300"/>
                <a:gridCol w="1384300"/>
              </a:tblGrid>
              <a:tr h="563788">
                <a:tc>
                  <a:txBody>
                    <a:bodyPr/>
                    <a:lstStyle/>
                    <a:p>
                      <a:endParaRPr lang="en-US" dirty="0"/>
                    </a:p>
                  </a:txBody>
                  <a:tcPr marL="9525" marR="9525" marT="9525" marB="0" anchor="b"/>
                </a:tc>
                <a:tc>
                  <a:txBody>
                    <a:bodyPr/>
                    <a:lstStyle/>
                    <a:p>
                      <a:pPr algn="ctr" fontAlgn="b"/>
                      <a:r>
                        <a:rPr lang="en-US" sz="1400" u="none" strike="noStrike" dirty="0"/>
                        <a:t>All Cancer Types</a:t>
                      </a:r>
                      <a:endParaRPr lang="en-US" sz="1400" b="1" i="0" u="none" strike="noStrike" dirty="0">
                        <a:solidFill>
                          <a:schemeClr val="bg1"/>
                        </a:solidFill>
                        <a:latin typeface="Calibri"/>
                      </a:endParaRPr>
                    </a:p>
                  </a:txBody>
                  <a:tcPr marL="9525" marR="9525" marT="9525" marB="0" anchor="ctr"/>
                </a:tc>
                <a:tc>
                  <a:txBody>
                    <a:bodyPr/>
                    <a:lstStyle/>
                    <a:p>
                      <a:pPr algn="ctr" fontAlgn="t"/>
                      <a:r>
                        <a:rPr lang="en-US" sz="1400" u="none" strike="noStrike" dirty="0"/>
                        <a:t>Melanoma Stage III</a:t>
                      </a:r>
                      <a:endParaRPr lang="en-US" sz="1400" b="1" i="0" u="none" strike="noStrike" dirty="0">
                        <a:solidFill>
                          <a:schemeClr val="bg1"/>
                        </a:solidFill>
                        <a:latin typeface="Arial"/>
                      </a:endParaRPr>
                    </a:p>
                  </a:txBody>
                  <a:tcPr marL="9525" marR="9525" marT="9525" marB="0" anchor="ctr"/>
                </a:tc>
                <a:tc>
                  <a:txBody>
                    <a:bodyPr/>
                    <a:lstStyle/>
                    <a:p>
                      <a:pPr algn="ctr" fontAlgn="t"/>
                      <a:r>
                        <a:rPr lang="en-US" sz="1400" u="none" strike="noStrike" dirty="0"/>
                        <a:t>Metastatic Melanoma</a:t>
                      </a:r>
                      <a:endParaRPr lang="en-US" sz="1400" b="1" i="0" u="none" strike="noStrike" dirty="0">
                        <a:solidFill>
                          <a:schemeClr val="bg1"/>
                        </a:solidFill>
                        <a:latin typeface="Arial"/>
                      </a:endParaRPr>
                    </a:p>
                  </a:txBody>
                  <a:tcPr marL="9525" marR="9525" marT="9525" marB="0" anchor="ctr"/>
                </a:tc>
                <a:tc>
                  <a:txBody>
                    <a:bodyPr/>
                    <a:lstStyle/>
                    <a:p>
                      <a:pPr algn="ctr" fontAlgn="t"/>
                      <a:r>
                        <a:rPr lang="en-US" sz="1400" u="none" strike="noStrike" dirty="0"/>
                        <a:t>Kidney Cancer or </a:t>
                      </a:r>
                      <a:r>
                        <a:rPr lang="en-US" sz="1400" u="none" strike="noStrike" dirty="0" smtClean="0"/>
                        <a:t>RCC Stage III</a:t>
                      </a:r>
                      <a:endParaRPr lang="en-US" sz="1400" b="1" i="0" u="none" strike="noStrike" dirty="0">
                        <a:solidFill>
                          <a:schemeClr val="bg1"/>
                        </a:solidFill>
                        <a:latin typeface="Arial"/>
                      </a:endParaRPr>
                    </a:p>
                  </a:txBody>
                  <a:tcPr marL="9525" marR="9525" marT="9525" marB="0" anchor="ctr"/>
                </a:tc>
                <a:tc>
                  <a:txBody>
                    <a:bodyPr/>
                    <a:lstStyle/>
                    <a:p>
                      <a:pPr algn="ctr" fontAlgn="t"/>
                      <a:r>
                        <a:rPr lang="en-US" sz="1400" u="none" strike="noStrike" dirty="0"/>
                        <a:t>Metastatic Kidney Cancer or RCC</a:t>
                      </a:r>
                      <a:endParaRPr lang="en-US" sz="1400" b="1" i="0" u="none" strike="noStrike" dirty="0">
                        <a:solidFill>
                          <a:schemeClr val="bg1"/>
                        </a:solidFill>
                        <a:latin typeface="Arial"/>
                      </a:endParaRPr>
                    </a:p>
                  </a:txBody>
                  <a:tcPr marL="9525" marR="9525" marT="9525" marB="0" anchor="ctr"/>
                </a:tc>
              </a:tr>
              <a:tr h="233690">
                <a:tc>
                  <a:txBody>
                    <a:bodyPr/>
                    <a:lstStyle/>
                    <a:p>
                      <a:pPr algn="l" fontAlgn="b"/>
                      <a:r>
                        <a:rPr lang="en-US" sz="1600" u="none" strike="noStrike" dirty="0"/>
                        <a:t>n  </a:t>
                      </a:r>
                      <a:endParaRPr lang="en-US" sz="1600" b="0" i="0" u="none" strike="noStrike" dirty="0">
                        <a:solidFill>
                          <a:srgbClr val="000000"/>
                        </a:solidFill>
                        <a:latin typeface="Calibri"/>
                      </a:endParaRPr>
                    </a:p>
                  </a:txBody>
                  <a:tcPr marL="9525" marR="9525" marT="9525" marB="0" anchor="b"/>
                </a:tc>
                <a:tc>
                  <a:txBody>
                    <a:bodyPr/>
                    <a:lstStyle/>
                    <a:p>
                      <a:pPr algn="ctr" fontAlgn="b"/>
                      <a:r>
                        <a:rPr lang="en-US" sz="1600" u="none" strike="noStrike" dirty="0"/>
                        <a:t>456</a:t>
                      </a:r>
                      <a:endParaRPr lang="en-US" sz="1600" b="0" i="0" u="none" strike="noStrike" dirty="0">
                        <a:solidFill>
                          <a:srgbClr val="000000"/>
                        </a:solidFill>
                        <a:latin typeface="Calibri"/>
                      </a:endParaRPr>
                    </a:p>
                  </a:txBody>
                  <a:tcPr marL="9525" marR="9525" marT="9525" marB="0" anchor="b"/>
                </a:tc>
                <a:tc>
                  <a:txBody>
                    <a:bodyPr/>
                    <a:lstStyle/>
                    <a:p>
                      <a:pPr algn="ctr" fontAlgn="b"/>
                      <a:r>
                        <a:rPr lang="en-US" sz="1600" u="none" strike="noStrike"/>
                        <a:t>80</a:t>
                      </a:r>
                      <a:endParaRPr lang="en-US" sz="1600" b="0" i="0" u="none" strike="noStrike">
                        <a:solidFill>
                          <a:srgbClr val="000000"/>
                        </a:solidFill>
                        <a:latin typeface="Calibri"/>
                      </a:endParaRPr>
                    </a:p>
                  </a:txBody>
                  <a:tcPr marL="9525" marR="9525" marT="9525" marB="0" anchor="b"/>
                </a:tc>
                <a:tc>
                  <a:txBody>
                    <a:bodyPr/>
                    <a:lstStyle/>
                    <a:p>
                      <a:pPr algn="ctr" fontAlgn="b"/>
                      <a:r>
                        <a:rPr lang="en-US" sz="1600" u="none" strike="noStrike"/>
                        <a:t>167</a:t>
                      </a:r>
                      <a:endParaRPr lang="en-US" sz="1600" b="0" i="0" u="none" strike="noStrike">
                        <a:solidFill>
                          <a:srgbClr val="000000"/>
                        </a:solidFill>
                        <a:latin typeface="Calibri"/>
                      </a:endParaRPr>
                    </a:p>
                  </a:txBody>
                  <a:tcPr marL="9525" marR="9525" marT="9525" marB="0" anchor="b"/>
                </a:tc>
                <a:tc>
                  <a:txBody>
                    <a:bodyPr/>
                    <a:lstStyle/>
                    <a:p>
                      <a:pPr algn="ctr" fontAlgn="b"/>
                      <a:r>
                        <a:rPr lang="en-US" sz="1600" u="none" strike="noStrike"/>
                        <a:t>66</a:t>
                      </a:r>
                      <a:endParaRPr lang="en-US" sz="1600" b="0" i="0" u="none" strike="noStrike">
                        <a:solidFill>
                          <a:srgbClr val="000000"/>
                        </a:solidFill>
                        <a:latin typeface="Calibri"/>
                      </a:endParaRPr>
                    </a:p>
                  </a:txBody>
                  <a:tcPr marL="9525" marR="9525" marT="9525" marB="0" anchor="b"/>
                </a:tc>
                <a:tc>
                  <a:txBody>
                    <a:bodyPr/>
                    <a:lstStyle/>
                    <a:p>
                      <a:pPr algn="ctr" fontAlgn="b"/>
                      <a:r>
                        <a:rPr lang="en-US" sz="1600" u="none" strike="noStrike"/>
                        <a:t>143</a:t>
                      </a:r>
                      <a:endParaRPr lang="en-US" sz="1600" b="0" i="0" u="none" strike="noStrike">
                        <a:solidFill>
                          <a:srgbClr val="000000"/>
                        </a:solidFill>
                        <a:latin typeface="Calibri"/>
                      </a:endParaRPr>
                    </a:p>
                  </a:txBody>
                  <a:tcPr marL="9525" marR="9525" marT="9525" marB="0" anchor="b"/>
                </a:tc>
              </a:tr>
              <a:tr h="233690">
                <a:tc>
                  <a:txBody>
                    <a:bodyPr/>
                    <a:lstStyle/>
                    <a:p>
                      <a:pPr algn="l" fontAlgn="b"/>
                      <a:r>
                        <a:rPr lang="en-US" sz="1600" u="none" strike="noStrike" dirty="0" smtClean="0"/>
                        <a:t>Scenario</a:t>
                      </a:r>
                      <a:r>
                        <a:rPr lang="en-US" sz="1600" u="none" strike="noStrike" baseline="0" dirty="0" smtClean="0"/>
                        <a:t> 1 Total</a:t>
                      </a:r>
                      <a:endParaRPr lang="en-US" sz="1600" b="1" i="0" u="none" strike="noStrike" dirty="0">
                        <a:solidFill>
                          <a:srgbClr val="000000"/>
                        </a:solidFill>
                        <a:latin typeface="Calibri"/>
                      </a:endParaRPr>
                    </a:p>
                  </a:txBody>
                  <a:tcPr marL="9525" marR="9525" marT="9525" marB="0" anchor="b"/>
                </a:tc>
                <a:tc>
                  <a:txBody>
                    <a:bodyPr/>
                    <a:lstStyle/>
                    <a:p>
                      <a:pPr marL="0" algn="ctr" defTabSz="457200" rtl="0" eaLnBrk="1" fontAlgn="b" latinLnBrk="0" hangingPunct="1"/>
                      <a:r>
                        <a:rPr lang="en-US" sz="1600" u="none" strike="noStrike" kern="1200" dirty="0"/>
                        <a:t>38%</a:t>
                      </a:r>
                      <a:endParaRPr lang="en-US" sz="1600" b="1" i="0" u="none" strike="noStrike" kern="1200" dirty="0">
                        <a:solidFill>
                          <a:srgbClr val="000000"/>
                        </a:solidFill>
                        <a:latin typeface="Calibri"/>
                        <a:ea typeface="+mn-ea"/>
                        <a:cs typeface="+mn-cs"/>
                      </a:endParaRPr>
                    </a:p>
                  </a:txBody>
                  <a:tcPr marL="9525" marR="9525" marT="9525" marB="0" anchor="b"/>
                </a:tc>
                <a:tc>
                  <a:txBody>
                    <a:bodyPr/>
                    <a:lstStyle/>
                    <a:p>
                      <a:pPr marL="0" algn="ctr" defTabSz="457200" rtl="0" eaLnBrk="1" fontAlgn="b" latinLnBrk="0" hangingPunct="1"/>
                      <a:r>
                        <a:rPr lang="en-US" sz="1600" u="none" strike="noStrike" kern="1200" dirty="0"/>
                        <a:t>49%</a:t>
                      </a:r>
                      <a:endParaRPr lang="en-US" sz="1600" b="1" i="0" u="none" strike="noStrike" kern="1200" dirty="0">
                        <a:solidFill>
                          <a:srgbClr val="000000"/>
                        </a:solidFill>
                        <a:latin typeface="Calibri"/>
                        <a:ea typeface="+mn-ea"/>
                        <a:cs typeface="+mn-cs"/>
                      </a:endParaRPr>
                    </a:p>
                  </a:txBody>
                  <a:tcPr marL="9525" marR="9525" marT="9525" marB="0" anchor="b"/>
                </a:tc>
                <a:tc>
                  <a:txBody>
                    <a:bodyPr/>
                    <a:lstStyle/>
                    <a:p>
                      <a:pPr marL="0" algn="ctr" defTabSz="457200" rtl="0" eaLnBrk="1" fontAlgn="b" latinLnBrk="0" hangingPunct="1"/>
                      <a:r>
                        <a:rPr lang="en-US" sz="1600" u="none" strike="noStrike" kern="1200" dirty="0"/>
                        <a:t>38%</a:t>
                      </a:r>
                      <a:endParaRPr lang="en-US" sz="1600" b="1" i="0" u="none" strike="noStrike" kern="1200" dirty="0">
                        <a:solidFill>
                          <a:srgbClr val="000000"/>
                        </a:solidFill>
                        <a:latin typeface="Calibri"/>
                        <a:ea typeface="+mn-ea"/>
                        <a:cs typeface="+mn-cs"/>
                      </a:endParaRPr>
                    </a:p>
                  </a:txBody>
                  <a:tcPr marL="9525" marR="9525" marT="9525" marB="0" anchor="b"/>
                </a:tc>
                <a:tc>
                  <a:txBody>
                    <a:bodyPr/>
                    <a:lstStyle/>
                    <a:p>
                      <a:pPr marL="0" algn="ctr" defTabSz="457200" rtl="0" eaLnBrk="1" fontAlgn="b" latinLnBrk="0" hangingPunct="1"/>
                      <a:r>
                        <a:rPr lang="en-US" sz="1600" u="none" strike="noStrike" kern="1200" dirty="0"/>
                        <a:t>29%</a:t>
                      </a:r>
                      <a:endParaRPr lang="en-US" sz="1600" b="1" i="0" u="none" strike="noStrike" kern="1200" dirty="0">
                        <a:solidFill>
                          <a:srgbClr val="000000"/>
                        </a:solidFill>
                        <a:latin typeface="Calibri"/>
                        <a:ea typeface="+mn-ea"/>
                        <a:cs typeface="+mn-cs"/>
                      </a:endParaRPr>
                    </a:p>
                  </a:txBody>
                  <a:tcPr marL="9525" marR="9525" marT="9525" marB="0" anchor="b"/>
                </a:tc>
                <a:tc>
                  <a:txBody>
                    <a:bodyPr/>
                    <a:lstStyle/>
                    <a:p>
                      <a:pPr marL="0" algn="ctr" defTabSz="457200" rtl="0" eaLnBrk="1" fontAlgn="b" latinLnBrk="0" hangingPunct="1"/>
                      <a:r>
                        <a:rPr lang="en-US" sz="1600" u="none" strike="noStrike" kern="1200" dirty="0"/>
                        <a:t>37%</a:t>
                      </a:r>
                      <a:endParaRPr lang="en-US" sz="1600" b="1" i="0" u="none" strike="noStrike" kern="1200" dirty="0">
                        <a:solidFill>
                          <a:srgbClr val="000000"/>
                        </a:solidFill>
                        <a:latin typeface="Calibri"/>
                        <a:ea typeface="+mn-ea"/>
                        <a:cs typeface="+mn-cs"/>
                      </a:endParaRPr>
                    </a:p>
                  </a:txBody>
                  <a:tcPr marL="9525" marR="9525" marT="9525" marB="0" anchor="b"/>
                </a:tc>
              </a:tr>
              <a:tr h="233690">
                <a:tc>
                  <a:txBody>
                    <a:bodyPr/>
                    <a:lstStyle/>
                    <a:p>
                      <a:pPr algn="l" fontAlgn="b"/>
                      <a:r>
                        <a:rPr lang="en-US" sz="1600" u="none" strike="noStrike" dirty="0" smtClean="0"/>
                        <a:t>Scenario 2 Total</a:t>
                      </a:r>
                      <a:endParaRPr lang="en-US" sz="1600" b="1" i="0" u="none" strike="noStrike" dirty="0">
                        <a:solidFill>
                          <a:srgbClr val="000000"/>
                        </a:solidFill>
                        <a:latin typeface="Calibri"/>
                      </a:endParaRPr>
                    </a:p>
                  </a:txBody>
                  <a:tcPr marL="9525" marR="9525" marT="9525" marB="0" anchor="b"/>
                </a:tc>
                <a:tc>
                  <a:txBody>
                    <a:bodyPr/>
                    <a:lstStyle/>
                    <a:p>
                      <a:pPr marL="0" algn="ctr" defTabSz="457200" rtl="0" eaLnBrk="1" fontAlgn="b" latinLnBrk="0" hangingPunct="1"/>
                      <a:r>
                        <a:rPr lang="en-US" sz="1600" u="none" strike="noStrike" kern="1200" dirty="0"/>
                        <a:t>23%</a:t>
                      </a:r>
                      <a:endParaRPr lang="en-US" sz="1600" b="1" i="0" u="none" strike="noStrike" kern="1200" dirty="0">
                        <a:solidFill>
                          <a:srgbClr val="000000"/>
                        </a:solidFill>
                        <a:latin typeface="Calibri"/>
                        <a:ea typeface="+mn-ea"/>
                        <a:cs typeface="+mn-cs"/>
                      </a:endParaRPr>
                    </a:p>
                  </a:txBody>
                  <a:tcPr marL="9525" marR="9525" marT="9525" marB="0" anchor="b"/>
                </a:tc>
                <a:tc>
                  <a:txBody>
                    <a:bodyPr/>
                    <a:lstStyle/>
                    <a:p>
                      <a:pPr marL="0" algn="ctr" defTabSz="457200" rtl="0" eaLnBrk="1" fontAlgn="b" latinLnBrk="0" hangingPunct="1"/>
                      <a:r>
                        <a:rPr lang="en-US" sz="1600" u="none" strike="noStrike" kern="1200" dirty="0"/>
                        <a:t>25%</a:t>
                      </a:r>
                      <a:endParaRPr lang="en-US" sz="1600" b="1" i="0" u="none" strike="noStrike" kern="1200" dirty="0">
                        <a:solidFill>
                          <a:srgbClr val="000000"/>
                        </a:solidFill>
                        <a:latin typeface="Calibri"/>
                        <a:ea typeface="+mn-ea"/>
                        <a:cs typeface="+mn-cs"/>
                      </a:endParaRPr>
                    </a:p>
                  </a:txBody>
                  <a:tcPr marL="9525" marR="9525" marT="9525" marB="0" anchor="b"/>
                </a:tc>
                <a:tc>
                  <a:txBody>
                    <a:bodyPr/>
                    <a:lstStyle/>
                    <a:p>
                      <a:pPr marL="0" algn="ctr" defTabSz="457200" rtl="0" eaLnBrk="1" fontAlgn="b" latinLnBrk="0" hangingPunct="1"/>
                      <a:r>
                        <a:rPr lang="en-US" sz="1600" u="none" strike="noStrike" kern="1200" dirty="0"/>
                        <a:t>18%</a:t>
                      </a:r>
                      <a:endParaRPr lang="en-US" sz="1600" b="1" i="0" u="none" strike="noStrike" kern="1200" dirty="0">
                        <a:solidFill>
                          <a:srgbClr val="000000"/>
                        </a:solidFill>
                        <a:latin typeface="Calibri"/>
                        <a:ea typeface="+mn-ea"/>
                        <a:cs typeface="+mn-cs"/>
                      </a:endParaRPr>
                    </a:p>
                  </a:txBody>
                  <a:tcPr marL="9525" marR="9525" marT="9525" marB="0" anchor="b"/>
                </a:tc>
                <a:tc>
                  <a:txBody>
                    <a:bodyPr/>
                    <a:lstStyle/>
                    <a:p>
                      <a:pPr marL="0" algn="ctr" defTabSz="457200" rtl="0" eaLnBrk="1" fontAlgn="b" latinLnBrk="0" hangingPunct="1"/>
                      <a:r>
                        <a:rPr lang="en-US" sz="1600" u="none" strike="noStrike" kern="1200" dirty="0"/>
                        <a:t>17%</a:t>
                      </a:r>
                      <a:endParaRPr lang="en-US" sz="1600" b="1" i="0" u="none" strike="noStrike" kern="1200" dirty="0">
                        <a:solidFill>
                          <a:srgbClr val="000000"/>
                        </a:solidFill>
                        <a:latin typeface="Calibri"/>
                        <a:ea typeface="+mn-ea"/>
                        <a:cs typeface="+mn-cs"/>
                      </a:endParaRPr>
                    </a:p>
                  </a:txBody>
                  <a:tcPr marL="9525" marR="9525" marT="9525" marB="0" anchor="b"/>
                </a:tc>
                <a:tc>
                  <a:txBody>
                    <a:bodyPr/>
                    <a:lstStyle/>
                    <a:p>
                      <a:pPr marL="0" algn="ctr" defTabSz="457200" rtl="0" eaLnBrk="1" fontAlgn="b" latinLnBrk="0" hangingPunct="1"/>
                      <a:r>
                        <a:rPr lang="en-US" sz="1600" u="none" strike="noStrike" kern="1200" dirty="0"/>
                        <a:t>30%</a:t>
                      </a:r>
                      <a:endParaRPr lang="en-US" sz="1600" b="1" i="0" u="none" strike="noStrike" kern="1200" dirty="0">
                        <a:solidFill>
                          <a:srgbClr val="000000"/>
                        </a:solidFill>
                        <a:latin typeface="Calibri"/>
                        <a:ea typeface="+mn-ea"/>
                        <a:cs typeface="+mn-cs"/>
                      </a:endParaRPr>
                    </a:p>
                  </a:txBody>
                  <a:tcPr marL="9525" marR="9525" marT="9525" marB="0" anchor="b"/>
                </a:tc>
              </a:tr>
              <a:tr h="233690">
                <a:tc>
                  <a:txBody>
                    <a:bodyPr/>
                    <a:lstStyle/>
                    <a:p>
                      <a:pPr algn="l" fontAlgn="b"/>
                      <a:r>
                        <a:rPr lang="en-US" sz="1600" u="none" strike="noStrike" dirty="0" smtClean="0"/>
                        <a:t>Scenario 3 Total</a:t>
                      </a:r>
                      <a:endParaRPr lang="en-US" sz="1600" b="1" i="0" u="none" strike="noStrike" dirty="0">
                        <a:solidFill>
                          <a:srgbClr val="000000"/>
                        </a:solidFill>
                        <a:latin typeface="Calibri"/>
                      </a:endParaRPr>
                    </a:p>
                  </a:txBody>
                  <a:tcPr marL="9525" marR="9525" marT="9525" marB="0" anchor="b"/>
                </a:tc>
                <a:tc>
                  <a:txBody>
                    <a:bodyPr/>
                    <a:lstStyle/>
                    <a:p>
                      <a:pPr marL="0" algn="ctr" defTabSz="457200" rtl="0" eaLnBrk="1" fontAlgn="b" latinLnBrk="0" hangingPunct="1"/>
                      <a:r>
                        <a:rPr lang="en-US" sz="1600" u="none" strike="noStrike" kern="1200" dirty="0"/>
                        <a:t>29%</a:t>
                      </a:r>
                      <a:endParaRPr lang="en-US" sz="1600" b="1" i="0" u="none" strike="noStrike" kern="1200" dirty="0">
                        <a:solidFill>
                          <a:srgbClr val="000000"/>
                        </a:solidFill>
                        <a:latin typeface="Calibri"/>
                        <a:ea typeface="+mn-ea"/>
                        <a:cs typeface="+mn-cs"/>
                      </a:endParaRPr>
                    </a:p>
                  </a:txBody>
                  <a:tcPr marL="9525" marR="9525" marT="9525" marB="0" anchor="b"/>
                </a:tc>
                <a:tc>
                  <a:txBody>
                    <a:bodyPr/>
                    <a:lstStyle/>
                    <a:p>
                      <a:pPr marL="0" algn="ctr" defTabSz="457200" rtl="0" eaLnBrk="1" fontAlgn="b" latinLnBrk="0" hangingPunct="1"/>
                      <a:r>
                        <a:rPr lang="en-US" sz="1600" u="none" strike="noStrike" kern="1200" dirty="0"/>
                        <a:t>24%</a:t>
                      </a:r>
                      <a:endParaRPr lang="en-US" sz="1600" b="1" i="0" u="none" strike="noStrike" kern="1200" dirty="0">
                        <a:solidFill>
                          <a:srgbClr val="000000"/>
                        </a:solidFill>
                        <a:latin typeface="Calibri"/>
                        <a:ea typeface="+mn-ea"/>
                        <a:cs typeface="+mn-cs"/>
                      </a:endParaRPr>
                    </a:p>
                  </a:txBody>
                  <a:tcPr marL="9525" marR="9525" marT="9525" marB="0" anchor="b"/>
                </a:tc>
                <a:tc>
                  <a:txBody>
                    <a:bodyPr/>
                    <a:lstStyle/>
                    <a:p>
                      <a:pPr marL="0" algn="ctr" defTabSz="457200" rtl="0" eaLnBrk="1" fontAlgn="b" latinLnBrk="0" hangingPunct="1"/>
                      <a:r>
                        <a:rPr lang="en-US" sz="1600" u="none" strike="noStrike" kern="1200" dirty="0"/>
                        <a:t>28%</a:t>
                      </a:r>
                      <a:endParaRPr lang="en-US" sz="1600" b="1" i="0" u="none" strike="noStrike" kern="1200" dirty="0">
                        <a:solidFill>
                          <a:srgbClr val="000000"/>
                        </a:solidFill>
                        <a:latin typeface="Calibri"/>
                        <a:ea typeface="+mn-ea"/>
                        <a:cs typeface="+mn-cs"/>
                      </a:endParaRPr>
                    </a:p>
                  </a:txBody>
                  <a:tcPr marL="9525" marR="9525" marT="9525" marB="0" anchor="b"/>
                </a:tc>
                <a:tc>
                  <a:txBody>
                    <a:bodyPr/>
                    <a:lstStyle/>
                    <a:p>
                      <a:pPr marL="0" algn="ctr" defTabSz="457200" rtl="0" eaLnBrk="1" fontAlgn="b" latinLnBrk="0" hangingPunct="1"/>
                      <a:r>
                        <a:rPr lang="en-US" sz="1600" u="none" strike="noStrike" kern="1200" dirty="0"/>
                        <a:t>31%</a:t>
                      </a:r>
                      <a:endParaRPr lang="en-US" sz="1600" b="1" i="0" u="none" strike="noStrike" kern="1200" dirty="0">
                        <a:solidFill>
                          <a:srgbClr val="000000"/>
                        </a:solidFill>
                        <a:latin typeface="Calibri"/>
                        <a:ea typeface="+mn-ea"/>
                        <a:cs typeface="+mn-cs"/>
                      </a:endParaRPr>
                    </a:p>
                  </a:txBody>
                  <a:tcPr marL="9525" marR="9525" marT="9525" marB="0" anchor="b"/>
                </a:tc>
                <a:tc>
                  <a:txBody>
                    <a:bodyPr/>
                    <a:lstStyle/>
                    <a:p>
                      <a:pPr marL="0" algn="ctr" defTabSz="457200" rtl="0" eaLnBrk="1" fontAlgn="b" latinLnBrk="0" hangingPunct="1"/>
                      <a:r>
                        <a:rPr lang="en-US" sz="1600" u="none" strike="noStrike" kern="1200" dirty="0"/>
                        <a:t>34%</a:t>
                      </a:r>
                      <a:endParaRPr lang="en-US" sz="1600" b="1" i="0" u="none" strike="noStrike" kern="1200" dirty="0">
                        <a:solidFill>
                          <a:srgbClr val="000000"/>
                        </a:solidFill>
                        <a:latin typeface="Calibri"/>
                        <a:ea typeface="+mn-ea"/>
                        <a:cs typeface="+mn-cs"/>
                      </a:endParaRPr>
                    </a:p>
                  </a:txBody>
                  <a:tcPr marL="9525" marR="9525" marT="9525" marB="0" anchor="b"/>
                </a:tc>
              </a:tr>
              <a:tr h="233690">
                <a:tc gridSpan="6">
                  <a:txBody>
                    <a:bodyPr/>
                    <a:lstStyle/>
                    <a:p>
                      <a:pPr algn="l" fontAlgn="b"/>
                      <a:endParaRPr lang="en-US" sz="1600" b="0" i="0" u="none" strike="noStrike" dirty="0">
                        <a:solidFill>
                          <a:srgbClr val="000000"/>
                        </a:solidFill>
                        <a:latin typeface="Calibri"/>
                      </a:endParaRPr>
                    </a:p>
                  </a:txBody>
                  <a:tcPr marL="9525" marR="9525" marT="9525" marB="0" anchor="b"/>
                </a:tc>
                <a:tc hMerge="1">
                  <a:txBody>
                    <a:bodyPr/>
                    <a:lstStyle/>
                    <a:p>
                      <a:pPr algn="ctr" fontAlgn="b"/>
                      <a:endParaRPr lang="en-US" sz="1600" b="0" i="0" u="none" strike="noStrike" dirty="0">
                        <a:solidFill>
                          <a:srgbClr val="000000"/>
                        </a:solidFill>
                        <a:latin typeface="Calibri"/>
                      </a:endParaRPr>
                    </a:p>
                  </a:txBody>
                  <a:tcPr marL="9525" marR="9525" marT="9525" marB="0" anchor="b"/>
                </a:tc>
                <a:tc hMerge="1">
                  <a:txBody>
                    <a:bodyPr/>
                    <a:lstStyle/>
                    <a:p>
                      <a:pPr algn="ctr" fontAlgn="b"/>
                      <a:endParaRPr lang="en-US" sz="1600" b="0" i="0" u="none" strike="noStrike" dirty="0">
                        <a:solidFill>
                          <a:srgbClr val="000000"/>
                        </a:solidFill>
                        <a:latin typeface="Calibri"/>
                      </a:endParaRPr>
                    </a:p>
                  </a:txBody>
                  <a:tcPr marL="9525" marR="9525" marT="9525" marB="0" anchor="b"/>
                </a:tc>
                <a:tc hMerge="1">
                  <a:txBody>
                    <a:bodyPr/>
                    <a:lstStyle/>
                    <a:p>
                      <a:pPr algn="ctr" fontAlgn="b"/>
                      <a:endParaRPr lang="en-US" sz="1600" b="0" i="0" u="none" strike="noStrike" dirty="0">
                        <a:solidFill>
                          <a:srgbClr val="000000"/>
                        </a:solidFill>
                        <a:latin typeface="Calibri"/>
                      </a:endParaRPr>
                    </a:p>
                  </a:txBody>
                  <a:tcPr marL="9525" marR="9525" marT="9525" marB="0" anchor="b"/>
                </a:tc>
                <a:tc hMerge="1">
                  <a:txBody>
                    <a:bodyPr/>
                    <a:lstStyle/>
                    <a:p>
                      <a:pPr algn="ctr" fontAlgn="b"/>
                      <a:endParaRPr lang="en-US" sz="1600" b="0" i="0" u="none" strike="noStrike" dirty="0">
                        <a:solidFill>
                          <a:srgbClr val="000000"/>
                        </a:solidFill>
                        <a:latin typeface="Calibri"/>
                      </a:endParaRPr>
                    </a:p>
                  </a:txBody>
                  <a:tcPr marL="9525" marR="9525" marT="9525" marB="0" anchor="b"/>
                </a:tc>
                <a:tc hMerge="1">
                  <a:txBody>
                    <a:bodyPr/>
                    <a:lstStyle/>
                    <a:p>
                      <a:pPr algn="ctr" fontAlgn="b"/>
                      <a:endParaRPr lang="en-US" sz="1600" b="0" i="0" u="none" strike="noStrike" dirty="0">
                        <a:solidFill>
                          <a:srgbClr val="000000"/>
                        </a:solidFill>
                        <a:latin typeface="Calibri"/>
                      </a:endParaRPr>
                    </a:p>
                  </a:txBody>
                  <a:tcPr marL="9525" marR="9525" marT="9525" marB="0" anchor="b"/>
                </a:tc>
              </a:tr>
              <a:tr h="233690">
                <a:tc>
                  <a:txBody>
                    <a:bodyPr/>
                    <a:lstStyle/>
                    <a:p>
                      <a:pPr algn="l" fontAlgn="b"/>
                      <a:r>
                        <a:rPr lang="en-US" sz="1600" u="none" strike="noStrike" dirty="0"/>
                        <a:t>Scenario 1 Only</a:t>
                      </a:r>
                      <a:endParaRPr lang="en-US" sz="1600" b="0" i="0" u="none" strike="noStrike" dirty="0">
                        <a:solidFill>
                          <a:srgbClr val="000000"/>
                        </a:solidFill>
                        <a:latin typeface="Calibri"/>
                      </a:endParaRPr>
                    </a:p>
                  </a:txBody>
                  <a:tcPr marL="9525" marR="9525" marT="9525" marB="0" anchor="b"/>
                </a:tc>
                <a:tc>
                  <a:txBody>
                    <a:bodyPr/>
                    <a:lstStyle/>
                    <a:p>
                      <a:pPr algn="ctr" fontAlgn="b"/>
                      <a:r>
                        <a:rPr lang="en-US" sz="1600" u="none" strike="noStrike" dirty="0"/>
                        <a:t>16%</a:t>
                      </a:r>
                      <a:endParaRPr lang="en-US" sz="1600" b="0" i="0" u="none" strike="noStrike" dirty="0">
                        <a:solidFill>
                          <a:srgbClr val="000000"/>
                        </a:solidFill>
                        <a:latin typeface="Calibri"/>
                      </a:endParaRPr>
                    </a:p>
                  </a:txBody>
                  <a:tcPr marL="9525" marR="9525" marT="9525" marB="0" anchor="b"/>
                </a:tc>
                <a:tc>
                  <a:txBody>
                    <a:bodyPr/>
                    <a:lstStyle/>
                    <a:p>
                      <a:pPr algn="ctr" fontAlgn="b"/>
                      <a:r>
                        <a:rPr lang="en-US" sz="1600" u="none" strike="noStrike" dirty="0"/>
                        <a:t>18%</a:t>
                      </a:r>
                      <a:endParaRPr lang="en-US" sz="1600" b="0" i="0" u="none" strike="noStrike" dirty="0">
                        <a:solidFill>
                          <a:srgbClr val="000000"/>
                        </a:solidFill>
                        <a:latin typeface="Calibri"/>
                      </a:endParaRPr>
                    </a:p>
                  </a:txBody>
                  <a:tcPr marL="9525" marR="9525" marT="9525" marB="0" anchor="b"/>
                </a:tc>
                <a:tc>
                  <a:txBody>
                    <a:bodyPr/>
                    <a:lstStyle/>
                    <a:p>
                      <a:pPr algn="ctr" fontAlgn="b"/>
                      <a:r>
                        <a:rPr lang="en-US" sz="1600" u="none" strike="noStrike"/>
                        <a:t>19%</a:t>
                      </a:r>
                      <a:endParaRPr lang="en-US" sz="1600" b="0" i="0" u="none" strike="noStrike">
                        <a:solidFill>
                          <a:srgbClr val="000000"/>
                        </a:solidFill>
                        <a:latin typeface="Calibri"/>
                      </a:endParaRPr>
                    </a:p>
                  </a:txBody>
                  <a:tcPr marL="9525" marR="9525" marT="9525" marB="0" anchor="b"/>
                </a:tc>
                <a:tc>
                  <a:txBody>
                    <a:bodyPr/>
                    <a:lstStyle/>
                    <a:p>
                      <a:pPr algn="ctr" fontAlgn="b"/>
                      <a:r>
                        <a:rPr lang="en-US" sz="1600" u="none" strike="noStrike"/>
                        <a:t>13%</a:t>
                      </a:r>
                      <a:endParaRPr lang="en-US" sz="1600" b="0" i="0" u="none" strike="noStrike">
                        <a:solidFill>
                          <a:srgbClr val="000000"/>
                        </a:solidFill>
                        <a:latin typeface="Calibri"/>
                      </a:endParaRPr>
                    </a:p>
                  </a:txBody>
                  <a:tcPr marL="9525" marR="9525" marT="9525" marB="0" anchor="b"/>
                </a:tc>
                <a:tc>
                  <a:txBody>
                    <a:bodyPr/>
                    <a:lstStyle/>
                    <a:p>
                      <a:pPr algn="ctr" fontAlgn="b"/>
                      <a:r>
                        <a:rPr lang="en-US" sz="1600" u="none" strike="noStrike"/>
                        <a:t>13%</a:t>
                      </a:r>
                      <a:endParaRPr lang="en-US" sz="1600" b="0" i="0" u="none" strike="noStrike">
                        <a:solidFill>
                          <a:srgbClr val="000000"/>
                        </a:solidFill>
                        <a:latin typeface="Calibri"/>
                      </a:endParaRPr>
                    </a:p>
                  </a:txBody>
                  <a:tcPr marL="9525" marR="9525" marT="9525" marB="0" anchor="b"/>
                </a:tc>
              </a:tr>
              <a:tr h="233690">
                <a:tc>
                  <a:txBody>
                    <a:bodyPr/>
                    <a:lstStyle/>
                    <a:p>
                      <a:pPr algn="l" fontAlgn="b"/>
                      <a:r>
                        <a:rPr lang="en-US" sz="1600" u="none" strike="noStrike" dirty="0"/>
                        <a:t>Scenario 1 or 2</a:t>
                      </a:r>
                      <a:endParaRPr lang="en-US" sz="1600" b="0" i="0" u="none" strike="noStrike" dirty="0">
                        <a:solidFill>
                          <a:srgbClr val="000000"/>
                        </a:solidFill>
                        <a:latin typeface="Calibri"/>
                      </a:endParaRPr>
                    </a:p>
                  </a:txBody>
                  <a:tcPr marL="9525" marR="9525" marT="9525" marB="0" anchor="b"/>
                </a:tc>
                <a:tc>
                  <a:txBody>
                    <a:bodyPr/>
                    <a:lstStyle/>
                    <a:p>
                      <a:pPr algn="ctr" fontAlgn="b"/>
                      <a:r>
                        <a:rPr lang="en-US" sz="1600" u="none" strike="noStrike" dirty="0"/>
                        <a:t>4%</a:t>
                      </a:r>
                      <a:endParaRPr lang="en-US" sz="1600" b="0" i="0" u="none" strike="noStrike" dirty="0">
                        <a:solidFill>
                          <a:srgbClr val="000000"/>
                        </a:solidFill>
                        <a:latin typeface="Calibri"/>
                      </a:endParaRPr>
                    </a:p>
                  </a:txBody>
                  <a:tcPr marL="9525" marR="9525" marT="9525" marB="0" anchor="b"/>
                </a:tc>
                <a:tc>
                  <a:txBody>
                    <a:bodyPr/>
                    <a:lstStyle/>
                    <a:p>
                      <a:pPr algn="ctr" fontAlgn="b"/>
                      <a:r>
                        <a:rPr lang="en-US" sz="1600" u="none" strike="noStrike" dirty="0"/>
                        <a:t>11%</a:t>
                      </a:r>
                      <a:endParaRPr lang="en-US" sz="1600" b="0" i="0" u="none" strike="noStrike" dirty="0">
                        <a:solidFill>
                          <a:srgbClr val="000000"/>
                        </a:solidFill>
                        <a:latin typeface="Calibri"/>
                      </a:endParaRPr>
                    </a:p>
                  </a:txBody>
                  <a:tcPr marL="9525" marR="9525" marT="9525" marB="0" anchor="b"/>
                </a:tc>
                <a:tc>
                  <a:txBody>
                    <a:bodyPr/>
                    <a:lstStyle/>
                    <a:p>
                      <a:pPr algn="ctr" fontAlgn="b"/>
                      <a:r>
                        <a:rPr lang="en-US" sz="1600" u="none" strike="noStrike" dirty="0"/>
                        <a:t>2%</a:t>
                      </a:r>
                      <a:endParaRPr lang="en-US" sz="1600" b="0" i="0" u="none" strike="noStrike" dirty="0">
                        <a:solidFill>
                          <a:srgbClr val="000000"/>
                        </a:solidFill>
                        <a:latin typeface="Calibri"/>
                      </a:endParaRPr>
                    </a:p>
                  </a:txBody>
                  <a:tcPr marL="9525" marR="9525" marT="9525" marB="0" anchor="b"/>
                </a:tc>
                <a:tc>
                  <a:txBody>
                    <a:bodyPr/>
                    <a:lstStyle/>
                    <a:p>
                      <a:pPr algn="ctr" fontAlgn="b"/>
                      <a:r>
                        <a:rPr lang="en-US" sz="1600" u="none" strike="noStrike" dirty="0"/>
                        <a:t>4%</a:t>
                      </a:r>
                      <a:endParaRPr lang="en-US" sz="1600" b="0" i="0" u="none" strike="noStrike" dirty="0">
                        <a:solidFill>
                          <a:srgbClr val="000000"/>
                        </a:solidFill>
                        <a:latin typeface="Calibri"/>
                      </a:endParaRPr>
                    </a:p>
                  </a:txBody>
                  <a:tcPr marL="9525" marR="9525" marT="9525" marB="0" anchor="b"/>
                </a:tc>
                <a:tc>
                  <a:txBody>
                    <a:bodyPr/>
                    <a:lstStyle/>
                    <a:p>
                      <a:pPr algn="ctr" fontAlgn="b"/>
                      <a:r>
                        <a:rPr lang="en-US" sz="1600" u="none" strike="noStrike" dirty="0"/>
                        <a:t>4%</a:t>
                      </a:r>
                      <a:endParaRPr lang="en-US" sz="1600" b="0" i="0" u="none" strike="noStrike" dirty="0">
                        <a:solidFill>
                          <a:srgbClr val="000000"/>
                        </a:solidFill>
                        <a:latin typeface="Calibri"/>
                      </a:endParaRPr>
                    </a:p>
                  </a:txBody>
                  <a:tcPr marL="9525" marR="9525" marT="9525" marB="0" anchor="b"/>
                </a:tc>
              </a:tr>
              <a:tr h="233690">
                <a:tc>
                  <a:txBody>
                    <a:bodyPr/>
                    <a:lstStyle/>
                    <a:p>
                      <a:pPr algn="l" fontAlgn="b"/>
                      <a:r>
                        <a:rPr lang="en-US" sz="1600" u="none" strike="noStrike" dirty="0"/>
                        <a:t>Scenario </a:t>
                      </a:r>
                      <a:r>
                        <a:rPr lang="en-US" sz="1600" u="none" strike="noStrike" dirty="0" smtClean="0"/>
                        <a:t>2 Only</a:t>
                      </a:r>
                      <a:endParaRPr lang="en-US" sz="1600" b="0" i="0" u="none" strike="noStrike" dirty="0">
                        <a:solidFill>
                          <a:srgbClr val="000000"/>
                        </a:solidFill>
                        <a:latin typeface="Calibri"/>
                      </a:endParaRPr>
                    </a:p>
                  </a:txBody>
                  <a:tcPr marL="9525" marR="9525" marT="9525" marB="0" anchor="b"/>
                </a:tc>
                <a:tc>
                  <a:txBody>
                    <a:bodyPr/>
                    <a:lstStyle/>
                    <a:p>
                      <a:pPr algn="ctr" fontAlgn="b"/>
                      <a:r>
                        <a:rPr lang="en-US" sz="1600" u="none" strike="noStrike" dirty="0"/>
                        <a:t>4%</a:t>
                      </a:r>
                      <a:endParaRPr lang="en-US" sz="1600" b="0" i="0" u="none" strike="noStrike" dirty="0">
                        <a:solidFill>
                          <a:srgbClr val="000000"/>
                        </a:solidFill>
                        <a:latin typeface="Calibri"/>
                      </a:endParaRPr>
                    </a:p>
                  </a:txBody>
                  <a:tcPr marL="9525" marR="9525" marT="9525" marB="0" anchor="b"/>
                </a:tc>
                <a:tc>
                  <a:txBody>
                    <a:bodyPr/>
                    <a:lstStyle/>
                    <a:p>
                      <a:pPr algn="ctr" fontAlgn="b"/>
                      <a:r>
                        <a:rPr lang="en-US" sz="1600" u="none" strike="noStrike" dirty="0"/>
                        <a:t>2%</a:t>
                      </a:r>
                      <a:endParaRPr lang="en-US" sz="1600" b="0" i="0" u="none" strike="noStrike" dirty="0">
                        <a:solidFill>
                          <a:srgbClr val="000000"/>
                        </a:solidFill>
                        <a:latin typeface="Calibri"/>
                      </a:endParaRPr>
                    </a:p>
                  </a:txBody>
                  <a:tcPr marL="9525" marR="9525" marT="9525" marB="0" anchor="b"/>
                </a:tc>
                <a:tc>
                  <a:txBody>
                    <a:bodyPr/>
                    <a:lstStyle/>
                    <a:p>
                      <a:pPr algn="ctr" fontAlgn="b"/>
                      <a:r>
                        <a:rPr lang="en-US" sz="1600" u="none" strike="noStrike"/>
                        <a:t>3%</a:t>
                      </a:r>
                      <a:endParaRPr lang="en-US" sz="1600" b="0" i="0" u="none" strike="noStrike">
                        <a:solidFill>
                          <a:srgbClr val="000000"/>
                        </a:solidFill>
                        <a:latin typeface="Calibri"/>
                      </a:endParaRPr>
                    </a:p>
                  </a:txBody>
                  <a:tcPr marL="9525" marR="9525" marT="9525" marB="0" anchor="b"/>
                </a:tc>
                <a:tc>
                  <a:txBody>
                    <a:bodyPr/>
                    <a:lstStyle/>
                    <a:p>
                      <a:pPr algn="ctr" fontAlgn="b"/>
                      <a:r>
                        <a:rPr lang="en-US" sz="1600" u="none" strike="noStrike"/>
                        <a:t>2%</a:t>
                      </a:r>
                      <a:endParaRPr lang="en-US" sz="1600" b="0" i="0" u="none" strike="noStrike">
                        <a:solidFill>
                          <a:srgbClr val="000000"/>
                        </a:solidFill>
                        <a:latin typeface="Calibri"/>
                      </a:endParaRPr>
                    </a:p>
                  </a:txBody>
                  <a:tcPr marL="9525" marR="9525" marT="9525" marB="0" anchor="b"/>
                </a:tc>
                <a:tc>
                  <a:txBody>
                    <a:bodyPr/>
                    <a:lstStyle/>
                    <a:p>
                      <a:pPr algn="ctr" fontAlgn="b"/>
                      <a:r>
                        <a:rPr lang="en-US" sz="1600" u="none" strike="noStrike" dirty="0"/>
                        <a:t>8%</a:t>
                      </a:r>
                      <a:endParaRPr lang="en-US" sz="1600" b="0" i="0" u="none" strike="noStrike" dirty="0">
                        <a:solidFill>
                          <a:srgbClr val="000000"/>
                        </a:solidFill>
                        <a:latin typeface="Calibri"/>
                      </a:endParaRPr>
                    </a:p>
                  </a:txBody>
                  <a:tcPr marL="9525" marR="9525" marT="9525" marB="0" anchor="b"/>
                </a:tc>
              </a:tr>
              <a:tr h="233690">
                <a:tc>
                  <a:txBody>
                    <a:bodyPr/>
                    <a:lstStyle/>
                    <a:p>
                      <a:pPr algn="l" fontAlgn="b"/>
                      <a:r>
                        <a:rPr lang="en-US" sz="1600" u="none" strike="noStrike"/>
                        <a:t>Scenario 2 or 3</a:t>
                      </a:r>
                      <a:endParaRPr lang="en-US" sz="1600" b="0" i="0" u="none" strike="noStrike">
                        <a:solidFill>
                          <a:srgbClr val="000000"/>
                        </a:solidFill>
                        <a:latin typeface="Calibri"/>
                      </a:endParaRPr>
                    </a:p>
                  </a:txBody>
                  <a:tcPr marL="9525" marR="9525" marT="9525" marB="0" anchor="b"/>
                </a:tc>
                <a:tc>
                  <a:txBody>
                    <a:bodyPr/>
                    <a:lstStyle/>
                    <a:p>
                      <a:pPr algn="ctr" fontAlgn="b"/>
                      <a:r>
                        <a:rPr lang="en-US" sz="1600" u="none" strike="noStrike" dirty="0"/>
                        <a:t>3%</a:t>
                      </a:r>
                      <a:endParaRPr lang="en-US" sz="1600" b="0" i="0" u="none" strike="noStrike" dirty="0">
                        <a:solidFill>
                          <a:srgbClr val="000000"/>
                        </a:solidFill>
                        <a:latin typeface="Calibri"/>
                      </a:endParaRPr>
                    </a:p>
                  </a:txBody>
                  <a:tcPr marL="9525" marR="9525" marT="9525" marB="0" anchor="b"/>
                </a:tc>
                <a:tc>
                  <a:txBody>
                    <a:bodyPr/>
                    <a:lstStyle/>
                    <a:p>
                      <a:pPr algn="ctr" fontAlgn="b"/>
                      <a:r>
                        <a:rPr lang="en-US" sz="1600" u="none" strike="noStrike" dirty="0"/>
                        <a:t>0%</a:t>
                      </a:r>
                      <a:endParaRPr lang="en-US" sz="1600" b="0" i="0" u="none" strike="noStrike" dirty="0">
                        <a:solidFill>
                          <a:srgbClr val="000000"/>
                        </a:solidFill>
                        <a:latin typeface="Calibri"/>
                      </a:endParaRPr>
                    </a:p>
                  </a:txBody>
                  <a:tcPr marL="9525" marR="9525" marT="9525" marB="0" anchor="b"/>
                </a:tc>
                <a:tc>
                  <a:txBody>
                    <a:bodyPr/>
                    <a:lstStyle/>
                    <a:p>
                      <a:pPr algn="ctr" fontAlgn="b"/>
                      <a:r>
                        <a:rPr lang="en-US" sz="1600" u="none" strike="noStrike" dirty="0"/>
                        <a:t>2%</a:t>
                      </a:r>
                      <a:endParaRPr lang="en-US" sz="1600" b="0" i="0" u="none" strike="noStrike" dirty="0">
                        <a:solidFill>
                          <a:srgbClr val="000000"/>
                        </a:solidFill>
                        <a:latin typeface="Calibri"/>
                      </a:endParaRPr>
                    </a:p>
                  </a:txBody>
                  <a:tcPr marL="9525" marR="9525" marT="9525" marB="0" anchor="b"/>
                </a:tc>
                <a:tc>
                  <a:txBody>
                    <a:bodyPr/>
                    <a:lstStyle/>
                    <a:p>
                      <a:pPr algn="ctr" fontAlgn="b"/>
                      <a:r>
                        <a:rPr lang="en-US" sz="1600" u="none" strike="noStrike"/>
                        <a:t>6%</a:t>
                      </a:r>
                      <a:endParaRPr lang="en-US" sz="1600" b="0" i="0" u="none" strike="noStrike">
                        <a:solidFill>
                          <a:srgbClr val="000000"/>
                        </a:solidFill>
                        <a:latin typeface="Calibri"/>
                      </a:endParaRPr>
                    </a:p>
                  </a:txBody>
                  <a:tcPr marL="9525" marR="9525" marT="9525" marB="0" anchor="b"/>
                </a:tc>
                <a:tc>
                  <a:txBody>
                    <a:bodyPr/>
                    <a:lstStyle/>
                    <a:p>
                      <a:pPr algn="ctr" fontAlgn="b"/>
                      <a:r>
                        <a:rPr lang="en-US" sz="1600" u="none" strike="noStrike"/>
                        <a:t>4%</a:t>
                      </a:r>
                      <a:endParaRPr lang="en-US" sz="1600" b="0" i="0" u="none" strike="noStrike">
                        <a:solidFill>
                          <a:srgbClr val="000000"/>
                        </a:solidFill>
                        <a:latin typeface="Calibri"/>
                      </a:endParaRPr>
                    </a:p>
                  </a:txBody>
                  <a:tcPr marL="9525" marR="9525" marT="9525" marB="0" anchor="b"/>
                </a:tc>
              </a:tr>
              <a:tr h="233690">
                <a:tc>
                  <a:txBody>
                    <a:bodyPr/>
                    <a:lstStyle/>
                    <a:p>
                      <a:pPr algn="l" fontAlgn="b"/>
                      <a:r>
                        <a:rPr lang="en-US" sz="1600" u="none" strike="noStrike" dirty="0"/>
                        <a:t>Scenario </a:t>
                      </a:r>
                      <a:r>
                        <a:rPr lang="en-US" sz="1600" u="none" strike="noStrike" dirty="0" smtClean="0"/>
                        <a:t>3 Only</a:t>
                      </a:r>
                      <a:endParaRPr lang="en-US" sz="1600" b="0" i="0" u="none" strike="noStrike" dirty="0">
                        <a:solidFill>
                          <a:srgbClr val="000000"/>
                        </a:solidFill>
                        <a:latin typeface="Calibri"/>
                      </a:endParaRPr>
                    </a:p>
                  </a:txBody>
                  <a:tcPr marL="9525" marR="9525" marT="9525" marB="0" anchor="b"/>
                </a:tc>
                <a:tc>
                  <a:txBody>
                    <a:bodyPr/>
                    <a:lstStyle/>
                    <a:p>
                      <a:pPr algn="ctr" fontAlgn="b"/>
                      <a:r>
                        <a:rPr lang="en-US" sz="1600" u="none" strike="noStrike"/>
                        <a:t>9%</a:t>
                      </a:r>
                      <a:endParaRPr lang="en-US" sz="1600" b="0" i="0" u="none" strike="noStrike">
                        <a:solidFill>
                          <a:srgbClr val="000000"/>
                        </a:solidFill>
                        <a:latin typeface="Calibri"/>
                      </a:endParaRPr>
                    </a:p>
                  </a:txBody>
                  <a:tcPr marL="9525" marR="9525" marT="9525" marB="0" anchor="b"/>
                </a:tc>
                <a:tc>
                  <a:txBody>
                    <a:bodyPr/>
                    <a:lstStyle/>
                    <a:p>
                      <a:pPr algn="ctr" fontAlgn="b"/>
                      <a:r>
                        <a:rPr lang="en-US" sz="1600" u="none" strike="noStrike" dirty="0"/>
                        <a:t>4%</a:t>
                      </a:r>
                      <a:endParaRPr lang="en-US" sz="1600" b="0" i="0" u="none" strike="noStrike" dirty="0">
                        <a:solidFill>
                          <a:srgbClr val="000000"/>
                        </a:solidFill>
                        <a:latin typeface="Calibri"/>
                      </a:endParaRPr>
                    </a:p>
                  </a:txBody>
                  <a:tcPr marL="9525" marR="9525" marT="9525" marB="0" anchor="b"/>
                </a:tc>
                <a:tc>
                  <a:txBody>
                    <a:bodyPr/>
                    <a:lstStyle/>
                    <a:p>
                      <a:pPr algn="ctr" fontAlgn="b"/>
                      <a:r>
                        <a:rPr lang="en-US" sz="1600" u="none" strike="noStrike" dirty="0"/>
                        <a:t>9%</a:t>
                      </a:r>
                      <a:endParaRPr lang="en-US" sz="1600" b="0" i="0" u="none" strike="noStrike" dirty="0">
                        <a:solidFill>
                          <a:srgbClr val="000000"/>
                        </a:solidFill>
                        <a:latin typeface="Calibri"/>
                      </a:endParaRPr>
                    </a:p>
                  </a:txBody>
                  <a:tcPr marL="9525" marR="9525" marT="9525" marB="0" anchor="b"/>
                </a:tc>
                <a:tc>
                  <a:txBody>
                    <a:bodyPr/>
                    <a:lstStyle/>
                    <a:p>
                      <a:pPr algn="ctr" fontAlgn="b"/>
                      <a:r>
                        <a:rPr lang="en-US" sz="1600" u="none" strike="noStrike" dirty="0"/>
                        <a:t>13%</a:t>
                      </a:r>
                      <a:endParaRPr lang="en-US" sz="1600" b="0" i="0" u="none" strike="noStrike" dirty="0">
                        <a:solidFill>
                          <a:srgbClr val="000000"/>
                        </a:solidFill>
                        <a:latin typeface="Calibri"/>
                      </a:endParaRPr>
                    </a:p>
                  </a:txBody>
                  <a:tcPr marL="9525" marR="9525" marT="9525" marB="0" anchor="b"/>
                </a:tc>
                <a:tc>
                  <a:txBody>
                    <a:bodyPr/>
                    <a:lstStyle/>
                    <a:p>
                      <a:pPr algn="ctr" fontAlgn="b"/>
                      <a:r>
                        <a:rPr lang="en-US" sz="1600" u="none" strike="noStrike" dirty="0"/>
                        <a:t>11%</a:t>
                      </a:r>
                      <a:endParaRPr lang="en-US" sz="1600" b="0" i="0" u="none" strike="noStrike" dirty="0">
                        <a:solidFill>
                          <a:srgbClr val="000000"/>
                        </a:solidFill>
                        <a:latin typeface="Calibri"/>
                      </a:endParaRPr>
                    </a:p>
                  </a:txBody>
                  <a:tcPr marL="9525" marR="9525" marT="9525" marB="0" anchor="b"/>
                </a:tc>
              </a:tr>
              <a:tr h="233690">
                <a:tc>
                  <a:txBody>
                    <a:bodyPr/>
                    <a:lstStyle/>
                    <a:p>
                      <a:pPr algn="l" fontAlgn="b"/>
                      <a:r>
                        <a:rPr lang="en-US" sz="1600" u="none" strike="noStrike"/>
                        <a:t>Scenario 1 or 3</a:t>
                      </a:r>
                      <a:endParaRPr lang="en-US" sz="1600" b="0" i="0" u="none" strike="noStrike">
                        <a:solidFill>
                          <a:srgbClr val="000000"/>
                        </a:solidFill>
                        <a:latin typeface="Calibri"/>
                      </a:endParaRPr>
                    </a:p>
                  </a:txBody>
                  <a:tcPr marL="9525" marR="9525" marT="9525" marB="0" anchor="b"/>
                </a:tc>
                <a:tc>
                  <a:txBody>
                    <a:bodyPr/>
                    <a:lstStyle/>
                    <a:p>
                      <a:pPr algn="ctr" fontAlgn="b"/>
                      <a:r>
                        <a:rPr lang="en-US" sz="1600" u="none" strike="noStrike"/>
                        <a:t>6%</a:t>
                      </a:r>
                      <a:endParaRPr lang="en-US" sz="1600" b="0" i="0" u="none" strike="noStrike">
                        <a:solidFill>
                          <a:srgbClr val="000000"/>
                        </a:solidFill>
                        <a:latin typeface="Calibri"/>
                      </a:endParaRPr>
                    </a:p>
                  </a:txBody>
                  <a:tcPr marL="9525" marR="9525" marT="9525" marB="0" anchor="b"/>
                </a:tc>
                <a:tc>
                  <a:txBody>
                    <a:bodyPr/>
                    <a:lstStyle/>
                    <a:p>
                      <a:pPr algn="ctr" fontAlgn="b"/>
                      <a:r>
                        <a:rPr lang="en-US" sz="1600" u="none" strike="noStrike"/>
                        <a:t>8%</a:t>
                      </a:r>
                      <a:endParaRPr lang="en-US" sz="1600" b="0" i="0" u="none" strike="noStrike">
                        <a:solidFill>
                          <a:srgbClr val="000000"/>
                        </a:solidFill>
                        <a:latin typeface="Calibri"/>
                      </a:endParaRPr>
                    </a:p>
                  </a:txBody>
                  <a:tcPr marL="9525" marR="9525" marT="9525" marB="0" anchor="b"/>
                </a:tc>
                <a:tc>
                  <a:txBody>
                    <a:bodyPr/>
                    <a:lstStyle/>
                    <a:p>
                      <a:pPr algn="ctr" fontAlgn="b"/>
                      <a:r>
                        <a:rPr lang="en-US" sz="1600" u="none" strike="noStrike" dirty="0"/>
                        <a:t>6%</a:t>
                      </a:r>
                      <a:endParaRPr lang="en-US" sz="1600" b="0" i="0" u="none" strike="noStrike" dirty="0">
                        <a:solidFill>
                          <a:srgbClr val="000000"/>
                        </a:solidFill>
                        <a:latin typeface="Calibri"/>
                      </a:endParaRPr>
                    </a:p>
                  </a:txBody>
                  <a:tcPr marL="9525" marR="9525" marT="9525" marB="0" anchor="b"/>
                </a:tc>
                <a:tc>
                  <a:txBody>
                    <a:bodyPr/>
                    <a:lstStyle/>
                    <a:p>
                      <a:pPr algn="ctr" fontAlgn="b"/>
                      <a:r>
                        <a:rPr lang="en-US" sz="1600" u="none" strike="noStrike" dirty="0"/>
                        <a:t>6%</a:t>
                      </a:r>
                      <a:endParaRPr lang="en-US" sz="1600" b="0" i="0" u="none" strike="noStrike" dirty="0">
                        <a:solidFill>
                          <a:srgbClr val="000000"/>
                        </a:solidFill>
                        <a:latin typeface="Calibri"/>
                      </a:endParaRPr>
                    </a:p>
                  </a:txBody>
                  <a:tcPr marL="9525" marR="9525" marT="9525" marB="0" anchor="b"/>
                </a:tc>
                <a:tc>
                  <a:txBody>
                    <a:bodyPr/>
                    <a:lstStyle/>
                    <a:p>
                      <a:pPr algn="ctr" fontAlgn="b"/>
                      <a:r>
                        <a:rPr lang="en-US" sz="1600" u="none" strike="noStrike"/>
                        <a:t>5%</a:t>
                      </a:r>
                      <a:endParaRPr lang="en-US" sz="1600" b="0" i="0" u="none" strike="noStrike">
                        <a:solidFill>
                          <a:srgbClr val="000000"/>
                        </a:solidFill>
                        <a:latin typeface="Calibri"/>
                      </a:endParaRPr>
                    </a:p>
                  </a:txBody>
                  <a:tcPr marL="9525" marR="9525" marT="9525" marB="0" anchor="b"/>
                </a:tc>
              </a:tr>
              <a:tr h="233690">
                <a:tc>
                  <a:txBody>
                    <a:bodyPr/>
                    <a:lstStyle/>
                    <a:p>
                      <a:pPr algn="l" fontAlgn="b"/>
                      <a:r>
                        <a:rPr lang="en-US" sz="1600" u="none" strike="noStrike"/>
                        <a:t>All Scenarios</a:t>
                      </a:r>
                      <a:endParaRPr lang="en-US" sz="1600" b="0" i="0" u="none" strike="noStrike">
                        <a:solidFill>
                          <a:srgbClr val="000000"/>
                        </a:solidFill>
                        <a:latin typeface="Calibri"/>
                      </a:endParaRPr>
                    </a:p>
                  </a:txBody>
                  <a:tcPr marL="9525" marR="9525" marT="9525" marB="0" anchor="b"/>
                </a:tc>
                <a:tc>
                  <a:txBody>
                    <a:bodyPr/>
                    <a:lstStyle/>
                    <a:p>
                      <a:pPr algn="ctr" fontAlgn="b"/>
                      <a:r>
                        <a:rPr lang="en-US" sz="1600" u="none" strike="noStrike"/>
                        <a:t>11%</a:t>
                      </a:r>
                      <a:endParaRPr lang="en-US" sz="1600" b="0" i="0" u="none" strike="noStrike">
                        <a:solidFill>
                          <a:srgbClr val="000000"/>
                        </a:solidFill>
                        <a:latin typeface="Calibri"/>
                      </a:endParaRPr>
                    </a:p>
                  </a:txBody>
                  <a:tcPr marL="9525" marR="9525" marT="9525" marB="0" anchor="b"/>
                </a:tc>
                <a:tc>
                  <a:txBody>
                    <a:bodyPr/>
                    <a:lstStyle/>
                    <a:p>
                      <a:pPr algn="ctr" fontAlgn="b"/>
                      <a:r>
                        <a:rPr lang="en-US" sz="1600" u="none" strike="noStrike"/>
                        <a:t>12%</a:t>
                      </a:r>
                      <a:endParaRPr lang="en-US" sz="1600" b="0" i="0" u="none" strike="noStrike">
                        <a:solidFill>
                          <a:srgbClr val="000000"/>
                        </a:solidFill>
                        <a:latin typeface="Calibri"/>
                      </a:endParaRPr>
                    </a:p>
                  </a:txBody>
                  <a:tcPr marL="9525" marR="9525" marT="9525" marB="0" anchor="b"/>
                </a:tc>
                <a:tc>
                  <a:txBody>
                    <a:bodyPr/>
                    <a:lstStyle/>
                    <a:p>
                      <a:pPr algn="ctr" fontAlgn="b"/>
                      <a:r>
                        <a:rPr lang="en-US" sz="1600" u="none" strike="noStrike" dirty="0"/>
                        <a:t>10%</a:t>
                      </a:r>
                      <a:endParaRPr lang="en-US" sz="1600" b="0" i="0" u="none" strike="noStrike" dirty="0">
                        <a:solidFill>
                          <a:srgbClr val="000000"/>
                        </a:solidFill>
                        <a:latin typeface="Calibri"/>
                      </a:endParaRPr>
                    </a:p>
                  </a:txBody>
                  <a:tcPr marL="9525" marR="9525" marT="9525" marB="0" anchor="b"/>
                </a:tc>
                <a:tc>
                  <a:txBody>
                    <a:bodyPr/>
                    <a:lstStyle/>
                    <a:p>
                      <a:pPr algn="ctr" fontAlgn="b"/>
                      <a:r>
                        <a:rPr lang="en-US" sz="1600" u="none" strike="noStrike" dirty="0"/>
                        <a:t>6%</a:t>
                      </a:r>
                      <a:endParaRPr lang="en-US" sz="1600" b="0" i="0" u="none" strike="noStrike" dirty="0">
                        <a:solidFill>
                          <a:srgbClr val="000000"/>
                        </a:solidFill>
                        <a:latin typeface="Calibri"/>
                      </a:endParaRPr>
                    </a:p>
                  </a:txBody>
                  <a:tcPr marL="9525" marR="9525" marT="9525" marB="0" anchor="b"/>
                </a:tc>
                <a:tc>
                  <a:txBody>
                    <a:bodyPr/>
                    <a:lstStyle/>
                    <a:p>
                      <a:pPr algn="ctr" fontAlgn="b"/>
                      <a:r>
                        <a:rPr lang="en-US" sz="1600" u="none" strike="noStrike" dirty="0"/>
                        <a:t>15%</a:t>
                      </a:r>
                      <a:endParaRPr lang="en-US" sz="1600" b="0" i="0" u="none" strike="noStrike" dirty="0">
                        <a:solidFill>
                          <a:srgbClr val="000000"/>
                        </a:solidFill>
                        <a:latin typeface="Calibri"/>
                      </a:endParaRPr>
                    </a:p>
                  </a:txBody>
                  <a:tcPr marL="9525" marR="9525" marT="9525" marB="0" anchor="b"/>
                </a:tc>
              </a:tr>
              <a:tr h="233690">
                <a:tc>
                  <a:txBody>
                    <a:bodyPr/>
                    <a:lstStyle/>
                    <a:p>
                      <a:pPr algn="l" fontAlgn="b"/>
                      <a:r>
                        <a:rPr lang="en-US" sz="1600" u="none" strike="noStrike"/>
                        <a:t>None</a:t>
                      </a:r>
                      <a:endParaRPr lang="en-US" sz="1600" b="0" i="0" u="none" strike="noStrike">
                        <a:solidFill>
                          <a:srgbClr val="000000"/>
                        </a:solidFill>
                        <a:latin typeface="Calibri"/>
                      </a:endParaRPr>
                    </a:p>
                  </a:txBody>
                  <a:tcPr marL="9525" marR="9525" marT="9525" marB="0" anchor="b"/>
                </a:tc>
                <a:tc>
                  <a:txBody>
                    <a:bodyPr/>
                    <a:lstStyle/>
                    <a:p>
                      <a:pPr algn="ctr" fontAlgn="b"/>
                      <a:r>
                        <a:rPr lang="en-US" sz="1600" u="none" strike="noStrike" dirty="0"/>
                        <a:t>46%</a:t>
                      </a:r>
                      <a:endParaRPr lang="en-US" sz="1600" b="0" i="0" u="none" strike="noStrike" dirty="0">
                        <a:solidFill>
                          <a:srgbClr val="000000"/>
                        </a:solidFill>
                        <a:latin typeface="Calibri"/>
                      </a:endParaRPr>
                    </a:p>
                  </a:txBody>
                  <a:tcPr marL="9525" marR="9525" marT="9525" marB="0" anchor="b"/>
                </a:tc>
                <a:tc>
                  <a:txBody>
                    <a:bodyPr/>
                    <a:lstStyle/>
                    <a:p>
                      <a:pPr algn="ctr" fontAlgn="b"/>
                      <a:r>
                        <a:rPr lang="en-US" sz="1600" u="none" strike="noStrike" dirty="0"/>
                        <a:t>45%</a:t>
                      </a:r>
                      <a:endParaRPr lang="en-US" sz="1600" b="0" i="0" u="none" strike="noStrike" dirty="0">
                        <a:solidFill>
                          <a:srgbClr val="000000"/>
                        </a:solidFill>
                        <a:latin typeface="Calibri"/>
                      </a:endParaRPr>
                    </a:p>
                  </a:txBody>
                  <a:tcPr marL="9525" marR="9525" marT="9525" marB="0" anchor="b"/>
                </a:tc>
                <a:tc>
                  <a:txBody>
                    <a:bodyPr/>
                    <a:lstStyle/>
                    <a:p>
                      <a:pPr algn="ctr" fontAlgn="b"/>
                      <a:r>
                        <a:rPr lang="en-US" sz="1600" u="none" strike="noStrike"/>
                        <a:t>49%</a:t>
                      </a:r>
                      <a:endParaRPr lang="en-US" sz="1600" b="0" i="0" u="none" strike="noStrike">
                        <a:solidFill>
                          <a:srgbClr val="000000"/>
                        </a:solidFill>
                        <a:latin typeface="Calibri"/>
                      </a:endParaRPr>
                    </a:p>
                  </a:txBody>
                  <a:tcPr marL="9525" marR="9525" marT="9525" marB="0" anchor="b"/>
                </a:tc>
                <a:tc>
                  <a:txBody>
                    <a:bodyPr/>
                    <a:lstStyle/>
                    <a:p>
                      <a:pPr algn="ctr" fontAlgn="b"/>
                      <a:r>
                        <a:rPr lang="en-US" sz="1600" u="none" strike="noStrike" dirty="0"/>
                        <a:t>50%</a:t>
                      </a:r>
                      <a:endParaRPr lang="en-US" sz="1600" b="0" i="0" u="none" strike="noStrike" dirty="0">
                        <a:solidFill>
                          <a:srgbClr val="000000"/>
                        </a:solidFill>
                        <a:latin typeface="Calibri"/>
                      </a:endParaRPr>
                    </a:p>
                  </a:txBody>
                  <a:tcPr marL="9525" marR="9525" marT="9525" marB="0" anchor="b"/>
                </a:tc>
                <a:tc>
                  <a:txBody>
                    <a:bodyPr/>
                    <a:lstStyle/>
                    <a:p>
                      <a:pPr algn="ctr" fontAlgn="b"/>
                      <a:r>
                        <a:rPr lang="en-US" sz="1600" u="none" strike="noStrike" dirty="0"/>
                        <a:t>41%</a:t>
                      </a:r>
                      <a:endParaRPr lang="en-US" sz="1600" b="0" i="0" u="none" strike="noStrike" dirty="0">
                        <a:solidFill>
                          <a:srgbClr val="000000"/>
                        </a:solidFill>
                        <a:latin typeface="Calibri"/>
                      </a:endParaRPr>
                    </a:p>
                  </a:txBody>
                  <a:tcPr marL="9525" marR="9525" marT="9525" marB="0" anchor="b"/>
                </a:tc>
              </a:tr>
            </a:tbl>
          </a:graphicData>
        </a:graphic>
      </p:graphicFrame>
      <p:sp>
        <p:nvSpPr>
          <p:cNvPr id="27" name="TextBox 26"/>
          <p:cNvSpPr txBox="1"/>
          <p:nvPr/>
        </p:nvSpPr>
        <p:spPr>
          <a:xfrm>
            <a:off x="76200" y="5814536"/>
            <a:ext cx="8925841" cy="738664"/>
          </a:xfrm>
          <a:prstGeom prst="rect">
            <a:avLst/>
          </a:prstGeom>
          <a:noFill/>
        </p:spPr>
        <p:txBody>
          <a:bodyPr wrap="none" rtlCol="0">
            <a:spAutoFit/>
          </a:bodyPr>
          <a:lstStyle/>
          <a:p>
            <a:r>
              <a:rPr lang="en-US" sz="1400" dirty="0" smtClean="0"/>
              <a:t>Scenario #1:</a:t>
            </a:r>
            <a:r>
              <a:rPr lang="en-US" sz="1400" i="1" dirty="0" smtClean="0"/>
              <a:t>  If a treatment option had a 5% chance for cure, but required me to stay in the hospital for a week</a:t>
            </a:r>
          </a:p>
          <a:p>
            <a:r>
              <a:rPr lang="en-US" sz="1400" dirty="0" smtClean="0"/>
              <a:t>Scenario #2:</a:t>
            </a:r>
            <a:r>
              <a:rPr lang="en-US" sz="1400" i="1" dirty="0" smtClean="0"/>
              <a:t> 7% chance of cure but has a 4% mortality risk</a:t>
            </a:r>
          </a:p>
          <a:p>
            <a:r>
              <a:rPr lang="en-US" sz="1400" dirty="0" smtClean="0"/>
              <a:t>Scenario #3:</a:t>
            </a:r>
            <a:r>
              <a:rPr lang="en-US" sz="1400" i="1" dirty="0" smtClean="0"/>
              <a:t> 3% chance of cure but has less than 1% mortality risk</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4"/>
                </a:solidFill>
              </a:rPr>
              <a:t>While many patients are getting information from the internet, </a:t>
            </a:r>
            <a:r>
              <a:rPr lang="en-US" dirty="0" err="1" smtClean="0">
                <a:solidFill>
                  <a:schemeClr val="accent4"/>
                </a:solidFill>
              </a:rPr>
              <a:t>Proleukin’s</a:t>
            </a:r>
            <a:r>
              <a:rPr lang="en-US" dirty="0" smtClean="0">
                <a:solidFill>
                  <a:schemeClr val="accent4"/>
                </a:solidFill>
              </a:rPr>
              <a:t> message is not resonating through this channel</a:t>
            </a:r>
            <a:endParaRPr lang="en-US" dirty="0">
              <a:solidFill>
                <a:schemeClr val="accent4"/>
              </a:solidFill>
            </a:endParaRPr>
          </a:p>
        </p:txBody>
      </p:sp>
      <p:sp>
        <p:nvSpPr>
          <p:cNvPr id="4" name="Slide Number Placeholder 3"/>
          <p:cNvSpPr>
            <a:spLocks noGrp="1"/>
          </p:cNvSpPr>
          <p:nvPr>
            <p:ph type="sldNum" sz="quarter" idx="12"/>
          </p:nvPr>
        </p:nvSpPr>
        <p:spPr/>
        <p:txBody>
          <a:bodyPr/>
          <a:lstStyle/>
          <a:p>
            <a:pPr>
              <a:defRPr/>
            </a:pPr>
            <a:fld id="{46DA8D9B-37A2-47C4-AB85-95DECED15612}" type="slidenum">
              <a:rPr lang="en-US" smtClean="0"/>
              <a:pPr>
                <a:defRPr/>
              </a:pPr>
              <a:t>11</a:t>
            </a:fld>
            <a:endParaRPr lang="en-US" dirty="0"/>
          </a:p>
        </p:txBody>
      </p:sp>
      <p:graphicFrame>
        <p:nvGraphicFramePr>
          <p:cNvPr id="5" name="Table 4"/>
          <p:cNvGraphicFramePr>
            <a:graphicFrameLocks noGrp="1"/>
          </p:cNvGraphicFramePr>
          <p:nvPr/>
        </p:nvGraphicFramePr>
        <p:xfrm>
          <a:off x="762000" y="1732915"/>
          <a:ext cx="8153401" cy="4591685"/>
        </p:xfrm>
        <a:graphic>
          <a:graphicData uri="http://schemas.openxmlformats.org/drawingml/2006/table">
            <a:tbl>
              <a:tblPr firstRow="1" bandRow="1">
                <a:tableStyleId>{EB9631B5-78F2-41C9-869B-9F39066F8104}</a:tableStyleId>
              </a:tblPr>
              <a:tblGrid>
                <a:gridCol w="2514600"/>
                <a:gridCol w="805543"/>
                <a:gridCol w="805543"/>
                <a:gridCol w="805543"/>
                <a:gridCol w="805543"/>
                <a:gridCol w="805543"/>
                <a:gridCol w="805543"/>
                <a:gridCol w="805543"/>
              </a:tblGrid>
              <a:tr h="508000">
                <a:tc>
                  <a:txBody>
                    <a:bodyPr/>
                    <a:lstStyle/>
                    <a:p>
                      <a:endParaRPr lang="en-US" dirty="0"/>
                    </a:p>
                  </a:txBody>
                  <a:tcPr/>
                </a:tc>
                <a:tc>
                  <a:txBody>
                    <a:bodyPr/>
                    <a:lstStyle/>
                    <a:p>
                      <a:pPr algn="ctr" fontAlgn="b"/>
                      <a:r>
                        <a:rPr lang="en-US" sz="1100" u="none" strike="noStrike" dirty="0"/>
                        <a:t>Total</a:t>
                      </a:r>
                      <a:endParaRPr lang="en-US" sz="1100" b="0" i="0" u="none" strike="noStrike" dirty="0">
                        <a:solidFill>
                          <a:srgbClr val="000000"/>
                        </a:solidFill>
                        <a:latin typeface="Calibri"/>
                      </a:endParaRPr>
                    </a:p>
                  </a:txBody>
                  <a:tcPr marL="9525" marR="9525" marT="9525" marB="0" anchor="ctr"/>
                </a:tc>
                <a:tc>
                  <a:txBody>
                    <a:bodyPr/>
                    <a:lstStyle/>
                    <a:p>
                      <a:pPr algn="ctr" fontAlgn="b"/>
                      <a:r>
                        <a:rPr lang="en-US" sz="1100" u="none" strike="noStrike" dirty="0"/>
                        <a:t>Doctor</a:t>
                      </a:r>
                      <a:r>
                        <a:rPr lang="en-US" sz="1100" u="none" strike="noStrike" dirty="0" smtClean="0"/>
                        <a:t>/ health staff</a:t>
                      </a:r>
                      <a:endParaRPr lang="en-US" sz="1100" b="1" i="0" u="none" strike="noStrike" dirty="0">
                        <a:solidFill>
                          <a:srgbClr val="000000"/>
                        </a:solidFill>
                        <a:latin typeface="Calibri"/>
                      </a:endParaRPr>
                    </a:p>
                  </a:txBody>
                  <a:tcPr marL="9525" marR="9525" marT="9525" marB="0" anchor="ctr"/>
                </a:tc>
                <a:tc>
                  <a:txBody>
                    <a:bodyPr/>
                    <a:lstStyle/>
                    <a:p>
                      <a:pPr algn="ctr" fontAlgn="b"/>
                      <a:r>
                        <a:rPr lang="en-US" sz="1100" u="none" strike="noStrike" dirty="0"/>
                        <a:t>Internet</a:t>
                      </a:r>
                      <a:endParaRPr lang="en-US" sz="1100" b="1" i="0" u="none" strike="noStrike" dirty="0">
                        <a:solidFill>
                          <a:srgbClr val="000000"/>
                        </a:solidFill>
                        <a:latin typeface="Calibri"/>
                      </a:endParaRPr>
                    </a:p>
                  </a:txBody>
                  <a:tcPr marL="9525" marR="9525" marT="9525" marB="0" anchor="ctr"/>
                </a:tc>
                <a:tc>
                  <a:txBody>
                    <a:bodyPr/>
                    <a:lstStyle/>
                    <a:p>
                      <a:pPr algn="ctr" fontAlgn="b"/>
                      <a:r>
                        <a:rPr lang="en-US" sz="1100" u="none" strike="noStrike" dirty="0" smtClean="0"/>
                        <a:t>Friends/ caregivers </a:t>
                      </a:r>
                      <a:endParaRPr lang="en-US" sz="1100" b="1" i="0" u="none" strike="noStrike" dirty="0">
                        <a:solidFill>
                          <a:srgbClr val="000000"/>
                        </a:solidFill>
                        <a:latin typeface="Calibri"/>
                      </a:endParaRPr>
                    </a:p>
                  </a:txBody>
                  <a:tcPr marL="9525" marR="9525" marT="9525" marB="0" anchor="ctr"/>
                </a:tc>
                <a:tc>
                  <a:txBody>
                    <a:bodyPr/>
                    <a:lstStyle/>
                    <a:p>
                      <a:pPr algn="ctr" fontAlgn="b"/>
                      <a:r>
                        <a:rPr lang="en-US" sz="1100" u="none" strike="noStrike" dirty="0"/>
                        <a:t>Medical Journals</a:t>
                      </a:r>
                      <a:endParaRPr lang="en-US" sz="1100" b="1" i="0" u="none" strike="noStrike" dirty="0">
                        <a:solidFill>
                          <a:srgbClr val="000000"/>
                        </a:solidFill>
                        <a:latin typeface="Calibri"/>
                      </a:endParaRPr>
                    </a:p>
                  </a:txBody>
                  <a:tcPr marL="9525" marR="9525" marT="9525" marB="0" anchor="ctr"/>
                </a:tc>
                <a:tc>
                  <a:txBody>
                    <a:bodyPr/>
                    <a:lstStyle/>
                    <a:p>
                      <a:pPr algn="ctr" fontAlgn="b"/>
                      <a:r>
                        <a:rPr lang="en-US" sz="1100" u="none" strike="noStrike"/>
                        <a:t>Other patients</a:t>
                      </a:r>
                      <a:endParaRPr lang="en-US" sz="1100" b="1" i="0" u="none" strike="noStrike">
                        <a:solidFill>
                          <a:srgbClr val="000000"/>
                        </a:solidFill>
                        <a:latin typeface="Calibri"/>
                      </a:endParaRPr>
                    </a:p>
                  </a:txBody>
                  <a:tcPr marL="9525" marR="9525" marT="9525" marB="0" anchor="ctr"/>
                </a:tc>
                <a:tc>
                  <a:txBody>
                    <a:bodyPr/>
                    <a:lstStyle/>
                    <a:p>
                      <a:pPr algn="ctr" fontAlgn="b"/>
                      <a:r>
                        <a:rPr lang="en-US" sz="1100" u="none" strike="noStrike" dirty="0"/>
                        <a:t>Patient advocacy groups</a:t>
                      </a:r>
                      <a:endParaRPr lang="en-US" sz="1100" b="1" i="0" u="none" strike="noStrike" dirty="0">
                        <a:solidFill>
                          <a:srgbClr val="000000"/>
                        </a:solidFill>
                        <a:latin typeface="Calibri"/>
                      </a:endParaRPr>
                    </a:p>
                  </a:txBody>
                  <a:tcPr marL="9525" marR="9525" marT="9525" marB="0" anchor="ctr"/>
                </a:tc>
              </a:tr>
              <a:tr h="370840">
                <a:tc>
                  <a:txBody>
                    <a:bodyPr/>
                    <a:lstStyle/>
                    <a:p>
                      <a:pPr algn="l" fontAlgn="t"/>
                      <a:r>
                        <a:rPr lang="en-US" sz="900" u="none" strike="noStrike" dirty="0"/>
                        <a:t>n</a:t>
                      </a:r>
                      <a:endParaRPr lang="en-US" sz="900" b="0" i="0" u="none" strike="noStrike" dirty="0">
                        <a:solidFill>
                          <a:srgbClr val="000000"/>
                        </a:solidFill>
                        <a:latin typeface="Arial"/>
                      </a:endParaRPr>
                    </a:p>
                  </a:txBody>
                  <a:tcPr marL="9525" marR="9525" marT="9525" marB="0" anchor="ctr"/>
                </a:tc>
                <a:tc>
                  <a:txBody>
                    <a:bodyPr/>
                    <a:lstStyle/>
                    <a:p>
                      <a:pPr algn="ctr" fontAlgn="b"/>
                      <a:r>
                        <a:rPr lang="en-US" sz="1100" u="none" strike="noStrike" dirty="0"/>
                        <a:t>456</a:t>
                      </a:r>
                      <a:endParaRPr lang="en-US" sz="1100" b="0" i="0" u="none" strike="noStrike" dirty="0">
                        <a:solidFill>
                          <a:srgbClr val="000000"/>
                        </a:solidFill>
                        <a:latin typeface="Calibri"/>
                      </a:endParaRPr>
                    </a:p>
                  </a:txBody>
                  <a:tcPr marL="9525" marR="9525" marT="9525" marB="0" anchor="ctr"/>
                </a:tc>
                <a:tc>
                  <a:txBody>
                    <a:bodyPr/>
                    <a:lstStyle/>
                    <a:p>
                      <a:pPr algn="ctr" fontAlgn="b"/>
                      <a:r>
                        <a:rPr lang="en-US" sz="1100" u="none" strike="noStrike" dirty="0"/>
                        <a:t>400</a:t>
                      </a:r>
                      <a:endParaRPr lang="en-US" sz="1100" b="0" i="0" u="none" strike="noStrike" dirty="0">
                        <a:solidFill>
                          <a:srgbClr val="000000"/>
                        </a:solidFill>
                        <a:latin typeface="Calibri"/>
                      </a:endParaRPr>
                    </a:p>
                  </a:txBody>
                  <a:tcPr marL="9525" marR="9525" marT="9525" marB="0" anchor="ctr"/>
                </a:tc>
                <a:tc>
                  <a:txBody>
                    <a:bodyPr/>
                    <a:lstStyle/>
                    <a:p>
                      <a:pPr algn="ctr" fontAlgn="b"/>
                      <a:r>
                        <a:rPr lang="en-US" sz="1100" u="none" strike="noStrike"/>
                        <a:t>365</a:t>
                      </a:r>
                      <a:endParaRPr lang="en-US" sz="1100" b="0" i="0" u="none" strike="noStrike">
                        <a:solidFill>
                          <a:srgbClr val="000000"/>
                        </a:solidFill>
                        <a:latin typeface="Calibri"/>
                      </a:endParaRPr>
                    </a:p>
                  </a:txBody>
                  <a:tcPr marL="9525" marR="9525" marT="9525" marB="0" anchor="ctr"/>
                </a:tc>
                <a:tc>
                  <a:txBody>
                    <a:bodyPr/>
                    <a:lstStyle/>
                    <a:p>
                      <a:pPr algn="ctr" fontAlgn="b"/>
                      <a:r>
                        <a:rPr lang="en-US" sz="1100" u="none" strike="noStrike"/>
                        <a:t>177</a:t>
                      </a:r>
                      <a:endParaRPr lang="en-US" sz="1100" b="0" i="0" u="none" strike="noStrike">
                        <a:solidFill>
                          <a:srgbClr val="000000"/>
                        </a:solidFill>
                        <a:latin typeface="Calibri"/>
                      </a:endParaRPr>
                    </a:p>
                  </a:txBody>
                  <a:tcPr marL="9525" marR="9525" marT="9525" marB="0" anchor="ctr"/>
                </a:tc>
                <a:tc>
                  <a:txBody>
                    <a:bodyPr/>
                    <a:lstStyle/>
                    <a:p>
                      <a:pPr algn="ctr" fontAlgn="b"/>
                      <a:r>
                        <a:rPr lang="en-US" sz="1100" u="none" strike="noStrike"/>
                        <a:t>161</a:t>
                      </a:r>
                      <a:endParaRPr lang="en-US" sz="1100" b="0" i="0" u="none" strike="noStrike">
                        <a:solidFill>
                          <a:srgbClr val="000000"/>
                        </a:solidFill>
                        <a:latin typeface="Calibri"/>
                      </a:endParaRPr>
                    </a:p>
                  </a:txBody>
                  <a:tcPr marL="9525" marR="9525" marT="9525" marB="0" anchor="ctr"/>
                </a:tc>
                <a:tc>
                  <a:txBody>
                    <a:bodyPr/>
                    <a:lstStyle/>
                    <a:p>
                      <a:pPr algn="ctr" fontAlgn="b"/>
                      <a:r>
                        <a:rPr lang="en-US" sz="1100" u="none" strike="noStrike" dirty="0"/>
                        <a:t>162</a:t>
                      </a:r>
                      <a:endParaRPr lang="en-US" sz="1100" b="0" i="0" u="none" strike="noStrike" dirty="0">
                        <a:solidFill>
                          <a:srgbClr val="000000"/>
                        </a:solidFill>
                        <a:latin typeface="Calibri"/>
                      </a:endParaRPr>
                    </a:p>
                  </a:txBody>
                  <a:tcPr marL="9525" marR="9525" marT="9525" marB="0" anchor="ctr"/>
                </a:tc>
                <a:tc>
                  <a:txBody>
                    <a:bodyPr/>
                    <a:lstStyle/>
                    <a:p>
                      <a:pPr algn="ctr" fontAlgn="b"/>
                      <a:r>
                        <a:rPr lang="en-US" sz="1100" u="none" strike="noStrike" dirty="0"/>
                        <a:t>110</a:t>
                      </a:r>
                      <a:endParaRPr lang="en-US" sz="1100" b="0" i="0" u="none" strike="noStrike" dirty="0">
                        <a:solidFill>
                          <a:srgbClr val="000000"/>
                        </a:solidFill>
                        <a:latin typeface="Calibri"/>
                      </a:endParaRPr>
                    </a:p>
                  </a:txBody>
                  <a:tcPr marL="9525" marR="9525" marT="9525" marB="0" anchor="ctr"/>
                </a:tc>
              </a:tr>
              <a:tr h="370840">
                <a:tc>
                  <a:txBody>
                    <a:bodyPr/>
                    <a:lstStyle/>
                    <a:p>
                      <a:pPr algn="l" fontAlgn="b"/>
                      <a:r>
                        <a:rPr lang="en-US" sz="1100" u="none" strike="noStrike" dirty="0"/>
                        <a:t>Aware of Proleukin</a:t>
                      </a:r>
                      <a:endParaRPr lang="en-US" sz="1100" b="0" i="0" u="none" strike="noStrike" dirty="0">
                        <a:solidFill>
                          <a:srgbClr val="000000"/>
                        </a:solidFill>
                        <a:latin typeface="Calibri"/>
                      </a:endParaRPr>
                    </a:p>
                  </a:txBody>
                  <a:tcPr marL="9525" marR="9525" marT="9525" marB="0" anchor="ctr"/>
                </a:tc>
                <a:tc>
                  <a:txBody>
                    <a:bodyPr/>
                    <a:lstStyle/>
                    <a:p>
                      <a:pPr algn="ctr" fontAlgn="b"/>
                      <a:r>
                        <a:rPr lang="en-US" sz="1100" u="none" strike="noStrike" dirty="0"/>
                        <a:t>27%</a:t>
                      </a:r>
                      <a:endParaRPr lang="en-US" sz="1100" b="0" i="0" u="none" strike="noStrike" dirty="0">
                        <a:solidFill>
                          <a:srgbClr val="000000"/>
                        </a:solidFill>
                        <a:latin typeface="Calibri"/>
                      </a:endParaRPr>
                    </a:p>
                  </a:txBody>
                  <a:tcPr marL="9525" marR="9525" marT="9525" marB="0" anchor="ctr"/>
                </a:tc>
                <a:tc>
                  <a:txBody>
                    <a:bodyPr/>
                    <a:lstStyle/>
                    <a:p>
                      <a:pPr algn="ctr" fontAlgn="b"/>
                      <a:r>
                        <a:rPr lang="en-US" sz="1100" u="none" strike="noStrike" dirty="0"/>
                        <a:t>30%</a:t>
                      </a:r>
                      <a:endParaRPr lang="en-US" sz="1100" b="0" i="0" u="none" strike="noStrike" dirty="0">
                        <a:solidFill>
                          <a:srgbClr val="000000"/>
                        </a:solidFill>
                        <a:latin typeface="Calibri"/>
                      </a:endParaRPr>
                    </a:p>
                  </a:txBody>
                  <a:tcPr marL="9525" marR="9525" marT="9525" marB="0" anchor="ctr"/>
                </a:tc>
                <a:tc>
                  <a:txBody>
                    <a:bodyPr/>
                    <a:lstStyle/>
                    <a:p>
                      <a:pPr algn="ctr" fontAlgn="b"/>
                      <a:r>
                        <a:rPr lang="en-US" sz="1100" u="none" strike="noStrike" dirty="0"/>
                        <a:t>31%</a:t>
                      </a:r>
                      <a:endParaRPr lang="en-US" sz="1100" b="0" i="0" u="none" strike="noStrike" dirty="0">
                        <a:solidFill>
                          <a:srgbClr val="000000"/>
                        </a:solidFill>
                        <a:latin typeface="Calibri"/>
                      </a:endParaRPr>
                    </a:p>
                  </a:txBody>
                  <a:tcPr marL="9525" marR="9525" marT="9525" marB="0" anchor="ctr"/>
                </a:tc>
                <a:tc>
                  <a:txBody>
                    <a:bodyPr/>
                    <a:lstStyle/>
                    <a:p>
                      <a:pPr algn="ctr" fontAlgn="b"/>
                      <a:r>
                        <a:rPr lang="en-US" sz="1100" u="none" strike="noStrike"/>
                        <a:t>29%</a:t>
                      </a:r>
                      <a:endParaRPr lang="en-US" sz="1100" b="0" i="0" u="none" strike="noStrike">
                        <a:solidFill>
                          <a:srgbClr val="000000"/>
                        </a:solidFill>
                        <a:latin typeface="Calibri"/>
                      </a:endParaRPr>
                    </a:p>
                  </a:txBody>
                  <a:tcPr marL="9525" marR="9525" marT="9525" marB="0" anchor="ctr"/>
                </a:tc>
                <a:tc>
                  <a:txBody>
                    <a:bodyPr/>
                    <a:lstStyle/>
                    <a:p>
                      <a:pPr algn="ctr" fontAlgn="b"/>
                      <a:r>
                        <a:rPr lang="en-US" sz="1100" u="none" strike="noStrike" dirty="0"/>
                        <a:t>42%</a:t>
                      </a:r>
                      <a:endParaRPr lang="en-US" sz="1100" b="0" i="0" u="none" strike="noStrike" dirty="0">
                        <a:solidFill>
                          <a:schemeClr val="tx1"/>
                        </a:solidFill>
                        <a:latin typeface="Calibri"/>
                      </a:endParaRPr>
                    </a:p>
                  </a:txBody>
                  <a:tcPr marL="9525" marR="9525" marT="9525" marB="0" anchor="ctr"/>
                </a:tc>
                <a:tc>
                  <a:txBody>
                    <a:bodyPr/>
                    <a:lstStyle/>
                    <a:p>
                      <a:pPr algn="ctr" fontAlgn="b"/>
                      <a:r>
                        <a:rPr lang="en-US" sz="1100" u="none" strike="noStrike"/>
                        <a:t>45%</a:t>
                      </a:r>
                      <a:endParaRPr lang="en-US" sz="1100" b="0" i="0" u="none" strike="noStrike">
                        <a:solidFill>
                          <a:schemeClr val="tx1"/>
                        </a:solidFill>
                        <a:latin typeface="Calibri"/>
                      </a:endParaRPr>
                    </a:p>
                  </a:txBody>
                  <a:tcPr marL="9525" marR="9525" marT="9525" marB="0" anchor="ctr"/>
                </a:tc>
                <a:tc>
                  <a:txBody>
                    <a:bodyPr/>
                    <a:lstStyle/>
                    <a:p>
                      <a:pPr algn="ctr" fontAlgn="b"/>
                      <a:r>
                        <a:rPr lang="en-US" sz="1100" u="none" strike="noStrike"/>
                        <a:t>60%</a:t>
                      </a:r>
                      <a:endParaRPr lang="en-US" sz="1100" b="0" i="0" u="none" strike="noStrike">
                        <a:solidFill>
                          <a:schemeClr val="tx1"/>
                        </a:solidFill>
                        <a:latin typeface="Calibri"/>
                      </a:endParaRPr>
                    </a:p>
                  </a:txBody>
                  <a:tcPr marL="9525" marR="9525" marT="9525" marB="0" anchor="ctr"/>
                </a:tc>
              </a:tr>
              <a:tr h="370840">
                <a:tc>
                  <a:txBody>
                    <a:bodyPr/>
                    <a:lstStyle/>
                    <a:p>
                      <a:pPr algn="l" fontAlgn="b"/>
                      <a:r>
                        <a:rPr lang="en-US" sz="1100" u="none" strike="noStrike" dirty="0"/>
                        <a:t>Taken Proleukin</a:t>
                      </a:r>
                      <a:endParaRPr lang="en-US" sz="1100" b="0" i="0" u="none" strike="noStrike" dirty="0">
                        <a:solidFill>
                          <a:srgbClr val="000000"/>
                        </a:solidFill>
                        <a:latin typeface="Calibri"/>
                      </a:endParaRPr>
                    </a:p>
                  </a:txBody>
                  <a:tcPr marL="9525" marR="9525" marT="9525" marB="0" anchor="ctr"/>
                </a:tc>
                <a:tc>
                  <a:txBody>
                    <a:bodyPr/>
                    <a:lstStyle/>
                    <a:p>
                      <a:pPr algn="ctr" fontAlgn="b"/>
                      <a:r>
                        <a:rPr lang="en-US" sz="1100" u="none" strike="noStrike"/>
                        <a:t>13%</a:t>
                      </a:r>
                      <a:endParaRPr lang="en-US" sz="1100" b="0" i="0" u="none" strike="noStrike">
                        <a:solidFill>
                          <a:srgbClr val="000000"/>
                        </a:solidFill>
                        <a:latin typeface="Calibri"/>
                      </a:endParaRPr>
                    </a:p>
                  </a:txBody>
                  <a:tcPr marL="9525" marR="9525" marT="9525" marB="0" anchor="ctr"/>
                </a:tc>
                <a:tc>
                  <a:txBody>
                    <a:bodyPr/>
                    <a:lstStyle/>
                    <a:p>
                      <a:pPr algn="ctr" fontAlgn="b"/>
                      <a:r>
                        <a:rPr lang="en-US" sz="1100" u="none" strike="noStrike" dirty="0"/>
                        <a:t>14%</a:t>
                      </a:r>
                      <a:endParaRPr lang="en-US" sz="1100" b="0" i="0" u="none" strike="noStrike" dirty="0">
                        <a:solidFill>
                          <a:srgbClr val="000000"/>
                        </a:solidFill>
                        <a:latin typeface="Calibri"/>
                      </a:endParaRPr>
                    </a:p>
                  </a:txBody>
                  <a:tcPr marL="9525" marR="9525" marT="9525" marB="0" anchor="ctr"/>
                </a:tc>
                <a:tc>
                  <a:txBody>
                    <a:bodyPr/>
                    <a:lstStyle/>
                    <a:p>
                      <a:pPr algn="ctr" fontAlgn="b"/>
                      <a:r>
                        <a:rPr lang="en-US" sz="1100" u="none" strike="noStrike" dirty="0"/>
                        <a:t>13%</a:t>
                      </a:r>
                      <a:endParaRPr lang="en-US" sz="1100" b="0" i="0" u="none" strike="noStrike" dirty="0">
                        <a:solidFill>
                          <a:srgbClr val="000000"/>
                        </a:solidFill>
                        <a:latin typeface="Calibri"/>
                      </a:endParaRPr>
                    </a:p>
                  </a:txBody>
                  <a:tcPr marL="9525" marR="9525" marT="9525" marB="0" anchor="ctr"/>
                </a:tc>
                <a:tc>
                  <a:txBody>
                    <a:bodyPr/>
                    <a:lstStyle/>
                    <a:p>
                      <a:pPr algn="ctr" fontAlgn="b"/>
                      <a:r>
                        <a:rPr lang="en-US" sz="1100" u="none" strike="noStrike"/>
                        <a:t>15%</a:t>
                      </a:r>
                      <a:endParaRPr lang="en-US" sz="1100" b="0" i="0" u="none" strike="noStrike">
                        <a:solidFill>
                          <a:srgbClr val="000000"/>
                        </a:solidFill>
                        <a:latin typeface="Calibri"/>
                      </a:endParaRPr>
                    </a:p>
                  </a:txBody>
                  <a:tcPr marL="9525" marR="9525" marT="9525" marB="0" anchor="ctr"/>
                </a:tc>
                <a:tc>
                  <a:txBody>
                    <a:bodyPr/>
                    <a:lstStyle/>
                    <a:p>
                      <a:pPr algn="ctr" fontAlgn="b"/>
                      <a:r>
                        <a:rPr lang="en-US" sz="1100" u="none" strike="noStrike" dirty="0"/>
                        <a:t>22%</a:t>
                      </a:r>
                      <a:endParaRPr lang="en-US" sz="1100" b="0" i="0" u="none" strike="noStrike" dirty="0">
                        <a:solidFill>
                          <a:schemeClr val="tx1"/>
                        </a:solidFill>
                        <a:latin typeface="Calibri"/>
                      </a:endParaRPr>
                    </a:p>
                  </a:txBody>
                  <a:tcPr marL="9525" marR="9525" marT="9525" marB="0" anchor="ctr"/>
                </a:tc>
                <a:tc>
                  <a:txBody>
                    <a:bodyPr/>
                    <a:lstStyle/>
                    <a:p>
                      <a:pPr algn="ctr" fontAlgn="b"/>
                      <a:r>
                        <a:rPr lang="en-US" sz="1100" u="none" strike="noStrike"/>
                        <a:t>21%</a:t>
                      </a:r>
                      <a:endParaRPr lang="en-US" sz="1100" b="0" i="0" u="none" strike="noStrike">
                        <a:solidFill>
                          <a:schemeClr val="tx1"/>
                        </a:solidFill>
                        <a:latin typeface="Calibri"/>
                      </a:endParaRPr>
                    </a:p>
                  </a:txBody>
                  <a:tcPr marL="9525" marR="9525" marT="9525" marB="0" anchor="ctr"/>
                </a:tc>
                <a:tc>
                  <a:txBody>
                    <a:bodyPr/>
                    <a:lstStyle/>
                    <a:p>
                      <a:pPr algn="ctr" fontAlgn="b"/>
                      <a:r>
                        <a:rPr lang="en-US" sz="1100" u="none" strike="noStrike"/>
                        <a:t>28%</a:t>
                      </a:r>
                      <a:endParaRPr lang="en-US" sz="1100" b="0" i="0" u="none" strike="noStrike">
                        <a:solidFill>
                          <a:schemeClr val="tx1"/>
                        </a:solidFill>
                        <a:latin typeface="Calibri"/>
                      </a:endParaRPr>
                    </a:p>
                  </a:txBody>
                  <a:tcPr marL="9525" marR="9525" marT="9525" marB="0" anchor="ctr"/>
                </a:tc>
              </a:tr>
              <a:tr h="370840">
                <a:tc>
                  <a:txBody>
                    <a:bodyPr/>
                    <a:lstStyle/>
                    <a:p>
                      <a:pPr algn="l" fontAlgn="b"/>
                      <a:r>
                        <a:rPr lang="en-US" sz="1000" u="none" strike="noStrike" dirty="0"/>
                        <a:t>Is a brand I trust</a:t>
                      </a:r>
                      <a:endParaRPr lang="en-US" sz="1000" b="0" i="0" u="none" strike="noStrike" dirty="0">
                        <a:solidFill>
                          <a:srgbClr val="000000"/>
                        </a:solidFill>
                        <a:latin typeface="Arial"/>
                      </a:endParaRPr>
                    </a:p>
                  </a:txBody>
                  <a:tcPr marL="9525" marR="9525" marT="9525" marB="0" anchor="ctr"/>
                </a:tc>
                <a:tc>
                  <a:txBody>
                    <a:bodyPr/>
                    <a:lstStyle/>
                    <a:p>
                      <a:pPr algn="ctr" fontAlgn="b"/>
                      <a:r>
                        <a:rPr lang="en-US" sz="1100" u="none" strike="noStrike"/>
                        <a:t>31%</a:t>
                      </a:r>
                      <a:endParaRPr lang="en-US" sz="1100" b="0" i="0" u="none" strike="noStrike">
                        <a:solidFill>
                          <a:srgbClr val="000000"/>
                        </a:solidFill>
                        <a:latin typeface="Calibri"/>
                      </a:endParaRPr>
                    </a:p>
                  </a:txBody>
                  <a:tcPr marL="9525" marR="9525" marT="9525" marB="0" anchor="ctr"/>
                </a:tc>
                <a:tc>
                  <a:txBody>
                    <a:bodyPr/>
                    <a:lstStyle/>
                    <a:p>
                      <a:pPr algn="ctr" fontAlgn="b"/>
                      <a:r>
                        <a:rPr lang="en-US" sz="1100" u="none" strike="noStrike" dirty="0"/>
                        <a:t>30%</a:t>
                      </a:r>
                      <a:endParaRPr lang="en-US" sz="1100" b="0" i="0" u="none" strike="noStrike" dirty="0">
                        <a:solidFill>
                          <a:srgbClr val="000000"/>
                        </a:solidFill>
                        <a:latin typeface="Calibri"/>
                      </a:endParaRPr>
                    </a:p>
                  </a:txBody>
                  <a:tcPr marL="9525" marR="9525" marT="9525" marB="0" anchor="ctr"/>
                </a:tc>
                <a:tc>
                  <a:txBody>
                    <a:bodyPr/>
                    <a:lstStyle/>
                    <a:p>
                      <a:pPr algn="ctr" fontAlgn="b"/>
                      <a:r>
                        <a:rPr lang="en-US" sz="1100" u="none" strike="noStrike" dirty="0"/>
                        <a:t>33%</a:t>
                      </a:r>
                      <a:endParaRPr lang="en-US" sz="1100" b="0" i="0" u="none" strike="noStrike" dirty="0">
                        <a:solidFill>
                          <a:srgbClr val="000000"/>
                        </a:solidFill>
                        <a:latin typeface="Calibri"/>
                      </a:endParaRPr>
                    </a:p>
                  </a:txBody>
                  <a:tcPr marL="9525" marR="9525" marT="9525" marB="0" anchor="ctr"/>
                </a:tc>
                <a:tc>
                  <a:txBody>
                    <a:bodyPr/>
                    <a:lstStyle/>
                    <a:p>
                      <a:pPr algn="ctr" fontAlgn="b"/>
                      <a:r>
                        <a:rPr lang="en-US" sz="1100" u="none" strike="noStrike"/>
                        <a:t>33%</a:t>
                      </a:r>
                      <a:endParaRPr lang="en-US" sz="1100" b="0" i="0" u="none" strike="noStrike">
                        <a:solidFill>
                          <a:srgbClr val="000000"/>
                        </a:solidFill>
                        <a:latin typeface="Calibri"/>
                      </a:endParaRPr>
                    </a:p>
                  </a:txBody>
                  <a:tcPr marL="9525" marR="9525" marT="9525" marB="0" anchor="ctr"/>
                </a:tc>
                <a:tc>
                  <a:txBody>
                    <a:bodyPr/>
                    <a:lstStyle/>
                    <a:p>
                      <a:pPr algn="ctr" fontAlgn="b"/>
                      <a:r>
                        <a:rPr lang="en-US" sz="1100" u="none" strike="noStrike" dirty="0"/>
                        <a:t>38%</a:t>
                      </a:r>
                      <a:endParaRPr lang="en-US" sz="1100" b="0" i="0" u="none" strike="noStrike" dirty="0">
                        <a:solidFill>
                          <a:schemeClr val="tx1"/>
                        </a:solidFill>
                        <a:latin typeface="Calibri"/>
                      </a:endParaRPr>
                    </a:p>
                  </a:txBody>
                  <a:tcPr marL="9525" marR="9525" marT="9525" marB="0" anchor="ctr"/>
                </a:tc>
                <a:tc>
                  <a:txBody>
                    <a:bodyPr/>
                    <a:lstStyle/>
                    <a:p>
                      <a:pPr algn="ctr" fontAlgn="b"/>
                      <a:r>
                        <a:rPr lang="en-US" sz="1100" u="none" strike="noStrike"/>
                        <a:t>37%</a:t>
                      </a:r>
                      <a:endParaRPr lang="en-US" sz="1100" b="0" i="0" u="none" strike="noStrike">
                        <a:solidFill>
                          <a:schemeClr val="tx1"/>
                        </a:solidFill>
                        <a:latin typeface="Calibri"/>
                      </a:endParaRPr>
                    </a:p>
                  </a:txBody>
                  <a:tcPr marL="9525" marR="9525" marT="9525" marB="0" anchor="ctr"/>
                </a:tc>
                <a:tc>
                  <a:txBody>
                    <a:bodyPr/>
                    <a:lstStyle/>
                    <a:p>
                      <a:pPr algn="ctr" fontAlgn="b"/>
                      <a:r>
                        <a:rPr lang="en-US" sz="1100" u="none" strike="noStrike"/>
                        <a:t>44%</a:t>
                      </a:r>
                      <a:endParaRPr lang="en-US" sz="1100" b="0" i="0" u="none" strike="noStrike">
                        <a:solidFill>
                          <a:schemeClr val="tx1"/>
                        </a:solidFill>
                        <a:latin typeface="Calibri"/>
                      </a:endParaRPr>
                    </a:p>
                  </a:txBody>
                  <a:tcPr marL="9525" marR="9525" marT="9525" marB="0" anchor="ctr"/>
                </a:tc>
              </a:tr>
              <a:tr h="370840">
                <a:tc>
                  <a:txBody>
                    <a:bodyPr/>
                    <a:lstStyle/>
                    <a:p>
                      <a:pPr algn="l" fontAlgn="b"/>
                      <a:r>
                        <a:rPr lang="en-US" sz="1000" u="none" strike="noStrike" dirty="0"/>
                        <a:t>Improves the quality of my life</a:t>
                      </a:r>
                      <a:endParaRPr lang="en-US" sz="1000" b="0" i="0" u="none" strike="noStrike" dirty="0">
                        <a:solidFill>
                          <a:srgbClr val="000000"/>
                        </a:solidFill>
                        <a:latin typeface="Arial"/>
                      </a:endParaRPr>
                    </a:p>
                  </a:txBody>
                  <a:tcPr marL="9525" marR="9525" marT="9525" marB="0" anchor="ctr"/>
                </a:tc>
                <a:tc>
                  <a:txBody>
                    <a:bodyPr/>
                    <a:lstStyle/>
                    <a:p>
                      <a:pPr algn="ctr" fontAlgn="b"/>
                      <a:r>
                        <a:rPr lang="en-US" sz="1100" u="none" strike="noStrike"/>
                        <a:t>29%</a:t>
                      </a:r>
                      <a:endParaRPr lang="en-US" sz="1100" b="0" i="0" u="none" strike="noStrike">
                        <a:solidFill>
                          <a:srgbClr val="000000"/>
                        </a:solidFill>
                        <a:latin typeface="Calibri"/>
                      </a:endParaRPr>
                    </a:p>
                  </a:txBody>
                  <a:tcPr marL="9525" marR="9525" marT="9525" marB="0" anchor="ctr"/>
                </a:tc>
                <a:tc>
                  <a:txBody>
                    <a:bodyPr/>
                    <a:lstStyle/>
                    <a:p>
                      <a:pPr algn="ctr" fontAlgn="b"/>
                      <a:r>
                        <a:rPr lang="en-US" sz="1100" u="none" strike="noStrike" dirty="0"/>
                        <a:t>28%</a:t>
                      </a:r>
                      <a:endParaRPr lang="en-US" sz="1100" b="0" i="0" u="none" strike="noStrike" dirty="0">
                        <a:solidFill>
                          <a:srgbClr val="000000"/>
                        </a:solidFill>
                        <a:latin typeface="Calibri"/>
                      </a:endParaRPr>
                    </a:p>
                  </a:txBody>
                  <a:tcPr marL="9525" marR="9525" marT="9525" marB="0" anchor="ctr"/>
                </a:tc>
                <a:tc>
                  <a:txBody>
                    <a:bodyPr/>
                    <a:lstStyle/>
                    <a:p>
                      <a:pPr algn="ctr" fontAlgn="b"/>
                      <a:r>
                        <a:rPr lang="en-US" sz="1100" u="none" strike="noStrike" dirty="0"/>
                        <a:t>30%</a:t>
                      </a:r>
                      <a:endParaRPr lang="en-US" sz="1100" b="0" i="0" u="none" strike="noStrike" dirty="0">
                        <a:solidFill>
                          <a:srgbClr val="000000"/>
                        </a:solidFill>
                        <a:latin typeface="Calibri"/>
                      </a:endParaRPr>
                    </a:p>
                  </a:txBody>
                  <a:tcPr marL="9525" marR="9525" marT="9525" marB="0" anchor="ctr"/>
                </a:tc>
                <a:tc>
                  <a:txBody>
                    <a:bodyPr/>
                    <a:lstStyle/>
                    <a:p>
                      <a:pPr algn="ctr" fontAlgn="b"/>
                      <a:r>
                        <a:rPr lang="en-US" sz="1100" u="none" strike="noStrike" dirty="0"/>
                        <a:t>25%</a:t>
                      </a:r>
                      <a:endParaRPr lang="en-US" sz="1100" b="0" i="0" u="none" strike="noStrike" dirty="0">
                        <a:solidFill>
                          <a:srgbClr val="000000"/>
                        </a:solidFill>
                        <a:latin typeface="Calibri"/>
                      </a:endParaRPr>
                    </a:p>
                  </a:txBody>
                  <a:tcPr marL="9525" marR="9525" marT="9525" marB="0" anchor="ctr"/>
                </a:tc>
                <a:tc>
                  <a:txBody>
                    <a:bodyPr/>
                    <a:lstStyle/>
                    <a:p>
                      <a:pPr algn="ctr" fontAlgn="b"/>
                      <a:r>
                        <a:rPr lang="en-US" sz="1100" u="none" strike="noStrike"/>
                        <a:t>32%</a:t>
                      </a:r>
                      <a:endParaRPr lang="en-US" sz="1100" b="0" i="0" u="none" strike="noStrike">
                        <a:solidFill>
                          <a:schemeClr val="tx1"/>
                        </a:solidFill>
                        <a:latin typeface="Calibri"/>
                      </a:endParaRPr>
                    </a:p>
                  </a:txBody>
                  <a:tcPr marL="9525" marR="9525" marT="9525" marB="0" anchor="ctr"/>
                </a:tc>
                <a:tc>
                  <a:txBody>
                    <a:bodyPr/>
                    <a:lstStyle/>
                    <a:p>
                      <a:pPr algn="ctr" fontAlgn="b"/>
                      <a:r>
                        <a:rPr lang="en-US" sz="1100" u="none" strike="noStrike" dirty="0"/>
                        <a:t>30%</a:t>
                      </a:r>
                      <a:endParaRPr lang="en-US" sz="1100" b="0" i="0" u="none" strike="noStrike" dirty="0">
                        <a:solidFill>
                          <a:schemeClr val="tx1"/>
                        </a:solidFill>
                        <a:latin typeface="Calibri"/>
                      </a:endParaRPr>
                    </a:p>
                  </a:txBody>
                  <a:tcPr marL="9525" marR="9525" marT="9525" marB="0" anchor="ctr"/>
                </a:tc>
                <a:tc>
                  <a:txBody>
                    <a:bodyPr/>
                    <a:lstStyle/>
                    <a:p>
                      <a:pPr algn="ctr" fontAlgn="b"/>
                      <a:r>
                        <a:rPr lang="en-US" sz="1100" u="none" strike="noStrike"/>
                        <a:t>38%</a:t>
                      </a:r>
                      <a:endParaRPr lang="en-US" sz="1100" b="0" i="0" u="none" strike="noStrike">
                        <a:solidFill>
                          <a:schemeClr val="tx1"/>
                        </a:solidFill>
                        <a:latin typeface="Calibri"/>
                      </a:endParaRPr>
                    </a:p>
                  </a:txBody>
                  <a:tcPr marL="9525" marR="9525" marT="9525" marB="0" anchor="ctr"/>
                </a:tc>
              </a:tr>
              <a:tr h="370840">
                <a:tc>
                  <a:txBody>
                    <a:bodyPr/>
                    <a:lstStyle/>
                    <a:p>
                      <a:pPr algn="l" fontAlgn="b"/>
                      <a:r>
                        <a:rPr lang="en-US" sz="1000" u="none" strike="noStrike"/>
                        <a:t>Is a product I am comfortable using</a:t>
                      </a:r>
                      <a:endParaRPr lang="en-US" sz="1000" b="0" i="0" u="none" strike="noStrike">
                        <a:solidFill>
                          <a:srgbClr val="000000"/>
                        </a:solidFill>
                        <a:latin typeface="Arial"/>
                      </a:endParaRPr>
                    </a:p>
                  </a:txBody>
                  <a:tcPr marL="9525" marR="9525" marT="9525" marB="0" anchor="ctr"/>
                </a:tc>
                <a:tc>
                  <a:txBody>
                    <a:bodyPr/>
                    <a:lstStyle/>
                    <a:p>
                      <a:pPr algn="ctr" fontAlgn="b"/>
                      <a:r>
                        <a:rPr lang="en-US" sz="1100" u="none" strike="noStrike"/>
                        <a:t>35%</a:t>
                      </a:r>
                      <a:endParaRPr lang="en-US" sz="1100" b="0" i="0" u="none" strike="noStrike">
                        <a:solidFill>
                          <a:srgbClr val="000000"/>
                        </a:solidFill>
                        <a:latin typeface="Calibri"/>
                      </a:endParaRPr>
                    </a:p>
                  </a:txBody>
                  <a:tcPr marL="9525" marR="9525" marT="9525" marB="0" anchor="ctr"/>
                </a:tc>
                <a:tc>
                  <a:txBody>
                    <a:bodyPr/>
                    <a:lstStyle/>
                    <a:p>
                      <a:pPr algn="ctr" fontAlgn="b"/>
                      <a:r>
                        <a:rPr lang="en-US" sz="1100" u="none" strike="noStrike"/>
                        <a:t>36%</a:t>
                      </a:r>
                      <a:endParaRPr lang="en-US" sz="1100" b="0" i="0" u="none" strike="noStrike">
                        <a:solidFill>
                          <a:srgbClr val="000000"/>
                        </a:solidFill>
                        <a:latin typeface="Calibri"/>
                      </a:endParaRPr>
                    </a:p>
                  </a:txBody>
                  <a:tcPr marL="9525" marR="9525" marT="9525" marB="0" anchor="ctr"/>
                </a:tc>
                <a:tc>
                  <a:txBody>
                    <a:bodyPr/>
                    <a:lstStyle/>
                    <a:p>
                      <a:pPr algn="ctr" fontAlgn="b"/>
                      <a:r>
                        <a:rPr lang="en-US" sz="1100" u="none" strike="noStrike" dirty="0"/>
                        <a:t>38%</a:t>
                      </a:r>
                      <a:endParaRPr lang="en-US" sz="1100" b="0" i="0" u="none" strike="noStrike" dirty="0">
                        <a:solidFill>
                          <a:srgbClr val="000000"/>
                        </a:solidFill>
                        <a:latin typeface="Calibri"/>
                      </a:endParaRPr>
                    </a:p>
                  </a:txBody>
                  <a:tcPr marL="9525" marR="9525" marT="9525" marB="0" anchor="ctr"/>
                </a:tc>
                <a:tc>
                  <a:txBody>
                    <a:bodyPr/>
                    <a:lstStyle/>
                    <a:p>
                      <a:pPr algn="ctr" fontAlgn="b"/>
                      <a:r>
                        <a:rPr lang="en-US" sz="1100" u="none" strike="noStrike" dirty="0"/>
                        <a:t>41%</a:t>
                      </a:r>
                      <a:endParaRPr lang="en-US" sz="1100" b="0" i="0" u="none" strike="noStrike" dirty="0">
                        <a:solidFill>
                          <a:srgbClr val="000000"/>
                        </a:solidFill>
                        <a:latin typeface="Calibri"/>
                      </a:endParaRPr>
                    </a:p>
                  </a:txBody>
                  <a:tcPr marL="9525" marR="9525" marT="9525" marB="0" anchor="ctr"/>
                </a:tc>
                <a:tc>
                  <a:txBody>
                    <a:bodyPr/>
                    <a:lstStyle/>
                    <a:p>
                      <a:pPr algn="ctr" fontAlgn="b"/>
                      <a:r>
                        <a:rPr lang="en-US" sz="1100" u="none" strike="noStrike"/>
                        <a:t>45%</a:t>
                      </a:r>
                      <a:endParaRPr lang="en-US" sz="1100" b="0" i="0" u="none" strike="noStrike">
                        <a:solidFill>
                          <a:schemeClr val="tx1"/>
                        </a:solidFill>
                        <a:latin typeface="Calibri"/>
                      </a:endParaRPr>
                    </a:p>
                  </a:txBody>
                  <a:tcPr marL="9525" marR="9525" marT="9525" marB="0" anchor="ctr"/>
                </a:tc>
                <a:tc>
                  <a:txBody>
                    <a:bodyPr/>
                    <a:lstStyle/>
                    <a:p>
                      <a:pPr algn="ctr" fontAlgn="b"/>
                      <a:r>
                        <a:rPr lang="en-US" sz="1100" u="none" strike="noStrike" dirty="0"/>
                        <a:t>42%</a:t>
                      </a:r>
                      <a:endParaRPr lang="en-US" sz="1100" b="0" i="0" u="none" strike="noStrike" dirty="0">
                        <a:solidFill>
                          <a:schemeClr val="tx1"/>
                        </a:solidFill>
                        <a:latin typeface="Calibri"/>
                      </a:endParaRPr>
                    </a:p>
                  </a:txBody>
                  <a:tcPr marL="9525" marR="9525" marT="9525" marB="0" anchor="ctr"/>
                </a:tc>
                <a:tc>
                  <a:txBody>
                    <a:bodyPr/>
                    <a:lstStyle/>
                    <a:p>
                      <a:pPr algn="ctr" fontAlgn="b"/>
                      <a:r>
                        <a:rPr lang="en-US" sz="1100" u="none" strike="noStrike" dirty="0"/>
                        <a:t>46%</a:t>
                      </a:r>
                      <a:endParaRPr lang="en-US" sz="1100" b="0" i="0" u="none" strike="noStrike" dirty="0">
                        <a:solidFill>
                          <a:schemeClr val="tx1"/>
                        </a:solidFill>
                        <a:latin typeface="Calibri"/>
                      </a:endParaRPr>
                    </a:p>
                  </a:txBody>
                  <a:tcPr marL="9525" marR="9525" marT="9525" marB="0" anchor="ctr"/>
                </a:tc>
              </a:tr>
              <a:tr h="370840">
                <a:tc>
                  <a:txBody>
                    <a:bodyPr/>
                    <a:lstStyle/>
                    <a:p>
                      <a:pPr algn="l" fontAlgn="b"/>
                      <a:r>
                        <a:rPr lang="en-US" sz="1000" u="none" strike="noStrike" dirty="0"/>
                        <a:t>Is a product with which I am likely to be compliant</a:t>
                      </a:r>
                      <a:endParaRPr lang="en-US" sz="1000" b="0" i="0" u="none" strike="noStrike" dirty="0">
                        <a:solidFill>
                          <a:srgbClr val="000000"/>
                        </a:solidFill>
                        <a:latin typeface="Arial"/>
                      </a:endParaRPr>
                    </a:p>
                  </a:txBody>
                  <a:tcPr marL="9525" marR="9525" marT="9525" marB="0" anchor="ctr"/>
                </a:tc>
                <a:tc>
                  <a:txBody>
                    <a:bodyPr/>
                    <a:lstStyle/>
                    <a:p>
                      <a:pPr algn="ctr" fontAlgn="b"/>
                      <a:r>
                        <a:rPr lang="en-US" sz="1100" u="none" strike="noStrike"/>
                        <a:t>37%</a:t>
                      </a:r>
                      <a:endParaRPr lang="en-US" sz="1100" b="0" i="0" u="none" strike="noStrike">
                        <a:solidFill>
                          <a:srgbClr val="000000"/>
                        </a:solidFill>
                        <a:latin typeface="Calibri"/>
                      </a:endParaRPr>
                    </a:p>
                  </a:txBody>
                  <a:tcPr marL="9525" marR="9525" marT="9525" marB="0" anchor="ctr"/>
                </a:tc>
                <a:tc>
                  <a:txBody>
                    <a:bodyPr/>
                    <a:lstStyle/>
                    <a:p>
                      <a:pPr algn="ctr" fontAlgn="b"/>
                      <a:r>
                        <a:rPr lang="en-US" sz="1100" u="none" strike="noStrike"/>
                        <a:t>35%</a:t>
                      </a:r>
                      <a:endParaRPr lang="en-US" sz="1100" b="0" i="0" u="none" strike="noStrike">
                        <a:solidFill>
                          <a:srgbClr val="000000"/>
                        </a:solidFill>
                        <a:latin typeface="Calibri"/>
                      </a:endParaRPr>
                    </a:p>
                  </a:txBody>
                  <a:tcPr marL="9525" marR="9525" marT="9525" marB="0" anchor="ctr"/>
                </a:tc>
                <a:tc>
                  <a:txBody>
                    <a:bodyPr/>
                    <a:lstStyle/>
                    <a:p>
                      <a:pPr algn="ctr" fontAlgn="b"/>
                      <a:r>
                        <a:rPr lang="en-US" sz="1100" u="none" strike="noStrike" dirty="0"/>
                        <a:t>38%</a:t>
                      </a:r>
                      <a:endParaRPr lang="en-US" sz="1100" b="0" i="0" u="none" strike="noStrike" dirty="0">
                        <a:solidFill>
                          <a:srgbClr val="000000"/>
                        </a:solidFill>
                        <a:latin typeface="Calibri"/>
                      </a:endParaRPr>
                    </a:p>
                  </a:txBody>
                  <a:tcPr marL="9525" marR="9525" marT="9525" marB="0" anchor="ctr"/>
                </a:tc>
                <a:tc>
                  <a:txBody>
                    <a:bodyPr/>
                    <a:lstStyle/>
                    <a:p>
                      <a:pPr algn="ctr" fontAlgn="b"/>
                      <a:r>
                        <a:rPr lang="en-US" sz="1100" u="none" strike="noStrike" dirty="0"/>
                        <a:t>40%</a:t>
                      </a:r>
                      <a:endParaRPr lang="en-US" sz="1100" b="0" i="0" u="none" strike="noStrike" dirty="0">
                        <a:solidFill>
                          <a:srgbClr val="000000"/>
                        </a:solidFill>
                        <a:latin typeface="Calibri"/>
                      </a:endParaRPr>
                    </a:p>
                  </a:txBody>
                  <a:tcPr marL="9525" marR="9525" marT="9525" marB="0" anchor="ctr"/>
                </a:tc>
                <a:tc>
                  <a:txBody>
                    <a:bodyPr/>
                    <a:lstStyle/>
                    <a:p>
                      <a:pPr algn="ctr" fontAlgn="b"/>
                      <a:r>
                        <a:rPr lang="en-US" sz="1100" u="none" strike="noStrike"/>
                        <a:t>46%</a:t>
                      </a:r>
                      <a:endParaRPr lang="en-US" sz="1100" b="0" i="0" u="none" strike="noStrike">
                        <a:solidFill>
                          <a:schemeClr val="tx1"/>
                        </a:solidFill>
                        <a:latin typeface="Calibri"/>
                      </a:endParaRPr>
                    </a:p>
                  </a:txBody>
                  <a:tcPr marL="9525" marR="9525" marT="9525" marB="0" anchor="ctr"/>
                </a:tc>
                <a:tc>
                  <a:txBody>
                    <a:bodyPr/>
                    <a:lstStyle/>
                    <a:p>
                      <a:pPr algn="ctr" fontAlgn="b"/>
                      <a:r>
                        <a:rPr lang="en-US" sz="1100" u="none" strike="noStrike" dirty="0"/>
                        <a:t>46%</a:t>
                      </a:r>
                      <a:endParaRPr lang="en-US" sz="1100" b="0" i="0" u="none" strike="noStrike" dirty="0">
                        <a:solidFill>
                          <a:schemeClr val="tx1"/>
                        </a:solidFill>
                        <a:latin typeface="Calibri"/>
                      </a:endParaRPr>
                    </a:p>
                  </a:txBody>
                  <a:tcPr marL="9525" marR="9525" marT="9525" marB="0" anchor="ctr"/>
                </a:tc>
                <a:tc>
                  <a:txBody>
                    <a:bodyPr/>
                    <a:lstStyle/>
                    <a:p>
                      <a:pPr algn="ctr" fontAlgn="b"/>
                      <a:r>
                        <a:rPr lang="en-US" sz="1100" u="none" strike="noStrike"/>
                        <a:t>45%</a:t>
                      </a:r>
                      <a:endParaRPr lang="en-US" sz="1100" b="0" i="0" u="none" strike="noStrike">
                        <a:solidFill>
                          <a:schemeClr val="tx1"/>
                        </a:solidFill>
                        <a:latin typeface="Calibri"/>
                      </a:endParaRPr>
                    </a:p>
                  </a:txBody>
                  <a:tcPr marL="9525" marR="9525" marT="9525" marB="0" anchor="ctr"/>
                </a:tc>
              </a:tr>
              <a:tr h="370840">
                <a:tc>
                  <a:txBody>
                    <a:bodyPr/>
                    <a:lstStyle/>
                    <a:p>
                      <a:pPr algn="l" fontAlgn="b"/>
                      <a:r>
                        <a:rPr lang="en-US" sz="1000" u="none" strike="noStrike" dirty="0"/>
                        <a:t>Has co-pays that are affordable to me</a:t>
                      </a:r>
                      <a:endParaRPr lang="en-US" sz="1000" b="0" i="0" u="none" strike="noStrike" dirty="0">
                        <a:solidFill>
                          <a:srgbClr val="000000"/>
                        </a:solidFill>
                        <a:latin typeface="Arial"/>
                      </a:endParaRPr>
                    </a:p>
                  </a:txBody>
                  <a:tcPr marL="9525" marR="9525" marT="9525" marB="0" anchor="ctr"/>
                </a:tc>
                <a:tc>
                  <a:txBody>
                    <a:bodyPr/>
                    <a:lstStyle/>
                    <a:p>
                      <a:pPr algn="ctr" fontAlgn="b"/>
                      <a:r>
                        <a:rPr lang="en-US" sz="1100" u="none" strike="noStrike"/>
                        <a:t>35%</a:t>
                      </a:r>
                      <a:endParaRPr lang="en-US" sz="1100" b="0" i="0" u="none" strike="noStrike">
                        <a:solidFill>
                          <a:srgbClr val="000000"/>
                        </a:solidFill>
                        <a:latin typeface="Calibri"/>
                      </a:endParaRPr>
                    </a:p>
                  </a:txBody>
                  <a:tcPr marL="9525" marR="9525" marT="9525" marB="0" anchor="ctr"/>
                </a:tc>
                <a:tc>
                  <a:txBody>
                    <a:bodyPr/>
                    <a:lstStyle/>
                    <a:p>
                      <a:pPr algn="ctr" fontAlgn="b"/>
                      <a:r>
                        <a:rPr lang="en-US" sz="1100" u="none" strike="noStrike"/>
                        <a:t>34%</a:t>
                      </a:r>
                      <a:endParaRPr lang="en-US" sz="1100" b="0" i="0" u="none" strike="noStrike">
                        <a:solidFill>
                          <a:srgbClr val="000000"/>
                        </a:solidFill>
                        <a:latin typeface="Calibri"/>
                      </a:endParaRPr>
                    </a:p>
                  </a:txBody>
                  <a:tcPr marL="9525" marR="9525" marT="9525" marB="0" anchor="ctr"/>
                </a:tc>
                <a:tc>
                  <a:txBody>
                    <a:bodyPr/>
                    <a:lstStyle/>
                    <a:p>
                      <a:pPr algn="ctr" fontAlgn="b"/>
                      <a:r>
                        <a:rPr lang="en-US" sz="1100" u="none" strike="noStrike"/>
                        <a:t>38%</a:t>
                      </a:r>
                      <a:endParaRPr lang="en-US" sz="1100" b="0" i="0" u="none" strike="noStrike">
                        <a:solidFill>
                          <a:srgbClr val="000000"/>
                        </a:solidFill>
                        <a:latin typeface="Calibri"/>
                      </a:endParaRPr>
                    </a:p>
                  </a:txBody>
                  <a:tcPr marL="9525" marR="9525" marT="9525" marB="0" anchor="ctr"/>
                </a:tc>
                <a:tc>
                  <a:txBody>
                    <a:bodyPr/>
                    <a:lstStyle/>
                    <a:p>
                      <a:pPr algn="ctr" fontAlgn="b"/>
                      <a:r>
                        <a:rPr lang="en-US" sz="1100" u="none" strike="noStrike" dirty="0"/>
                        <a:t>35%</a:t>
                      </a:r>
                      <a:endParaRPr lang="en-US" sz="1100" b="0" i="0" u="none" strike="noStrike" dirty="0">
                        <a:solidFill>
                          <a:srgbClr val="000000"/>
                        </a:solidFill>
                        <a:latin typeface="Calibri"/>
                      </a:endParaRPr>
                    </a:p>
                  </a:txBody>
                  <a:tcPr marL="9525" marR="9525" marT="9525" marB="0" anchor="ctr"/>
                </a:tc>
                <a:tc>
                  <a:txBody>
                    <a:bodyPr/>
                    <a:lstStyle/>
                    <a:p>
                      <a:pPr algn="ctr" fontAlgn="b"/>
                      <a:r>
                        <a:rPr lang="en-US" sz="1100" u="none" strike="noStrike" dirty="0"/>
                        <a:t>40%</a:t>
                      </a:r>
                      <a:endParaRPr lang="en-US" sz="1100" b="0" i="0" u="none" strike="noStrike" dirty="0">
                        <a:solidFill>
                          <a:schemeClr val="tx1"/>
                        </a:solidFill>
                        <a:latin typeface="Calibri"/>
                      </a:endParaRPr>
                    </a:p>
                  </a:txBody>
                  <a:tcPr marL="9525" marR="9525" marT="9525" marB="0" anchor="ctr"/>
                </a:tc>
                <a:tc>
                  <a:txBody>
                    <a:bodyPr/>
                    <a:lstStyle/>
                    <a:p>
                      <a:pPr algn="ctr" fontAlgn="b"/>
                      <a:r>
                        <a:rPr lang="en-US" sz="1100" u="none" strike="noStrike" dirty="0"/>
                        <a:t>37%</a:t>
                      </a:r>
                      <a:endParaRPr lang="en-US" sz="1100" b="0" i="0" u="none" strike="noStrike" dirty="0">
                        <a:solidFill>
                          <a:schemeClr val="tx1"/>
                        </a:solidFill>
                        <a:latin typeface="Calibri"/>
                      </a:endParaRPr>
                    </a:p>
                  </a:txBody>
                  <a:tcPr marL="9525" marR="9525" marT="9525" marB="0" anchor="ctr"/>
                </a:tc>
                <a:tc>
                  <a:txBody>
                    <a:bodyPr/>
                    <a:lstStyle/>
                    <a:p>
                      <a:pPr algn="ctr" fontAlgn="b"/>
                      <a:r>
                        <a:rPr lang="en-US" sz="1100" u="none" strike="noStrike" dirty="0"/>
                        <a:t>51%</a:t>
                      </a:r>
                      <a:endParaRPr lang="en-US" sz="1100" b="0" i="0" u="none" strike="noStrike" dirty="0">
                        <a:solidFill>
                          <a:schemeClr val="tx1"/>
                        </a:solidFill>
                        <a:latin typeface="Calibri"/>
                      </a:endParaRPr>
                    </a:p>
                  </a:txBody>
                  <a:tcPr marL="9525" marR="9525" marT="9525" marB="0" anchor="ctr"/>
                </a:tc>
              </a:tr>
              <a:tr h="370840">
                <a:tc>
                  <a:txBody>
                    <a:bodyPr/>
                    <a:lstStyle/>
                    <a:p>
                      <a:pPr algn="l" fontAlgn="b"/>
                      <a:r>
                        <a:rPr lang="en-US" sz="1000" u="none" strike="noStrike" dirty="0"/>
                        <a:t>Has low serious risks</a:t>
                      </a:r>
                      <a:endParaRPr lang="en-US" sz="1000" b="0" i="0" u="none" strike="noStrike" dirty="0">
                        <a:solidFill>
                          <a:srgbClr val="000000"/>
                        </a:solidFill>
                        <a:latin typeface="Arial"/>
                      </a:endParaRPr>
                    </a:p>
                  </a:txBody>
                  <a:tcPr marL="9525" marR="9525" marT="9525" marB="0" anchor="ctr"/>
                </a:tc>
                <a:tc>
                  <a:txBody>
                    <a:bodyPr/>
                    <a:lstStyle/>
                    <a:p>
                      <a:pPr algn="ctr" fontAlgn="b"/>
                      <a:r>
                        <a:rPr lang="en-US" sz="1100" u="none" strike="noStrike"/>
                        <a:t>23%</a:t>
                      </a:r>
                      <a:endParaRPr lang="en-US" sz="1100" b="0" i="0" u="none" strike="noStrike">
                        <a:solidFill>
                          <a:srgbClr val="000000"/>
                        </a:solidFill>
                        <a:latin typeface="Calibri"/>
                      </a:endParaRPr>
                    </a:p>
                  </a:txBody>
                  <a:tcPr marL="9525" marR="9525" marT="9525" marB="0" anchor="ctr"/>
                </a:tc>
                <a:tc>
                  <a:txBody>
                    <a:bodyPr/>
                    <a:lstStyle/>
                    <a:p>
                      <a:pPr algn="ctr" fontAlgn="b"/>
                      <a:r>
                        <a:rPr lang="en-US" sz="1100" u="none" strike="noStrike"/>
                        <a:t>22%</a:t>
                      </a:r>
                      <a:endParaRPr lang="en-US" sz="1100" b="0" i="0" u="none" strike="noStrike">
                        <a:solidFill>
                          <a:srgbClr val="000000"/>
                        </a:solidFill>
                        <a:latin typeface="Calibri"/>
                      </a:endParaRPr>
                    </a:p>
                  </a:txBody>
                  <a:tcPr marL="9525" marR="9525" marT="9525" marB="0" anchor="ctr"/>
                </a:tc>
                <a:tc>
                  <a:txBody>
                    <a:bodyPr/>
                    <a:lstStyle/>
                    <a:p>
                      <a:pPr algn="ctr" fontAlgn="b"/>
                      <a:r>
                        <a:rPr lang="en-US" sz="1100" u="none" strike="noStrike"/>
                        <a:t>23%</a:t>
                      </a:r>
                      <a:endParaRPr lang="en-US" sz="1100" b="0" i="0" u="none" strike="noStrike">
                        <a:solidFill>
                          <a:srgbClr val="000000"/>
                        </a:solidFill>
                        <a:latin typeface="Calibri"/>
                      </a:endParaRPr>
                    </a:p>
                  </a:txBody>
                  <a:tcPr marL="9525" marR="9525" marT="9525" marB="0" anchor="ctr"/>
                </a:tc>
                <a:tc>
                  <a:txBody>
                    <a:bodyPr/>
                    <a:lstStyle/>
                    <a:p>
                      <a:pPr algn="ctr" fontAlgn="b"/>
                      <a:r>
                        <a:rPr lang="en-US" sz="1100" u="none" strike="noStrike" dirty="0"/>
                        <a:t>16%</a:t>
                      </a:r>
                      <a:endParaRPr lang="en-US" sz="1100" b="0" i="0" u="none" strike="noStrike" dirty="0">
                        <a:solidFill>
                          <a:schemeClr val="tx1"/>
                        </a:solidFill>
                        <a:latin typeface="Calibri"/>
                      </a:endParaRPr>
                    </a:p>
                  </a:txBody>
                  <a:tcPr marL="9525" marR="9525" marT="9525" marB="0" anchor="ctr"/>
                </a:tc>
                <a:tc>
                  <a:txBody>
                    <a:bodyPr/>
                    <a:lstStyle/>
                    <a:p>
                      <a:pPr algn="ctr" fontAlgn="b"/>
                      <a:r>
                        <a:rPr lang="en-US" sz="1100" u="none" strike="noStrike" dirty="0"/>
                        <a:t>25%</a:t>
                      </a:r>
                      <a:endParaRPr lang="en-US" sz="1100" b="0" i="0" u="none" strike="noStrike" dirty="0">
                        <a:solidFill>
                          <a:schemeClr val="tx1"/>
                        </a:solidFill>
                        <a:latin typeface="Calibri"/>
                      </a:endParaRPr>
                    </a:p>
                  </a:txBody>
                  <a:tcPr marL="9525" marR="9525" marT="9525" marB="0" anchor="ctr"/>
                </a:tc>
                <a:tc>
                  <a:txBody>
                    <a:bodyPr/>
                    <a:lstStyle/>
                    <a:p>
                      <a:pPr algn="ctr" fontAlgn="b"/>
                      <a:r>
                        <a:rPr lang="en-US" sz="1100" u="none" strike="noStrike"/>
                        <a:t>24%</a:t>
                      </a:r>
                      <a:endParaRPr lang="en-US" sz="1100" b="0" i="0" u="none" strike="noStrike">
                        <a:solidFill>
                          <a:schemeClr val="tx1"/>
                        </a:solidFill>
                        <a:latin typeface="Calibri"/>
                      </a:endParaRPr>
                    </a:p>
                  </a:txBody>
                  <a:tcPr marL="9525" marR="9525" marT="9525" marB="0" anchor="ctr"/>
                </a:tc>
                <a:tc>
                  <a:txBody>
                    <a:bodyPr/>
                    <a:lstStyle/>
                    <a:p>
                      <a:pPr algn="ctr" fontAlgn="b"/>
                      <a:r>
                        <a:rPr lang="en-US" sz="1100" u="none" strike="noStrike" dirty="0"/>
                        <a:t>32%</a:t>
                      </a:r>
                      <a:endParaRPr lang="en-US" sz="1100" b="0" i="0" u="none" strike="noStrike" dirty="0">
                        <a:solidFill>
                          <a:schemeClr val="tx1"/>
                        </a:solidFill>
                        <a:latin typeface="Calibri"/>
                      </a:endParaRPr>
                    </a:p>
                  </a:txBody>
                  <a:tcPr marL="9525" marR="9525" marT="9525" marB="0" anchor="ctr"/>
                </a:tc>
              </a:tr>
              <a:tr h="370840">
                <a:tc>
                  <a:txBody>
                    <a:bodyPr/>
                    <a:lstStyle/>
                    <a:p>
                      <a:pPr algn="l" fontAlgn="b"/>
                      <a:r>
                        <a:rPr lang="en-US" sz="1000" u="none" strike="noStrike" dirty="0"/>
                        <a:t>Has side-effects that are tolerable</a:t>
                      </a:r>
                      <a:endParaRPr lang="en-US" sz="1000" b="0" i="0" u="none" strike="noStrike" dirty="0">
                        <a:solidFill>
                          <a:srgbClr val="000000"/>
                        </a:solidFill>
                        <a:latin typeface="Arial"/>
                      </a:endParaRPr>
                    </a:p>
                  </a:txBody>
                  <a:tcPr marL="9525" marR="9525" marT="9525" marB="0" anchor="ctr"/>
                </a:tc>
                <a:tc>
                  <a:txBody>
                    <a:bodyPr/>
                    <a:lstStyle/>
                    <a:p>
                      <a:pPr algn="ctr" fontAlgn="b"/>
                      <a:r>
                        <a:rPr lang="en-US" sz="1100" u="none" strike="noStrike"/>
                        <a:t>32%</a:t>
                      </a:r>
                      <a:endParaRPr lang="en-US" sz="1100" b="0" i="0" u="none" strike="noStrike">
                        <a:solidFill>
                          <a:srgbClr val="000000"/>
                        </a:solidFill>
                        <a:latin typeface="Calibri"/>
                      </a:endParaRPr>
                    </a:p>
                  </a:txBody>
                  <a:tcPr marL="9525" marR="9525" marT="9525" marB="0" anchor="ctr"/>
                </a:tc>
                <a:tc>
                  <a:txBody>
                    <a:bodyPr/>
                    <a:lstStyle/>
                    <a:p>
                      <a:pPr algn="ctr" fontAlgn="b"/>
                      <a:r>
                        <a:rPr lang="en-US" sz="1100" u="none" strike="noStrike"/>
                        <a:t>28%</a:t>
                      </a:r>
                      <a:endParaRPr lang="en-US" sz="1100" b="0" i="0" u="none" strike="noStrike">
                        <a:solidFill>
                          <a:srgbClr val="000000"/>
                        </a:solidFill>
                        <a:latin typeface="Calibri"/>
                      </a:endParaRPr>
                    </a:p>
                  </a:txBody>
                  <a:tcPr marL="9525" marR="9525" marT="9525" marB="0" anchor="ctr"/>
                </a:tc>
                <a:tc>
                  <a:txBody>
                    <a:bodyPr/>
                    <a:lstStyle/>
                    <a:p>
                      <a:pPr algn="ctr" fontAlgn="b"/>
                      <a:r>
                        <a:rPr lang="en-US" sz="1100" u="none" strike="noStrike"/>
                        <a:t>29%</a:t>
                      </a:r>
                      <a:endParaRPr lang="en-US" sz="1100" b="0" i="0" u="none" strike="noStrike">
                        <a:solidFill>
                          <a:srgbClr val="000000"/>
                        </a:solidFill>
                        <a:latin typeface="Calibri"/>
                      </a:endParaRPr>
                    </a:p>
                  </a:txBody>
                  <a:tcPr marL="9525" marR="9525" marT="9525" marB="0" anchor="ctr"/>
                </a:tc>
                <a:tc>
                  <a:txBody>
                    <a:bodyPr/>
                    <a:lstStyle/>
                    <a:p>
                      <a:pPr algn="ctr" fontAlgn="b"/>
                      <a:r>
                        <a:rPr lang="en-US" sz="1100" u="none" strike="noStrike" dirty="0"/>
                        <a:t>35%</a:t>
                      </a:r>
                      <a:endParaRPr lang="en-US" sz="1100" b="0" i="0" u="none" strike="noStrike" dirty="0">
                        <a:solidFill>
                          <a:srgbClr val="000000"/>
                        </a:solidFill>
                        <a:latin typeface="Calibri"/>
                      </a:endParaRPr>
                    </a:p>
                  </a:txBody>
                  <a:tcPr marL="9525" marR="9525" marT="9525" marB="0" anchor="ctr"/>
                </a:tc>
                <a:tc>
                  <a:txBody>
                    <a:bodyPr/>
                    <a:lstStyle/>
                    <a:p>
                      <a:pPr algn="ctr" fontAlgn="b"/>
                      <a:r>
                        <a:rPr lang="en-US" sz="1100" u="none" strike="noStrike" dirty="0"/>
                        <a:t>45%</a:t>
                      </a:r>
                      <a:endParaRPr lang="en-US" sz="1100" b="0" i="0" u="none" strike="noStrike" dirty="0">
                        <a:solidFill>
                          <a:schemeClr val="tx1"/>
                        </a:solidFill>
                        <a:latin typeface="Calibri"/>
                      </a:endParaRPr>
                    </a:p>
                  </a:txBody>
                  <a:tcPr marL="9525" marR="9525" marT="9525" marB="0" anchor="ctr"/>
                </a:tc>
                <a:tc>
                  <a:txBody>
                    <a:bodyPr/>
                    <a:lstStyle/>
                    <a:p>
                      <a:pPr algn="ctr" fontAlgn="b"/>
                      <a:r>
                        <a:rPr lang="en-US" sz="1100" u="none" strike="noStrike"/>
                        <a:t>37%</a:t>
                      </a:r>
                      <a:endParaRPr lang="en-US" sz="1100" b="0" i="0" u="none" strike="noStrike">
                        <a:solidFill>
                          <a:schemeClr val="tx1"/>
                        </a:solidFill>
                        <a:latin typeface="Calibri"/>
                      </a:endParaRPr>
                    </a:p>
                  </a:txBody>
                  <a:tcPr marL="9525" marR="9525" marT="9525" marB="0" anchor="ctr"/>
                </a:tc>
                <a:tc>
                  <a:txBody>
                    <a:bodyPr/>
                    <a:lstStyle/>
                    <a:p>
                      <a:pPr algn="ctr" fontAlgn="b"/>
                      <a:r>
                        <a:rPr lang="en-US" sz="1100" u="none" strike="noStrike" dirty="0"/>
                        <a:t>33%</a:t>
                      </a:r>
                      <a:endParaRPr lang="en-US" sz="1100" b="0" i="0" u="none" strike="noStrike" dirty="0">
                        <a:solidFill>
                          <a:schemeClr val="tx1"/>
                        </a:solidFill>
                        <a:latin typeface="Calibri"/>
                      </a:endParaRPr>
                    </a:p>
                  </a:txBody>
                  <a:tcPr marL="9525" marR="9525" marT="9525" marB="0" anchor="ctr"/>
                </a:tc>
              </a:tr>
              <a:tr h="370840">
                <a:tc>
                  <a:txBody>
                    <a:bodyPr/>
                    <a:lstStyle/>
                    <a:p>
                      <a:pPr algn="l" fontAlgn="b"/>
                      <a:r>
                        <a:rPr lang="en-US" sz="1000" u="none" strike="noStrike" dirty="0"/>
                        <a:t>Is worth a short stay in the hospital</a:t>
                      </a:r>
                      <a:endParaRPr lang="en-US" sz="1000" b="0" i="0" u="none" strike="noStrike" dirty="0">
                        <a:solidFill>
                          <a:srgbClr val="000000"/>
                        </a:solidFill>
                        <a:latin typeface="Arial"/>
                      </a:endParaRPr>
                    </a:p>
                  </a:txBody>
                  <a:tcPr marL="9525" marR="9525" marT="9525" marB="0" anchor="ctr"/>
                </a:tc>
                <a:tc>
                  <a:txBody>
                    <a:bodyPr/>
                    <a:lstStyle/>
                    <a:p>
                      <a:pPr algn="ctr" fontAlgn="b"/>
                      <a:r>
                        <a:rPr lang="en-US" sz="1100" u="none" strike="noStrike"/>
                        <a:t>52%</a:t>
                      </a:r>
                      <a:endParaRPr lang="en-US" sz="1100" b="0" i="0" u="none" strike="noStrike">
                        <a:solidFill>
                          <a:srgbClr val="000000"/>
                        </a:solidFill>
                        <a:latin typeface="Calibri"/>
                      </a:endParaRPr>
                    </a:p>
                  </a:txBody>
                  <a:tcPr marL="9525" marR="9525" marT="9525" marB="0" anchor="ctr"/>
                </a:tc>
                <a:tc>
                  <a:txBody>
                    <a:bodyPr/>
                    <a:lstStyle/>
                    <a:p>
                      <a:pPr algn="ctr" fontAlgn="b"/>
                      <a:r>
                        <a:rPr lang="en-US" sz="1100" u="none" strike="noStrike"/>
                        <a:t>50%</a:t>
                      </a:r>
                      <a:endParaRPr lang="en-US" sz="1100" b="0" i="0" u="none" strike="noStrike">
                        <a:solidFill>
                          <a:srgbClr val="000000"/>
                        </a:solidFill>
                        <a:latin typeface="Calibri"/>
                      </a:endParaRPr>
                    </a:p>
                  </a:txBody>
                  <a:tcPr marL="9525" marR="9525" marT="9525" marB="0" anchor="ctr"/>
                </a:tc>
                <a:tc>
                  <a:txBody>
                    <a:bodyPr/>
                    <a:lstStyle/>
                    <a:p>
                      <a:pPr algn="ctr" fontAlgn="b"/>
                      <a:r>
                        <a:rPr lang="en-US" sz="1100" u="none" strike="noStrike"/>
                        <a:t>55%</a:t>
                      </a:r>
                      <a:endParaRPr lang="en-US" sz="1100" b="0" i="0" u="none" strike="noStrike">
                        <a:solidFill>
                          <a:srgbClr val="000000"/>
                        </a:solidFill>
                        <a:latin typeface="Calibri"/>
                      </a:endParaRPr>
                    </a:p>
                  </a:txBody>
                  <a:tcPr marL="9525" marR="9525" marT="9525" marB="0" anchor="ctr"/>
                </a:tc>
                <a:tc>
                  <a:txBody>
                    <a:bodyPr/>
                    <a:lstStyle/>
                    <a:p>
                      <a:pPr algn="ctr" fontAlgn="b"/>
                      <a:r>
                        <a:rPr lang="en-US" sz="1100" u="none" strike="noStrike"/>
                        <a:t>49%</a:t>
                      </a:r>
                      <a:endParaRPr lang="en-US" sz="1100" b="0" i="0" u="none" strike="noStrike">
                        <a:solidFill>
                          <a:srgbClr val="000000"/>
                        </a:solidFill>
                        <a:latin typeface="Calibri"/>
                      </a:endParaRPr>
                    </a:p>
                  </a:txBody>
                  <a:tcPr marL="9525" marR="9525" marT="9525" marB="0" anchor="ctr"/>
                </a:tc>
                <a:tc>
                  <a:txBody>
                    <a:bodyPr/>
                    <a:lstStyle/>
                    <a:p>
                      <a:pPr algn="ctr" fontAlgn="b"/>
                      <a:r>
                        <a:rPr lang="en-US" sz="1100" u="none" strike="noStrike" dirty="0"/>
                        <a:t>62%</a:t>
                      </a:r>
                      <a:endParaRPr lang="en-US" sz="1100" b="0" i="0" u="none" strike="noStrike" dirty="0">
                        <a:solidFill>
                          <a:schemeClr val="tx1"/>
                        </a:solidFill>
                        <a:latin typeface="Calibri"/>
                      </a:endParaRPr>
                    </a:p>
                  </a:txBody>
                  <a:tcPr marL="9525" marR="9525" marT="9525" marB="0" anchor="ctr"/>
                </a:tc>
                <a:tc>
                  <a:txBody>
                    <a:bodyPr/>
                    <a:lstStyle/>
                    <a:p>
                      <a:pPr algn="ctr" fontAlgn="b"/>
                      <a:r>
                        <a:rPr lang="en-US" sz="1100" u="none" strike="noStrike" dirty="0"/>
                        <a:t>52%</a:t>
                      </a:r>
                      <a:endParaRPr lang="en-US" sz="1100" b="0" i="0" u="none" strike="noStrike" dirty="0">
                        <a:solidFill>
                          <a:schemeClr val="tx1"/>
                        </a:solidFill>
                        <a:latin typeface="Calibri"/>
                      </a:endParaRPr>
                    </a:p>
                  </a:txBody>
                  <a:tcPr marL="9525" marR="9525" marT="9525" marB="0" anchor="ctr"/>
                </a:tc>
                <a:tc>
                  <a:txBody>
                    <a:bodyPr/>
                    <a:lstStyle/>
                    <a:p>
                      <a:pPr algn="ctr" fontAlgn="b"/>
                      <a:r>
                        <a:rPr lang="en-US" sz="1100" u="none" strike="noStrike" dirty="0"/>
                        <a:t>58%</a:t>
                      </a:r>
                      <a:endParaRPr lang="en-US" sz="1100" b="0" i="0" u="none" strike="noStrike" dirty="0">
                        <a:solidFill>
                          <a:schemeClr val="tx1"/>
                        </a:solidFill>
                        <a:latin typeface="Calibri"/>
                      </a:endParaRPr>
                    </a:p>
                  </a:txBody>
                  <a:tcPr marL="9525" marR="9525" marT="9525" marB="0" anchor="ctr"/>
                </a:tc>
              </a:tr>
            </a:tbl>
          </a:graphicData>
        </a:graphic>
      </p:graphicFrame>
      <p:cxnSp>
        <p:nvCxnSpPr>
          <p:cNvPr id="6" name="Straight Arrow Connector 5"/>
          <p:cNvCxnSpPr/>
          <p:nvPr/>
        </p:nvCxnSpPr>
        <p:spPr bwMode="auto">
          <a:xfrm rot="16200000" flipV="1">
            <a:off x="7048500" y="2812415"/>
            <a:ext cx="229394" cy="794"/>
          </a:xfrm>
          <a:prstGeom prst="straightConnector1">
            <a:avLst/>
          </a:prstGeom>
          <a:solidFill>
            <a:schemeClr val="accent1"/>
          </a:solidFill>
          <a:ln w="25400" cap="flat" cmpd="sng" algn="ctr">
            <a:solidFill>
              <a:srgbClr val="FF0000"/>
            </a:solidFill>
            <a:prstDash val="solid"/>
            <a:round/>
            <a:headEnd type="none" w="med" len="med"/>
            <a:tailEnd type="triangle"/>
          </a:ln>
          <a:effectLst/>
        </p:spPr>
      </p:cxnSp>
      <p:cxnSp>
        <p:nvCxnSpPr>
          <p:cNvPr id="7" name="Straight Arrow Connector 6"/>
          <p:cNvCxnSpPr/>
          <p:nvPr/>
        </p:nvCxnSpPr>
        <p:spPr bwMode="auto">
          <a:xfrm rot="16200000" flipV="1">
            <a:off x="7048500" y="3167657"/>
            <a:ext cx="229394" cy="794"/>
          </a:xfrm>
          <a:prstGeom prst="straightConnector1">
            <a:avLst/>
          </a:prstGeom>
          <a:solidFill>
            <a:schemeClr val="accent1"/>
          </a:solidFill>
          <a:ln w="25400" cap="flat" cmpd="sng" algn="ctr">
            <a:solidFill>
              <a:srgbClr val="FF0000"/>
            </a:solidFill>
            <a:prstDash val="solid"/>
            <a:round/>
            <a:headEnd type="none" w="med" len="med"/>
            <a:tailEnd type="triangle"/>
          </a:ln>
          <a:effectLst/>
        </p:spPr>
      </p:cxnSp>
      <p:cxnSp>
        <p:nvCxnSpPr>
          <p:cNvPr id="8" name="Straight Arrow Connector 7"/>
          <p:cNvCxnSpPr/>
          <p:nvPr/>
        </p:nvCxnSpPr>
        <p:spPr bwMode="auto">
          <a:xfrm rot="16200000" flipV="1">
            <a:off x="7048500" y="4298315"/>
            <a:ext cx="229394" cy="794"/>
          </a:xfrm>
          <a:prstGeom prst="straightConnector1">
            <a:avLst/>
          </a:prstGeom>
          <a:solidFill>
            <a:schemeClr val="accent1"/>
          </a:solidFill>
          <a:ln w="25400" cap="flat" cmpd="sng" algn="ctr">
            <a:solidFill>
              <a:srgbClr val="FF0000"/>
            </a:solidFill>
            <a:prstDash val="solid"/>
            <a:round/>
            <a:headEnd type="none" w="med" len="med"/>
            <a:tailEnd type="triangle"/>
          </a:ln>
          <a:effectLst/>
        </p:spPr>
      </p:cxnSp>
      <p:cxnSp>
        <p:nvCxnSpPr>
          <p:cNvPr id="9" name="Straight Arrow Connector 8"/>
          <p:cNvCxnSpPr/>
          <p:nvPr/>
        </p:nvCxnSpPr>
        <p:spPr bwMode="auto">
          <a:xfrm rot="16200000" flipV="1">
            <a:off x="7834390" y="2812415"/>
            <a:ext cx="229394" cy="794"/>
          </a:xfrm>
          <a:prstGeom prst="straightConnector1">
            <a:avLst/>
          </a:prstGeom>
          <a:solidFill>
            <a:schemeClr val="accent1"/>
          </a:solidFill>
          <a:ln w="25400" cap="flat" cmpd="sng" algn="ctr">
            <a:solidFill>
              <a:srgbClr val="FF0000"/>
            </a:solidFill>
            <a:prstDash val="solid"/>
            <a:round/>
            <a:headEnd type="none" w="med" len="med"/>
            <a:tailEnd type="triangle"/>
          </a:ln>
          <a:effectLst/>
        </p:spPr>
      </p:cxnSp>
      <p:cxnSp>
        <p:nvCxnSpPr>
          <p:cNvPr id="10" name="Straight Arrow Connector 9"/>
          <p:cNvCxnSpPr/>
          <p:nvPr/>
        </p:nvCxnSpPr>
        <p:spPr bwMode="auto">
          <a:xfrm rot="16200000" flipV="1">
            <a:off x="8572500" y="2812415"/>
            <a:ext cx="229394" cy="794"/>
          </a:xfrm>
          <a:prstGeom prst="straightConnector1">
            <a:avLst/>
          </a:prstGeom>
          <a:solidFill>
            <a:schemeClr val="accent1"/>
          </a:solidFill>
          <a:ln w="25400" cap="flat" cmpd="sng" algn="ctr">
            <a:solidFill>
              <a:srgbClr val="FF0000"/>
            </a:solidFill>
            <a:prstDash val="solid"/>
            <a:round/>
            <a:headEnd type="none" w="med" len="med"/>
            <a:tailEnd type="triangle"/>
          </a:ln>
          <a:effectLst/>
        </p:spPr>
      </p:cxnSp>
      <p:cxnSp>
        <p:nvCxnSpPr>
          <p:cNvPr id="11" name="Straight Arrow Connector 10"/>
          <p:cNvCxnSpPr/>
          <p:nvPr/>
        </p:nvCxnSpPr>
        <p:spPr bwMode="auto">
          <a:xfrm rot="16200000" flipV="1">
            <a:off x="7834390" y="3167657"/>
            <a:ext cx="229394" cy="794"/>
          </a:xfrm>
          <a:prstGeom prst="straightConnector1">
            <a:avLst/>
          </a:prstGeom>
          <a:solidFill>
            <a:schemeClr val="accent1"/>
          </a:solidFill>
          <a:ln w="25400" cap="flat" cmpd="sng" algn="ctr">
            <a:solidFill>
              <a:srgbClr val="FF0000"/>
            </a:solidFill>
            <a:prstDash val="solid"/>
            <a:round/>
            <a:headEnd type="none" w="med" len="med"/>
            <a:tailEnd type="triangle"/>
          </a:ln>
          <a:effectLst/>
        </p:spPr>
      </p:cxnSp>
      <p:cxnSp>
        <p:nvCxnSpPr>
          <p:cNvPr id="12" name="Straight Arrow Connector 11"/>
          <p:cNvCxnSpPr/>
          <p:nvPr/>
        </p:nvCxnSpPr>
        <p:spPr bwMode="auto">
          <a:xfrm rot="16200000" flipV="1">
            <a:off x="8572500" y="3167657"/>
            <a:ext cx="229394" cy="794"/>
          </a:xfrm>
          <a:prstGeom prst="straightConnector1">
            <a:avLst/>
          </a:prstGeom>
          <a:solidFill>
            <a:schemeClr val="accent1"/>
          </a:solidFill>
          <a:ln w="25400" cap="flat" cmpd="sng" algn="ctr">
            <a:solidFill>
              <a:srgbClr val="FF0000"/>
            </a:solidFill>
            <a:prstDash val="solid"/>
            <a:round/>
            <a:headEnd type="none" w="med" len="med"/>
            <a:tailEnd type="triangle"/>
          </a:ln>
          <a:effectLst/>
        </p:spPr>
      </p:cxnSp>
      <p:cxnSp>
        <p:nvCxnSpPr>
          <p:cNvPr id="13" name="Straight Arrow Connector 12"/>
          <p:cNvCxnSpPr/>
          <p:nvPr/>
        </p:nvCxnSpPr>
        <p:spPr bwMode="auto">
          <a:xfrm rot="16200000" flipV="1">
            <a:off x="8572500" y="3549731"/>
            <a:ext cx="229394" cy="794"/>
          </a:xfrm>
          <a:prstGeom prst="straightConnector1">
            <a:avLst/>
          </a:prstGeom>
          <a:solidFill>
            <a:schemeClr val="accent1"/>
          </a:solidFill>
          <a:ln w="25400" cap="flat" cmpd="sng" algn="ctr">
            <a:solidFill>
              <a:srgbClr val="FF0000"/>
            </a:solidFill>
            <a:prstDash val="solid"/>
            <a:round/>
            <a:headEnd type="none" w="med" len="med"/>
            <a:tailEnd type="triangle"/>
          </a:ln>
          <a:effectLst/>
        </p:spPr>
      </p:cxnSp>
      <p:cxnSp>
        <p:nvCxnSpPr>
          <p:cNvPr id="14" name="Straight Arrow Connector 13"/>
          <p:cNvCxnSpPr/>
          <p:nvPr/>
        </p:nvCxnSpPr>
        <p:spPr bwMode="auto">
          <a:xfrm rot="16200000" flipV="1">
            <a:off x="8572500" y="3917852"/>
            <a:ext cx="229394" cy="794"/>
          </a:xfrm>
          <a:prstGeom prst="straightConnector1">
            <a:avLst/>
          </a:prstGeom>
          <a:solidFill>
            <a:schemeClr val="accent1"/>
          </a:solidFill>
          <a:ln w="25400" cap="flat" cmpd="sng" algn="ctr">
            <a:solidFill>
              <a:srgbClr val="FF0000"/>
            </a:solidFill>
            <a:prstDash val="solid"/>
            <a:round/>
            <a:headEnd type="none" w="med" len="med"/>
            <a:tailEnd type="triangle"/>
          </a:ln>
          <a:effectLst/>
        </p:spPr>
      </p:cxnSp>
      <p:cxnSp>
        <p:nvCxnSpPr>
          <p:cNvPr id="15" name="Straight Arrow Connector 14"/>
          <p:cNvCxnSpPr/>
          <p:nvPr/>
        </p:nvCxnSpPr>
        <p:spPr bwMode="auto">
          <a:xfrm rot="16200000" flipV="1">
            <a:off x="8572500" y="4298315"/>
            <a:ext cx="229394" cy="794"/>
          </a:xfrm>
          <a:prstGeom prst="straightConnector1">
            <a:avLst/>
          </a:prstGeom>
          <a:solidFill>
            <a:schemeClr val="accent1"/>
          </a:solidFill>
          <a:ln w="25400" cap="flat" cmpd="sng" algn="ctr">
            <a:solidFill>
              <a:srgbClr val="FF0000"/>
            </a:solidFill>
            <a:prstDash val="solid"/>
            <a:round/>
            <a:headEnd type="none" w="med" len="med"/>
            <a:tailEnd type="triangle"/>
          </a:ln>
          <a:effectLst/>
        </p:spPr>
      </p:cxnSp>
      <p:cxnSp>
        <p:nvCxnSpPr>
          <p:cNvPr id="16" name="Straight Arrow Connector 15"/>
          <p:cNvCxnSpPr/>
          <p:nvPr/>
        </p:nvCxnSpPr>
        <p:spPr bwMode="auto">
          <a:xfrm rot="16200000" flipV="1">
            <a:off x="7048500" y="4679315"/>
            <a:ext cx="229394" cy="794"/>
          </a:xfrm>
          <a:prstGeom prst="straightConnector1">
            <a:avLst/>
          </a:prstGeom>
          <a:solidFill>
            <a:schemeClr val="accent1"/>
          </a:solidFill>
          <a:ln w="25400" cap="flat" cmpd="sng" algn="ctr">
            <a:solidFill>
              <a:srgbClr val="FF0000"/>
            </a:solidFill>
            <a:prstDash val="solid"/>
            <a:round/>
            <a:headEnd type="none" w="med" len="med"/>
            <a:tailEnd type="triangle"/>
          </a:ln>
          <a:effectLst/>
        </p:spPr>
      </p:cxnSp>
      <p:cxnSp>
        <p:nvCxnSpPr>
          <p:cNvPr id="17" name="Straight Arrow Connector 16"/>
          <p:cNvCxnSpPr/>
          <p:nvPr/>
        </p:nvCxnSpPr>
        <p:spPr bwMode="auto">
          <a:xfrm rot="16200000" flipV="1">
            <a:off x="7048500" y="5782347"/>
            <a:ext cx="229394" cy="794"/>
          </a:xfrm>
          <a:prstGeom prst="straightConnector1">
            <a:avLst/>
          </a:prstGeom>
          <a:solidFill>
            <a:schemeClr val="accent1"/>
          </a:solidFill>
          <a:ln w="25400" cap="flat" cmpd="sng" algn="ctr">
            <a:solidFill>
              <a:srgbClr val="FF0000"/>
            </a:solidFill>
            <a:prstDash val="solid"/>
            <a:round/>
            <a:headEnd type="none" w="med" len="med"/>
            <a:tailEnd type="triangle"/>
          </a:ln>
          <a:effectLst/>
        </p:spPr>
      </p:cxnSp>
      <p:cxnSp>
        <p:nvCxnSpPr>
          <p:cNvPr id="18" name="Straight Arrow Connector 17"/>
          <p:cNvCxnSpPr/>
          <p:nvPr/>
        </p:nvCxnSpPr>
        <p:spPr bwMode="auto">
          <a:xfrm rot="16200000" flipV="1">
            <a:off x="7048500" y="6153410"/>
            <a:ext cx="229394" cy="794"/>
          </a:xfrm>
          <a:prstGeom prst="straightConnector1">
            <a:avLst/>
          </a:prstGeom>
          <a:solidFill>
            <a:schemeClr val="accent1"/>
          </a:solidFill>
          <a:ln w="25400" cap="flat" cmpd="sng" algn="ctr">
            <a:solidFill>
              <a:srgbClr val="FF0000"/>
            </a:solidFill>
            <a:prstDash val="solid"/>
            <a:round/>
            <a:headEnd type="none" w="med" len="med"/>
            <a:tailEnd type="triangle"/>
          </a:ln>
          <a:effectLst/>
        </p:spPr>
      </p:cxnSp>
      <p:cxnSp>
        <p:nvCxnSpPr>
          <p:cNvPr id="19" name="Straight Arrow Connector 18"/>
          <p:cNvCxnSpPr/>
          <p:nvPr/>
        </p:nvCxnSpPr>
        <p:spPr bwMode="auto">
          <a:xfrm rot="16200000" flipV="1">
            <a:off x="7834390" y="4679315"/>
            <a:ext cx="229394" cy="794"/>
          </a:xfrm>
          <a:prstGeom prst="straightConnector1">
            <a:avLst/>
          </a:prstGeom>
          <a:solidFill>
            <a:schemeClr val="accent1"/>
          </a:solidFill>
          <a:ln w="25400" cap="flat" cmpd="sng" algn="ctr">
            <a:solidFill>
              <a:srgbClr val="FF0000"/>
            </a:solidFill>
            <a:prstDash val="solid"/>
            <a:round/>
            <a:headEnd type="none" w="med" len="med"/>
            <a:tailEnd type="triangle"/>
          </a:ln>
          <a:effectLst/>
        </p:spPr>
      </p:cxnSp>
      <p:cxnSp>
        <p:nvCxnSpPr>
          <p:cNvPr id="20" name="Straight Arrow Connector 19"/>
          <p:cNvCxnSpPr/>
          <p:nvPr/>
        </p:nvCxnSpPr>
        <p:spPr bwMode="auto">
          <a:xfrm rot="16200000" flipV="1">
            <a:off x="8572500" y="4653557"/>
            <a:ext cx="229394" cy="794"/>
          </a:xfrm>
          <a:prstGeom prst="straightConnector1">
            <a:avLst/>
          </a:prstGeom>
          <a:solidFill>
            <a:schemeClr val="accent1"/>
          </a:solidFill>
          <a:ln w="25400" cap="flat" cmpd="sng" algn="ctr">
            <a:solidFill>
              <a:srgbClr val="FF0000"/>
            </a:solidFill>
            <a:prstDash val="solid"/>
            <a:round/>
            <a:headEnd type="none" w="med" len="med"/>
            <a:tailEnd type="triangle"/>
          </a:ln>
          <a:effectLst/>
        </p:spPr>
      </p:cxnSp>
      <p:cxnSp>
        <p:nvCxnSpPr>
          <p:cNvPr id="21" name="Straight Arrow Connector 20"/>
          <p:cNvCxnSpPr/>
          <p:nvPr/>
        </p:nvCxnSpPr>
        <p:spPr bwMode="auto">
          <a:xfrm rot="16200000" flipV="1">
            <a:off x="8572500" y="5022215"/>
            <a:ext cx="229394" cy="794"/>
          </a:xfrm>
          <a:prstGeom prst="straightConnector1">
            <a:avLst/>
          </a:prstGeom>
          <a:solidFill>
            <a:schemeClr val="accent1"/>
          </a:solidFill>
          <a:ln w="25400" cap="flat" cmpd="sng" algn="ctr">
            <a:solidFill>
              <a:srgbClr val="FF0000"/>
            </a:solidFill>
            <a:prstDash val="solid"/>
            <a:round/>
            <a:headEnd type="none" w="med" len="med"/>
            <a:tailEnd type="triangle"/>
          </a:ln>
          <a:effectLst/>
        </p:spPr>
      </p:cxnSp>
      <p:cxnSp>
        <p:nvCxnSpPr>
          <p:cNvPr id="22" name="Straight Arrow Connector 21"/>
          <p:cNvCxnSpPr/>
          <p:nvPr/>
        </p:nvCxnSpPr>
        <p:spPr bwMode="auto">
          <a:xfrm rot="16200000" flipV="1">
            <a:off x="8572500" y="5403215"/>
            <a:ext cx="229394" cy="794"/>
          </a:xfrm>
          <a:prstGeom prst="straightConnector1">
            <a:avLst/>
          </a:prstGeom>
          <a:solidFill>
            <a:schemeClr val="accent1"/>
          </a:solidFill>
          <a:ln w="25400" cap="flat" cmpd="sng" algn="ctr">
            <a:solidFill>
              <a:srgbClr val="FF0000"/>
            </a:solidFill>
            <a:prstDash val="solid"/>
            <a:round/>
            <a:headEnd type="none" w="med" len="med"/>
            <a:tailEnd type="triangle"/>
          </a:ln>
          <a:effectLst/>
        </p:spPr>
      </p:cxnSp>
      <p:cxnSp>
        <p:nvCxnSpPr>
          <p:cNvPr id="23" name="Straight Arrow Connector 22"/>
          <p:cNvCxnSpPr/>
          <p:nvPr/>
        </p:nvCxnSpPr>
        <p:spPr bwMode="auto">
          <a:xfrm rot="5400000">
            <a:off x="6210300" y="5402421"/>
            <a:ext cx="229394" cy="794"/>
          </a:xfrm>
          <a:prstGeom prst="straightConnector1">
            <a:avLst/>
          </a:prstGeom>
          <a:solidFill>
            <a:schemeClr val="accent1"/>
          </a:solidFill>
          <a:ln w="25400" cap="flat" cmpd="sng" algn="ctr">
            <a:solidFill>
              <a:srgbClr val="FF0000"/>
            </a:solidFill>
            <a:prstDash val="solid"/>
            <a:round/>
            <a:headEnd type="none" w="med" len="med"/>
            <a:tailEnd type="triangle"/>
          </a:ln>
          <a:effectLst/>
        </p:spPr>
      </p:cxnSp>
      <p:sp>
        <p:nvSpPr>
          <p:cNvPr id="24" name="TextBox 23"/>
          <p:cNvSpPr txBox="1"/>
          <p:nvPr/>
        </p:nvSpPr>
        <p:spPr>
          <a:xfrm rot="16200000">
            <a:off x="-977602" y="3837948"/>
            <a:ext cx="2903359" cy="369332"/>
          </a:xfrm>
          <a:prstGeom prst="rect">
            <a:avLst/>
          </a:prstGeom>
          <a:noFill/>
        </p:spPr>
        <p:txBody>
          <a:bodyPr wrap="none" rtlCol="0">
            <a:spAutoFit/>
          </a:bodyPr>
          <a:lstStyle/>
          <a:p>
            <a:r>
              <a:rPr lang="en-US" sz="1800" b="1" dirty="0" smtClean="0"/>
              <a:t>Perceptions of Proleukin</a:t>
            </a:r>
            <a:endParaRPr lang="en-US" sz="1800" b="1" dirty="0"/>
          </a:p>
        </p:txBody>
      </p:sp>
      <p:sp>
        <p:nvSpPr>
          <p:cNvPr id="25" name="TextBox 24"/>
          <p:cNvSpPr txBox="1"/>
          <p:nvPr/>
        </p:nvSpPr>
        <p:spPr>
          <a:xfrm>
            <a:off x="4343400" y="1414046"/>
            <a:ext cx="3892284" cy="338554"/>
          </a:xfrm>
          <a:prstGeom prst="rect">
            <a:avLst/>
          </a:prstGeom>
          <a:noFill/>
        </p:spPr>
        <p:txBody>
          <a:bodyPr wrap="none" rtlCol="0">
            <a:spAutoFit/>
          </a:bodyPr>
          <a:lstStyle/>
          <a:p>
            <a:r>
              <a:rPr lang="en-US" b="1" dirty="0" smtClean="0"/>
              <a:t>Sources of Information on Treatments</a:t>
            </a:r>
            <a:endParaRPr lang="en-US" b="1"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Title 1"/>
          <p:cNvSpPr>
            <a:spLocks noGrp="1"/>
          </p:cNvSpPr>
          <p:nvPr>
            <p:ph type="title"/>
          </p:nvPr>
        </p:nvSpPr>
        <p:spPr/>
        <p:txBody>
          <a:bodyPr/>
          <a:lstStyle/>
          <a:p>
            <a:r>
              <a:rPr lang="en-US" dirty="0" smtClean="0">
                <a:solidFill>
                  <a:schemeClr val="accent4"/>
                </a:solidFill>
                <a:ea typeface="MS PGothic"/>
              </a:rPr>
              <a:t>Opportunities</a:t>
            </a:r>
          </a:p>
        </p:txBody>
      </p:sp>
      <p:sp>
        <p:nvSpPr>
          <p:cNvPr id="21506" name="Content Placeholder 2"/>
          <p:cNvSpPr>
            <a:spLocks noGrp="1"/>
          </p:cNvSpPr>
          <p:nvPr>
            <p:ph idx="1"/>
          </p:nvPr>
        </p:nvSpPr>
        <p:spPr>
          <a:xfrm>
            <a:off x="228600" y="1066800"/>
            <a:ext cx="8534400" cy="4648200"/>
          </a:xfrm>
        </p:spPr>
        <p:txBody>
          <a:bodyPr/>
          <a:lstStyle/>
          <a:p>
            <a:pPr marL="342900" lvl="1" indent="-342900">
              <a:buFont typeface="Wingdings" pitchFamily="2" charset="2"/>
              <a:buChar char="Ø"/>
            </a:pPr>
            <a:r>
              <a:rPr lang="en-US" dirty="0" smtClean="0">
                <a:solidFill>
                  <a:srgbClr val="0073AE"/>
                </a:solidFill>
              </a:rPr>
              <a:t>Focus on the message to physicians, as they are key to building a solid base of awareness and usage of </a:t>
            </a:r>
            <a:r>
              <a:rPr lang="en-US" dirty="0" err="1" smtClean="0">
                <a:solidFill>
                  <a:srgbClr val="0073AE"/>
                </a:solidFill>
              </a:rPr>
              <a:t>Proleukin</a:t>
            </a:r>
            <a:r>
              <a:rPr lang="en-US" dirty="0" smtClean="0">
                <a:solidFill>
                  <a:srgbClr val="0073AE"/>
                </a:solidFill>
              </a:rPr>
              <a:t>. While patients are willing to endure hospitalization and do not feel that severe side effects and toxicity should rule out a therapy, they consistently bow to the recommendations of their doctors. </a:t>
            </a:r>
          </a:p>
          <a:p>
            <a:pPr marL="742950" lvl="2" indent="-342900">
              <a:buFont typeface="Wingdings" pitchFamily="2" charset="2"/>
              <a:buChar char="Ø"/>
            </a:pPr>
            <a:r>
              <a:rPr lang="en-US" dirty="0" smtClean="0">
                <a:solidFill>
                  <a:srgbClr val="0073AE"/>
                </a:solidFill>
              </a:rPr>
              <a:t>Educate physicians on their patients’ eagerness to know all the options available and comfort with the potential downsides of the treatment to overcome their reluctance to promote Proleukin.  </a:t>
            </a:r>
          </a:p>
          <a:p>
            <a:pPr marL="742950" lvl="2" indent="-342900">
              <a:buFont typeface="Wingdings" pitchFamily="2" charset="2"/>
              <a:buChar char="Ø"/>
            </a:pPr>
            <a:r>
              <a:rPr lang="en-US" dirty="0" smtClean="0">
                <a:solidFill>
                  <a:srgbClr val="0073AE"/>
                </a:solidFill>
              </a:rPr>
              <a:t>Dive into the reasons behind physician reluctance to utilize </a:t>
            </a:r>
            <a:r>
              <a:rPr lang="en-US" dirty="0" err="1" smtClean="0">
                <a:solidFill>
                  <a:srgbClr val="0073AE"/>
                </a:solidFill>
              </a:rPr>
              <a:t>Proleukin</a:t>
            </a:r>
            <a:r>
              <a:rPr lang="en-US" dirty="0" smtClean="0">
                <a:solidFill>
                  <a:srgbClr val="0073AE"/>
                </a:solidFill>
              </a:rPr>
              <a:t>, whether it is concern for success rate vs. toxicity, the fear of patient rejection of hospital stay, or even a fundamental ignorance of the availability of the treatment for their patients. </a:t>
            </a:r>
          </a:p>
          <a:p>
            <a:pPr marL="742950" lvl="2" indent="-342900">
              <a:buFont typeface="Wingdings" pitchFamily="2" charset="2"/>
              <a:buChar char="Ø"/>
            </a:pPr>
            <a:r>
              <a:rPr lang="en-US" dirty="0" smtClean="0">
                <a:solidFill>
                  <a:srgbClr val="0073AE"/>
                </a:solidFill>
              </a:rPr>
              <a:t>Additional research into the attitudes and perceptions of physicians may help better craft an effective marketing message to this audience.</a:t>
            </a:r>
          </a:p>
          <a:p>
            <a:pPr>
              <a:spcBef>
                <a:spcPts val="600"/>
              </a:spcBef>
              <a:spcAft>
                <a:spcPct val="0"/>
              </a:spcAft>
              <a:buNone/>
            </a:pPr>
            <a:endParaRPr lang="en-US" dirty="0" smtClean="0">
              <a:solidFill>
                <a:srgbClr val="0073AE"/>
              </a:solidFill>
              <a:ea typeface="MS PGothic"/>
            </a:endParaRPr>
          </a:p>
        </p:txBody>
      </p:sp>
      <p:sp>
        <p:nvSpPr>
          <p:cNvPr id="21507" name="Slide Number Placeholder 3"/>
          <p:cNvSpPr>
            <a:spLocks noGrp="1"/>
          </p:cNvSpPr>
          <p:nvPr>
            <p:ph type="sldNum" sz="quarter" idx="12"/>
          </p:nvPr>
        </p:nvSpPr>
        <p:spPr>
          <a:noFill/>
        </p:spPr>
        <p:txBody>
          <a:bodyPr/>
          <a:lstStyle/>
          <a:p>
            <a:fld id="{30197B4A-5828-409D-89A1-D0AB02356F5F}" type="slidenum">
              <a:rPr lang="en-US" smtClean="0">
                <a:latin typeface="Arial" charset="0"/>
                <a:cs typeface="Arial" charset="0"/>
              </a:rPr>
              <a:pPr/>
              <a:t>12</a:t>
            </a:fld>
            <a:endParaRPr lang="en-US" smtClean="0">
              <a:latin typeface="Arial" charset="0"/>
              <a:cs typeface="Arial" charset="0"/>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Title 1"/>
          <p:cNvSpPr>
            <a:spLocks noGrp="1"/>
          </p:cNvSpPr>
          <p:nvPr>
            <p:ph type="title"/>
          </p:nvPr>
        </p:nvSpPr>
        <p:spPr/>
        <p:txBody>
          <a:bodyPr/>
          <a:lstStyle/>
          <a:p>
            <a:r>
              <a:rPr lang="en-US" dirty="0" smtClean="0">
                <a:solidFill>
                  <a:schemeClr val="accent4"/>
                </a:solidFill>
                <a:ea typeface="MS PGothic"/>
              </a:rPr>
              <a:t>Opportunities</a:t>
            </a:r>
          </a:p>
        </p:txBody>
      </p:sp>
      <p:sp>
        <p:nvSpPr>
          <p:cNvPr id="21506" name="Content Placeholder 2"/>
          <p:cNvSpPr>
            <a:spLocks noGrp="1"/>
          </p:cNvSpPr>
          <p:nvPr>
            <p:ph idx="1"/>
          </p:nvPr>
        </p:nvSpPr>
        <p:spPr>
          <a:xfrm>
            <a:off x="228600" y="1066800"/>
            <a:ext cx="8534400" cy="4846320"/>
          </a:xfrm>
        </p:spPr>
        <p:txBody>
          <a:bodyPr/>
          <a:lstStyle/>
          <a:p>
            <a:pPr>
              <a:spcBef>
                <a:spcPts val="600"/>
              </a:spcBef>
              <a:spcAft>
                <a:spcPct val="0"/>
              </a:spcAft>
              <a:buFont typeface="Wingdings" pitchFamily="2" charset="2"/>
              <a:buChar char="Ø"/>
            </a:pPr>
            <a:r>
              <a:rPr lang="en-US" dirty="0" smtClean="0">
                <a:solidFill>
                  <a:srgbClr val="0070C0"/>
                </a:solidFill>
              </a:rPr>
              <a:t>Awareness of </a:t>
            </a:r>
            <a:r>
              <a:rPr lang="en-US" dirty="0" err="1" smtClean="0">
                <a:solidFill>
                  <a:srgbClr val="0070C0"/>
                </a:solidFill>
              </a:rPr>
              <a:t>Proleukin</a:t>
            </a:r>
            <a:r>
              <a:rPr lang="en-US" dirty="0" smtClean="0">
                <a:solidFill>
                  <a:srgbClr val="0070C0"/>
                </a:solidFill>
              </a:rPr>
              <a:t> and a willingness to consider the balance of difficult choices strongly correlates with engagement in the treatment process. </a:t>
            </a:r>
          </a:p>
          <a:p>
            <a:pPr lvl="1">
              <a:buFont typeface="Wingdings" pitchFamily="2" charset="2"/>
              <a:buChar char="Ø"/>
            </a:pPr>
            <a:r>
              <a:rPr lang="en-US" dirty="0" smtClean="0">
                <a:solidFill>
                  <a:srgbClr val="0070C0"/>
                </a:solidFill>
              </a:rPr>
              <a:t>Update the message to empower patients to participate in treatment decisions.</a:t>
            </a:r>
          </a:p>
          <a:p>
            <a:pPr lvl="1">
              <a:buFont typeface="Wingdings" pitchFamily="2" charset="2"/>
              <a:buChar char="Ø"/>
            </a:pPr>
            <a:r>
              <a:rPr lang="en-US" dirty="0" smtClean="0">
                <a:solidFill>
                  <a:srgbClr val="0070C0"/>
                </a:solidFill>
              </a:rPr>
              <a:t>Align </a:t>
            </a:r>
            <a:r>
              <a:rPr lang="en-US" dirty="0" err="1" smtClean="0">
                <a:solidFill>
                  <a:srgbClr val="0070C0"/>
                </a:solidFill>
              </a:rPr>
              <a:t>Proleukin</a:t>
            </a:r>
            <a:r>
              <a:rPr lang="en-US" dirty="0" smtClean="0">
                <a:solidFill>
                  <a:srgbClr val="0070C0"/>
                </a:solidFill>
              </a:rPr>
              <a:t> with a specific attitude, creating a known market benefit patients can point to when discussing their options with their physician.</a:t>
            </a:r>
          </a:p>
          <a:p>
            <a:pPr lvl="1">
              <a:buFont typeface="Wingdings" pitchFamily="2" charset="2"/>
              <a:buChar char="Ø"/>
            </a:pPr>
            <a:r>
              <a:rPr lang="en-US" dirty="0" smtClean="0">
                <a:solidFill>
                  <a:srgbClr val="0070C0"/>
                </a:solidFill>
              </a:rPr>
              <a:t>Patients with Metastatic Kidney Cancer or Renal Cell Carcinoma are consistently more open to all treatment options, so a focused approach towards Stage 3 patients is more likely to result in a satisfying return on investment.</a:t>
            </a:r>
          </a:p>
          <a:p>
            <a:pPr marL="342900" lvl="1" indent="-342900">
              <a:buFont typeface="Wingdings" pitchFamily="2" charset="2"/>
              <a:buChar char="Ø"/>
            </a:pPr>
            <a:r>
              <a:rPr lang="en-US" dirty="0" smtClean="0">
                <a:solidFill>
                  <a:srgbClr val="0070C0"/>
                </a:solidFill>
              </a:rPr>
              <a:t>While patient advocacy groups and medical journals provide significant improvement in perception over other avenues, Proleukin needs a more coordinated focus in the Internet market-space.   Patients are consistently using this resource to learn about treatment options, and </a:t>
            </a:r>
            <a:r>
              <a:rPr lang="en-US" dirty="0" err="1" smtClean="0">
                <a:solidFill>
                  <a:srgbClr val="0070C0"/>
                </a:solidFill>
              </a:rPr>
              <a:t>Proleukin’s</a:t>
            </a:r>
            <a:r>
              <a:rPr lang="en-US" dirty="0" smtClean="0">
                <a:solidFill>
                  <a:srgbClr val="0070C0"/>
                </a:solidFill>
              </a:rPr>
              <a:t> message is not effectively resonating through this channel.</a:t>
            </a:r>
          </a:p>
          <a:p>
            <a:pPr marL="914400" lvl="2" indent="-342900">
              <a:buFont typeface="Wingdings" pitchFamily="2" charset="2"/>
              <a:buChar char="Ø"/>
            </a:pPr>
            <a:r>
              <a:rPr lang="en-US" dirty="0" smtClean="0">
                <a:solidFill>
                  <a:srgbClr val="0070C0"/>
                </a:solidFill>
              </a:rPr>
              <a:t>Leverage Google to pull people into the Proleukin website and continue to promote a message that resonates with both physicians and patients.</a:t>
            </a:r>
          </a:p>
          <a:p>
            <a:pPr marL="914400" lvl="2" indent="-342900">
              <a:buFont typeface="Wingdings" pitchFamily="2" charset="2"/>
              <a:buChar char="Ø"/>
            </a:pPr>
            <a:r>
              <a:rPr lang="en-US" dirty="0" smtClean="0">
                <a:solidFill>
                  <a:srgbClr val="0070C0"/>
                </a:solidFill>
              </a:rPr>
              <a:t>This process may benefit from further research around message testing</a:t>
            </a:r>
          </a:p>
          <a:p>
            <a:pPr marL="1200150" lvl="3" indent="-342900">
              <a:spcBef>
                <a:spcPts val="1200"/>
              </a:spcBef>
              <a:buFont typeface="Wingdings" pitchFamily="2" charset="2"/>
              <a:buChar char="ü"/>
            </a:pPr>
            <a:endParaRPr lang="en-US" dirty="0" smtClean="0">
              <a:solidFill>
                <a:srgbClr val="0070C0"/>
              </a:solidFill>
            </a:endParaRPr>
          </a:p>
          <a:p>
            <a:pPr marL="342900" lvl="1" indent="-342900">
              <a:spcBef>
                <a:spcPts val="1200"/>
              </a:spcBef>
              <a:buFont typeface="Wingdings" pitchFamily="2" charset="2"/>
              <a:buChar char="ü"/>
            </a:pPr>
            <a:endParaRPr lang="en-US" dirty="0" smtClean="0">
              <a:solidFill>
                <a:srgbClr val="0070C0"/>
              </a:solidFill>
            </a:endParaRPr>
          </a:p>
        </p:txBody>
      </p:sp>
      <p:sp>
        <p:nvSpPr>
          <p:cNvPr id="21507" name="Slide Number Placeholder 3"/>
          <p:cNvSpPr>
            <a:spLocks noGrp="1"/>
          </p:cNvSpPr>
          <p:nvPr>
            <p:ph type="sldNum" sz="quarter" idx="12"/>
          </p:nvPr>
        </p:nvSpPr>
        <p:spPr>
          <a:noFill/>
        </p:spPr>
        <p:txBody>
          <a:bodyPr/>
          <a:lstStyle/>
          <a:p>
            <a:fld id="{30197B4A-5828-409D-89A1-D0AB02356F5F}" type="slidenum">
              <a:rPr lang="en-US" smtClean="0">
                <a:latin typeface="Arial" charset="0"/>
                <a:cs typeface="Arial" charset="0"/>
              </a:rPr>
              <a:pPr/>
              <a:t>13</a:t>
            </a:fld>
            <a:endParaRPr lang="en-US" smtClean="0">
              <a:latin typeface="Arial" charset="0"/>
              <a:cs typeface="Arial" charset="0"/>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Title 2"/>
          <p:cNvSpPr>
            <a:spLocks noGrp="1"/>
          </p:cNvSpPr>
          <p:nvPr>
            <p:ph type="title"/>
          </p:nvPr>
        </p:nvSpPr>
        <p:spPr>
          <a:xfrm>
            <a:off x="609600" y="2895600"/>
            <a:ext cx="8153400" cy="533400"/>
          </a:xfrm>
        </p:spPr>
        <p:txBody>
          <a:bodyPr/>
          <a:lstStyle/>
          <a:p>
            <a:r>
              <a:rPr lang="en-US" dirty="0" smtClean="0">
                <a:solidFill>
                  <a:schemeClr val="accent4"/>
                </a:solidFill>
                <a:ea typeface="MS PGothic"/>
              </a:rPr>
              <a:t>Attitudes Towards Physicians, Cancer, and Treatment</a:t>
            </a:r>
            <a:br>
              <a:rPr lang="en-US" dirty="0" smtClean="0">
                <a:solidFill>
                  <a:schemeClr val="accent4"/>
                </a:solidFill>
                <a:ea typeface="MS PGothic"/>
              </a:rPr>
            </a:br>
            <a:endParaRPr lang="en-US" dirty="0" smtClean="0">
              <a:solidFill>
                <a:schemeClr val="accent4"/>
              </a:solidFill>
              <a:ea typeface="MS PGothic"/>
            </a:endParaRPr>
          </a:p>
        </p:txBody>
      </p:sp>
      <p:sp>
        <p:nvSpPr>
          <p:cNvPr id="28674" name="Slide Number Placeholder 3"/>
          <p:cNvSpPr>
            <a:spLocks noGrp="1"/>
          </p:cNvSpPr>
          <p:nvPr>
            <p:ph type="sldNum" sz="quarter" idx="15"/>
          </p:nvPr>
        </p:nvSpPr>
        <p:spPr>
          <a:noFill/>
        </p:spPr>
        <p:txBody>
          <a:bodyPr/>
          <a:lstStyle/>
          <a:p>
            <a:fld id="{6AF2F627-FCC4-41FC-BE83-15AA63D5B0C1}" type="slidenum">
              <a:rPr lang="en-US" smtClean="0">
                <a:latin typeface="Arial" charset="0"/>
                <a:cs typeface="Arial" charset="0"/>
              </a:rPr>
              <a:pPr/>
              <a:t>14</a:t>
            </a:fld>
            <a:endParaRPr lang="en-US" smtClean="0">
              <a:latin typeface="Arial" charset="0"/>
              <a:cs typeface="Arial" charset="0"/>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4"/>
                </a:solidFill>
              </a:rPr>
              <a:t>Straight Talk </a:t>
            </a:r>
            <a:r>
              <a:rPr lang="en-US" sz="1600" b="0" dirty="0" smtClean="0">
                <a:solidFill>
                  <a:schemeClr val="accent4"/>
                </a:solidFill>
              </a:rPr>
              <a:t>Physicians are venerated for their knowledge, but patients still want all the information,  even the bad news.</a:t>
            </a:r>
            <a:endParaRPr lang="en-US" sz="1600" b="0" dirty="0">
              <a:solidFill>
                <a:schemeClr val="accent4"/>
              </a:solidFill>
            </a:endParaRPr>
          </a:p>
        </p:txBody>
      </p:sp>
      <p:graphicFrame>
        <p:nvGraphicFramePr>
          <p:cNvPr id="5" name="Chart Placeholder 4"/>
          <p:cNvGraphicFramePr>
            <a:graphicFrameLocks noGrp="1"/>
          </p:cNvGraphicFramePr>
          <p:nvPr>
            <p:ph type="chart" idx="1"/>
          </p:nvPr>
        </p:nvGraphicFramePr>
        <p:xfrm>
          <a:off x="0" y="1828800"/>
          <a:ext cx="9144000" cy="4495800"/>
        </p:xfrm>
        <a:graphic>
          <a:graphicData uri="http://schemas.openxmlformats.org/drawingml/2006/chart">
            <c:chart xmlns:c="http://schemas.openxmlformats.org/drawingml/2006/chart" xmlns:r="http://schemas.openxmlformats.org/officeDocument/2006/relationships" r:id="rId2"/>
          </a:graphicData>
        </a:graphic>
      </p:graphicFrame>
      <p:sp>
        <p:nvSpPr>
          <p:cNvPr id="4" name="Slide Number Placeholder 3"/>
          <p:cNvSpPr>
            <a:spLocks noGrp="1"/>
          </p:cNvSpPr>
          <p:nvPr>
            <p:ph type="sldNum" sz="quarter" idx="12"/>
          </p:nvPr>
        </p:nvSpPr>
        <p:spPr/>
        <p:txBody>
          <a:bodyPr/>
          <a:lstStyle/>
          <a:p>
            <a:pPr>
              <a:defRPr/>
            </a:pPr>
            <a:fld id="{8BD278B2-C59F-4287-AEC0-D002DCDA7749}" type="slidenum">
              <a:rPr lang="en-US" smtClean="0"/>
              <a:pPr>
                <a:defRPr/>
              </a:pPr>
              <a:t>15</a:t>
            </a:fld>
            <a:endParaRPr lang="en-US" dirty="0"/>
          </a:p>
        </p:txBody>
      </p:sp>
      <p:sp>
        <p:nvSpPr>
          <p:cNvPr id="12" name="Text Box 5"/>
          <p:cNvSpPr txBox="1">
            <a:spLocks noChangeArrowheads="1"/>
          </p:cNvSpPr>
          <p:nvPr/>
        </p:nvSpPr>
        <p:spPr bwMode="auto">
          <a:xfrm>
            <a:off x="990600" y="6172200"/>
            <a:ext cx="5791200" cy="338554"/>
          </a:xfrm>
          <a:prstGeom prst="rect">
            <a:avLst/>
          </a:prstGeom>
          <a:noFill/>
          <a:ln w="12700">
            <a:noFill/>
            <a:miter lim="800000"/>
            <a:headEnd type="none" w="sm" len="sm"/>
            <a:tailEnd type="none" w="sm" len="sm"/>
          </a:ln>
        </p:spPr>
        <p:txBody>
          <a:bodyPr wrap="square">
            <a:spAutoFit/>
          </a:bodyPr>
          <a:lstStyle/>
          <a:p>
            <a:r>
              <a:rPr lang="en-US" sz="800" dirty="0" smtClean="0"/>
              <a:t>Base: All Qualified Respondents (n=456)</a:t>
            </a:r>
          </a:p>
          <a:p>
            <a:r>
              <a:rPr lang="en-US" sz="800" dirty="0" smtClean="0"/>
              <a:t>Q846. To what extent do you agree or disagree with the following statements?</a:t>
            </a:r>
          </a:p>
        </p:txBody>
      </p:sp>
      <p:sp>
        <p:nvSpPr>
          <p:cNvPr id="8" name="TextBox 7"/>
          <p:cNvSpPr txBox="1"/>
          <p:nvPr/>
        </p:nvSpPr>
        <p:spPr>
          <a:xfrm>
            <a:off x="1752600" y="1447800"/>
            <a:ext cx="5756448" cy="523220"/>
          </a:xfrm>
          <a:prstGeom prst="rect">
            <a:avLst/>
          </a:prstGeom>
        </p:spPr>
        <p:style>
          <a:lnRef idx="2">
            <a:schemeClr val="accent4"/>
          </a:lnRef>
          <a:fillRef idx="1">
            <a:schemeClr val="lt1"/>
          </a:fillRef>
          <a:effectRef idx="0">
            <a:schemeClr val="accent4"/>
          </a:effectRef>
          <a:fontRef idx="minor">
            <a:schemeClr val="dk1"/>
          </a:fontRef>
        </p:style>
        <p:txBody>
          <a:bodyPr wrap="none" rtlCol="0">
            <a:spAutoFit/>
          </a:bodyPr>
          <a:lstStyle/>
          <a:p>
            <a:pPr algn="ctr"/>
            <a:r>
              <a:rPr lang="en-US" sz="1400" dirty="0" smtClean="0">
                <a:solidFill>
                  <a:schemeClr val="accent4"/>
                </a:solidFill>
                <a:latin typeface="+mj-lt"/>
              </a:rPr>
              <a:t>Attitudes towards Cancer and Physicians:</a:t>
            </a:r>
          </a:p>
          <a:p>
            <a:pPr algn="ctr"/>
            <a:r>
              <a:rPr lang="en-US" sz="1400" dirty="0" smtClean="0">
                <a:solidFill>
                  <a:schemeClr val="accent4"/>
                </a:solidFill>
                <a:latin typeface="+mj-lt"/>
              </a:rPr>
              <a:t>7-point scale, where 1 is Strongly Disagree and 7 is Strongly Agree, Top 3 Box</a:t>
            </a:r>
            <a:endParaRPr lang="en-US" sz="1400" dirty="0">
              <a:solidFill>
                <a:schemeClr val="accent4"/>
              </a:solidFill>
              <a:latin typeface="+mj-lt"/>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Title 12"/>
          <p:cNvSpPr>
            <a:spLocks noGrp="1"/>
          </p:cNvSpPr>
          <p:nvPr>
            <p:ph type="title"/>
          </p:nvPr>
        </p:nvSpPr>
        <p:spPr/>
        <p:txBody>
          <a:bodyPr/>
          <a:lstStyle/>
          <a:p>
            <a:r>
              <a:rPr lang="en-US" dirty="0" smtClean="0">
                <a:solidFill>
                  <a:schemeClr val="accent4"/>
                </a:solidFill>
                <a:ea typeface="MS PGothic"/>
              </a:rPr>
              <a:t>Changing Therapies </a:t>
            </a:r>
            <a:r>
              <a:rPr lang="en-US" sz="1600" b="0" dirty="0" smtClean="0">
                <a:solidFill>
                  <a:schemeClr val="accent4"/>
                </a:solidFill>
                <a:ea typeface="MS PGothic"/>
              </a:rPr>
              <a:t>Overwhelmingly patients claim to be satisfied with their current treatment path. For those who have changed therapies, a third of patients state it is because their physician said to do so. </a:t>
            </a:r>
            <a:endParaRPr lang="en-US" dirty="0" smtClean="0">
              <a:solidFill>
                <a:schemeClr val="accent4"/>
              </a:solidFill>
              <a:ea typeface="MS PGothic"/>
            </a:endParaRPr>
          </a:p>
        </p:txBody>
      </p:sp>
      <p:sp>
        <p:nvSpPr>
          <p:cNvPr id="34820" name="Slide Number Placeholder 3"/>
          <p:cNvSpPr txBox="1">
            <a:spLocks/>
          </p:cNvSpPr>
          <p:nvPr/>
        </p:nvSpPr>
        <p:spPr bwMode="auto">
          <a:xfrm>
            <a:off x="8534400" y="6627813"/>
            <a:ext cx="609600" cy="230187"/>
          </a:xfrm>
          <a:prstGeom prst="rect">
            <a:avLst/>
          </a:prstGeom>
          <a:noFill/>
          <a:ln w="9525">
            <a:noFill/>
            <a:miter lim="800000"/>
            <a:headEnd/>
            <a:tailEnd/>
          </a:ln>
        </p:spPr>
        <p:txBody>
          <a:bodyPr anchor="ctr">
            <a:spAutoFit/>
          </a:bodyPr>
          <a:lstStyle/>
          <a:p>
            <a:pPr algn="ctr"/>
            <a:fld id="{B2A35A52-B656-4FEE-8007-FDAB0BBC1075}" type="slidenum">
              <a:rPr lang="en-US" sz="900" b="1">
                <a:solidFill>
                  <a:srgbClr val="000000"/>
                </a:solidFill>
              </a:rPr>
              <a:pPr algn="ctr"/>
              <a:t>16</a:t>
            </a:fld>
            <a:endParaRPr lang="en-US" sz="900" b="1">
              <a:solidFill>
                <a:srgbClr val="000000"/>
              </a:solidFill>
            </a:endParaRPr>
          </a:p>
        </p:txBody>
      </p:sp>
      <p:sp>
        <p:nvSpPr>
          <p:cNvPr id="23558" name="Rectangle 7"/>
          <p:cNvSpPr>
            <a:spLocks noChangeArrowheads="1"/>
          </p:cNvSpPr>
          <p:nvPr/>
        </p:nvSpPr>
        <p:spPr bwMode="auto">
          <a:xfrm>
            <a:off x="152400" y="1981200"/>
            <a:ext cx="3505200" cy="307777"/>
          </a:xfrm>
          <a:prstGeom prst="rect">
            <a:avLst/>
          </a:prstGeom>
          <a:ln>
            <a:headEnd/>
            <a:tailEnd/>
          </a:ln>
        </p:spPr>
        <p:style>
          <a:lnRef idx="2">
            <a:schemeClr val="accent4"/>
          </a:lnRef>
          <a:fillRef idx="1">
            <a:schemeClr val="lt1"/>
          </a:fillRef>
          <a:effectRef idx="0">
            <a:schemeClr val="accent4"/>
          </a:effectRef>
          <a:fontRef idx="minor">
            <a:schemeClr val="dk1"/>
          </a:fontRef>
        </p:style>
        <p:txBody>
          <a:bodyPr>
            <a:spAutoFit/>
          </a:bodyPr>
          <a:lstStyle/>
          <a:p>
            <a:pPr algn="ctr">
              <a:defRPr/>
            </a:pPr>
            <a:r>
              <a:rPr lang="en-US" sz="1400" dirty="0" smtClean="0">
                <a:solidFill>
                  <a:schemeClr val="accent4"/>
                </a:solidFill>
                <a:latin typeface="+mn-lt"/>
                <a:cs typeface="Arial" pitchFamily="34" charset="0"/>
              </a:rPr>
              <a:t>Have Ever Changed A Therapy</a:t>
            </a:r>
            <a:endParaRPr lang="en-US" sz="1400" dirty="0">
              <a:solidFill>
                <a:schemeClr val="accent4"/>
              </a:solidFill>
              <a:latin typeface="+mn-lt"/>
              <a:cs typeface="Arial" pitchFamily="34" charset="0"/>
            </a:endParaRPr>
          </a:p>
        </p:txBody>
      </p:sp>
      <p:sp>
        <p:nvSpPr>
          <p:cNvPr id="23560" name="Rectangle 11"/>
          <p:cNvSpPr>
            <a:spLocks noChangeArrowheads="1"/>
          </p:cNvSpPr>
          <p:nvPr/>
        </p:nvSpPr>
        <p:spPr bwMode="auto">
          <a:xfrm>
            <a:off x="4800600" y="1447800"/>
            <a:ext cx="3276600" cy="307777"/>
          </a:xfrm>
          <a:prstGeom prst="rect">
            <a:avLst/>
          </a:prstGeom>
          <a:ln>
            <a:headEnd/>
            <a:tailEnd/>
          </a:ln>
        </p:spPr>
        <p:style>
          <a:lnRef idx="2">
            <a:schemeClr val="accent4"/>
          </a:lnRef>
          <a:fillRef idx="1">
            <a:schemeClr val="lt1"/>
          </a:fillRef>
          <a:effectRef idx="0">
            <a:schemeClr val="accent4"/>
          </a:effectRef>
          <a:fontRef idx="minor">
            <a:schemeClr val="dk1"/>
          </a:fontRef>
        </p:style>
        <p:txBody>
          <a:bodyPr>
            <a:spAutoFit/>
          </a:bodyPr>
          <a:lstStyle/>
          <a:p>
            <a:pPr algn="ctr">
              <a:defRPr/>
            </a:pPr>
            <a:r>
              <a:rPr lang="en-US" sz="1400" dirty="0" smtClean="0">
                <a:solidFill>
                  <a:schemeClr val="accent4"/>
                </a:solidFill>
                <a:latin typeface="+mn-lt"/>
                <a:cs typeface="Arial" pitchFamily="34" charset="0"/>
              </a:rPr>
              <a:t>Reason for Change</a:t>
            </a:r>
            <a:endParaRPr lang="en-US" sz="1400" dirty="0">
              <a:solidFill>
                <a:schemeClr val="accent4"/>
              </a:solidFill>
              <a:latin typeface="+mn-lt"/>
              <a:cs typeface="Arial" pitchFamily="34" charset="0"/>
            </a:endParaRPr>
          </a:p>
        </p:txBody>
      </p:sp>
      <p:graphicFrame>
        <p:nvGraphicFramePr>
          <p:cNvPr id="14" name="Content Placeholder 4"/>
          <p:cNvGraphicFramePr>
            <a:graphicFrameLocks/>
          </p:cNvGraphicFramePr>
          <p:nvPr/>
        </p:nvGraphicFramePr>
        <p:xfrm>
          <a:off x="838200" y="1828800"/>
          <a:ext cx="2362200" cy="1905000"/>
        </p:xfrm>
        <a:graphic>
          <a:graphicData uri="http://schemas.openxmlformats.org/drawingml/2006/chart">
            <c:chart xmlns:c="http://schemas.openxmlformats.org/drawingml/2006/chart" xmlns:r="http://schemas.openxmlformats.org/officeDocument/2006/relationships" r:id="rId3"/>
          </a:graphicData>
        </a:graphic>
      </p:graphicFrame>
      <p:sp>
        <p:nvSpPr>
          <p:cNvPr id="16" name="Text Box 5"/>
          <p:cNvSpPr txBox="1">
            <a:spLocks noChangeArrowheads="1"/>
          </p:cNvSpPr>
          <p:nvPr/>
        </p:nvSpPr>
        <p:spPr bwMode="auto">
          <a:xfrm>
            <a:off x="990600" y="6019800"/>
            <a:ext cx="5791200" cy="707886"/>
          </a:xfrm>
          <a:prstGeom prst="rect">
            <a:avLst/>
          </a:prstGeom>
          <a:noFill/>
          <a:ln w="12700">
            <a:noFill/>
            <a:miter lim="800000"/>
            <a:headEnd type="none" w="sm" len="sm"/>
            <a:tailEnd type="none" w="sm" len="sm"/>
          </a:ln>
        </p:spPr>
        <p:txBody>
          <a:bodyPr wrap="square">
            <a:spAutoFit/>
          </a:bodyPr>
          <a:lstStyle/>
          <a:p>
            <a:r>
              <a:rPr lang="en-US" sz="800" dirty="0" smtClean="0"/>
              <a:t>Base: All Qualified Respondents (n=456)</a:t>
            </a:r>
          </a:p>
          <a:p>
            <a:r>
              <a:rPr lang="en-US" sz="800" dirty="0" smtClean="0"/>
              <a:t>Q915. Overall, how satisfied are you with your experience with your current cancer treatments?</a:t>
            </a:r>
          </a:p>
          <a:p>
            <a:r>
              <a:rPr lang="en-US" sz="800" dirty="0" smtClean="0"/>
              <a:t>Q925. Have you ever changed a treatment for your cancer?</a:t>
            </a:r>
          </a:p>
          <a:p>
            <a:r>
              <a:rPr lang="en-US" sz="800" dirty="0" smtClean="0"/>
              <a:t>Base: Requested Therapies to Try (n=121) Multiple Response</a:t>
            </a:r>
          </a:p>
          <a:p>
            <a:r>
              <a:rPr lang="en-US" sz="800" dirty="0" smtClean="0"/>
              <a:t>Q930. What made you change your treatment for your cancer?</a:t>
            </a:r>
          </a:p>
        </p:txBody>
      </p:sp>
      <p:graphicFrame>
        <p:nvGraphicFramePr>
          <p:cNvPr id="18" name="Chart 11"/>
          <p:cNvGraphicFramePr>
            <a:graphicFrameLocks/>
          </p:cNvGraphicFramePr>
          <p:nvPr/>
        </p:nvGraphicFramePr>
        <p:xfrm>
          <a:off x="3581400" y="1676400"/>
          <a:ext cx="6096000" cy="4343400"/>
        </p:xfrm>
        <a:graphic>
          <a:graphicData uri="http://schemas.openxmlformats.org/drawingml/2006/chart">
            <c:chart xmlns:c="http://schemas.openxmlformats.org/drawingml/2006/chart" xmlns:r="http://schemas.openxmlformats.org/officeDocument/2006/relationships" r:id="rId4"/>
          </a:graphicData>
        </a:graphic>
      </p:graphicFrame>
      <p:sp>
        <p:nvSpPr>
          <p:cNvPr id="19" name="Text Box 5"/>
          <p:cNvSpPr txBox="1">
            <a:spLocks noChangeArrowheads="1"/>
          </p:cNvSpPr>
          <p:nvPr/>
        </p:nvSpPr>
        <p:spPr bwMode="auto">
          <a:xfrm>
            <a:off x="7331312" y="5867400"/>
            <a:ext cx="1584088" cy="215444"/>
          </a:xfrm>
          <a:prstGeom prst="rect">
            <a:avLst/>
          </a:prstGeom>
          <a:noFill/>
          <a:ln w="12700">
            <a:noFill/>
            <a:miter lim="800000"/>
            <a:headEnd type="none" w="sm" len="sm"/>
            <a:tailEnd type="none" w="sm" len="sm"/>
          </a:ln>
        </p:spPr>
        <p:txBody>
          <a:bodyPr wrap="none">
            <a:spAutoFit/>
          </a:bodyPr>
          <a:lstStyle/>
          <a:p>
            <a:pPr>
              <a:spcBef>
                <a:spcPct val="5000"/>
              </a:spcBef>
            </a:pPr>
            <a:r>
              <a:rPr lang="en-US" sz="800" i="1" dirty="0" smtClean="0"/>
              <a:t>Mentions shown 4% or greater</a:t>
            </a:r>
          </a:p>
        </p:txBody>
      </p:sp>
      <p:sp>
        <p:nvSpPr>
          <p:cNvPr id="11" name="Oval 10"/>
          <p:cNvSpPr/>
          <p:nvPr/>
        </p:nvSpPr>
        <p:spPr bwMode="auto">
          <a:xfrm>
            <a:off x="5867400" y="2895600"/>
            <a:ext cx="2667000" cy="457200"/>
          </a:xfrm>
          <a:prstGeom prst="ellipse">
            <a:avLst/>
          </a:prstGeom>
          <a:noFill/>
          <a:ln>
            <a:headEnd type="none" w="med" len="med"/>
            <a:tailEnd type="none" w="med" len="med"/>
          </a:ln>
        </p:spPr>
        <p:style>
          <a:lnRef idx="2">
            <a:schemeClr val="accent2"/>
          </a:lnRef>
          <a:fillRef idx="1">
            <a:schemeClr val="lt1"/>
          </a:fillRef>
          <a:effectRef idx="0">
            <a:schemeClr val="accent2"/>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Arial" charset="0"/>
              <a:ea typeface="ヒラギノ角ゴ Pro W3" charset="-128"/>
              <a:cs typeface="ヒラギノ角ゴ Pro W3" charset="-128"/>
            </a:endParaRPr>
          </a:p>
        </p:txBody>
      </p:sp>
      <p:graphicFrame>
        <p:nvGraphicFramePr>
          <p:cNvPr id="12" name="Chart 11"/>
          <p:cNvGraphicFramePr/>
          <p:nvPr/>
        </p:nvGraphicFramePr>
        <p:xfrm>
          <a:off x="0" y="4419600"/>
          <a:ext cx="5638800" cy="1600200"/>
        </p:xfrm>
        <a:graphic>
          <a:graphicData uri="http://schemas.openxmlformats.org/drawingml/2006/chart">
            <c:chart xmlns:c="http://schemas.openxmlformats.org/drawingml/2006/chart" xmlns:r="http://schemas.openxmlformats.org/officeDocument/2006/relationships" r:id="rId5"/>
          </a:graphicData>
        </a:graphic>
      </p:graphicFrame>
      <p:sp>
        <p:nvSpPr>
          <p:cNvPr id="13" name="TextBox 12"/>
          <p:cNvSpPr txBox="1"/>
          <p:nvPr/>
        </p:nvSpPr>
        <p:spPr>
          <a:xfrm>
            <a:off x="152400" y="4191000"/>
            <a:ext cx="4267200" cy="738664"/>
          </a:xfrm>
          <a:prstGeom prst="rect">
            <a:avLst/>
          </a:prstGeom>
        </p:spPr>
        <p:style>
          <a:lnRef idx="2">
            <a:schemeClr val="accent4"/>
          </a:lnRef>
          <a:fillRef idx="1">
            <a:schemeClr val="lt1"/>
          </a:fillRef>
          <a:effectRef idx="0">
            <a:schemeClr val="accent4"/>
          </a:effectRef>
          <a:fontRef idx="minor">
            <a:schemeClr val="dk1"/>
          </a:fontRef>
        </p:style>
        <p:txBody>
          <a:bodyPr wrap="square" rtlCol="0">
            <a:spAutoFit/>
          </a:bodyPr>
          <a:lstStyle/>
          <a:p>
            <a:pPr algn="ctr"/>
            <a:r>
              <a:rPr lang="en-US" sz="1400" dirty="0" smtClean="0">
                <a:solidFill>
                  <a:schemeClr val="accent4"/>
                </a:solidFill>
                <a:latin typeface="+mj-lt"/>
              </a:rPr>
              <a:t>Level of Satisfaction With Current Treatment:</a:t>
            </a:r>
          </a:p>
          <a:p>
            <a:pPr algn="ctr"/>
            <a:r>
              <a:rPr lang="en-US" sz="1400" dirty="0" smtClean="0">
                <a:solidFill>
                  <a:schemeClr val="accent4"/>
                </a:solidFill>
                <a:latin typeface="+mj-lt"/>
              </a:rPr>
              <a:t>7-point scale, where 1 is Not at all Satisfied and 7 is Extremely Satisfied</a:t>
            </a:r>
            <a:endParaRPr lang="en-US" sz="1400" dirty="0">
              <a:solidFill>
                <a:schemeClr val="accent4"/>
              </a:solidFill>
              <a:latin typeface="+mj-lt"/>
            </a:endParaRPr>
          </a:p>
        </p:txBody>
      </p:sp>
    </p:spTree>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3" name="Content Placeholder 4"/>
          <p:cNvGraphicFramePr>
            <a:graphicFrameLocks/>
          </p:cNvGraphicFramePr>
          <p:nvPr/>
        </p:nvGraphicFramePr>
        <p:xfrm>
          <a:off x="457200" y="2819400"/>
          <a:ext cx="7677150" cy="2438400"/>
        </p:xfrm>
        <a:graphic>
          <a:graphicData uri="http://schemas.openxmlformats.org/drawingml/2006/chart">
            <c:chart xmlns:c="http://schemas.openxmlformats.org/drawingml/2006/chart" xmlns:r="http://schemas.openxmlformats.org/officeDocument/2006/relationships" r:id="rId3"/>
          </a:graphicData>
        </a:graphic>
      </p:graphicFrame>
      <p:sp>
        <p:nvSpPr>
          <p:cNvPr id="34817" name="Title 12"/>
          <p:cNvSpPr>
            <a:spLocks noGrp="1"/>
          </p:cNvSpPr>
          <p:nvPr>
            <p:ph type="title"/>
          </p:nvPr>
        </p:nvSpPr>
        <p:spPr/>
        <p:txBody>
          <a:bodyPr/>
          <a:lstStyle/>
          <a:p>
            <a:r>
              <a:rPr lang="en-US" dirty="0" smtClean="0">
                <a:solidFill>
                  <a:schemeClr val="accent4"/>
                </a:solidFill>
                <a:ea typeface="MS PGothic"/>
              </a:rPr>
              <a:t>Surgery is the Primary Treatment Method </a:t>
            </a:r>
            <a:r>
              <a:rPr lang="en-US" sz="1600" b="0" dirty="0" smtClean="0">
                <a:solidFill>
                  <a:schemeClr val="accent4"/>
                </a:solidFill>
                <a:ea typeface="MS PGothic"/>
              </a:rPr>
              <a:t>Surprisingly, a significant minority of patients report the utilization of Chemotherapy. It is unclear whether this speaks to an overall ignorance of the fundamental meaning of chemotherapy, or whether patients consider even biopsies for diagnosis a surgery of note. </a:t>
            </a:r>
            <a:endParaRPr lang="en-US" b="0" dirty="0" smtClean="0">
              <a:solidFill>
                <a:schemeClr val="accent4"/>
              </a:solidFill>
              <a:ea typeface="MS PGothic"/>
            </a:endParaRPr>
          </a:p>
        </p:txBody>
      </p:sp>
      <p:sp>
        <p:nvSpPr>
          <p:cNvPr id="34820" name="Slide Number Placeholder 3"/>
          <p:cNvSpPr txBox="1">
            <a:spLocks/>
          </p:cNvSpPr>
          <p:nvPr/>
        </p:nvSpPr>
        <p:spPr bwMode="auto">
          <a:xfrm>
            <a:off x="8534400" y="6627813"/>
            <a:ext cx="609600" cy="230187"/>
          </a:xfrm>
          <a:prstGeom prst="rect">
            <a:avLst/>
          </a:prstGeom>
          <a:noFill/>
          <a:ln w="9525">
            <a:noFill/>
            <a:miter lim="800000"/>
            <a:headEnd/>
            <a:tailEnd/>
          </a:ln>
        </p:spPr>
        <p:txBody>
          <a:bodyPr anchor="ctr">
            <a:spAutoFit/>
          </a:bodyPr>
          <a:lstStyle/>
          <a:p>
            <a:pPr algn="ctr"/>
            <a:fld id="{B2A35A52-B656-4FEE-8007-FDAB0BBC1075}" type="slidenum">
              <a:rPr lang="en-US" sz="900" b="1">
                <a:solidFill>
                  <a:srgbClr val="000000"/>
                </a:solidFill>
              </a:rPr>
              <a:pPr algn="ctr"/>
              <a:t>17</a:t>
            </a:fld>
            <a:endParaRPr lang="en-US" sz="900" b="1">
              <a:solidFill>
                <a:srgbClr val="000000"/>
              </a:solidFill>
            </a:endParaRPr>
          </a:p>
        </p:txBody>
      </p:sp>
      <p:sp>
        <p:nvSpPr>
          <p:cNvPr id="23560" name="Rectangle 11"/>
          <p:cNvSpPr>
            <a:spLocks noChangeArrowheads="1"/>
          </p:cNvSpPr>
          <p:nvPr/>
        </p:nvSpPr>
        <p:spPr bwMode="auto">
          <a:xfrm>
            <a:off x="2743200" y="2209800"/>
            <a:ext cx="3276600" cy="307777"/>
          </a:xfrm>
          <a:prstGeom prst="rect">
            <a:avLst/>
          </a:prstGeom>
          <a:ln>
            <a:headEnd/>
            <a:tailEnd/>
          </a:ln>
        </p:spPr>
        <p:style>
          <a:lnRef idx="2">
            <a:schemeClr val="accent4"/>
          </a:lnRef>
          <a:fillRef idx="1">
            <a:schemeClr val="lt1"/>
          </a:fillRef>
          <a:effectRef idx="0">
            <a:schemeClr val="accent4"/>
          </a:effectRef>
          <a:fontRef idx="minor">
            <a:schemeClr val="dk1"/>
          </a:fontRef>
        </p:style>
        <p:txBody>
          <a:bodyPr>
            <a:spAutoFit/>
          </a:bodyPr>
          <a:lstStyle/>
          <a:p>
            <a:pPr algn="ctr">
              <a:defRPr/>
            </a:pPr>
            <a:r>
              <a:rPr lang="en-US" sz="1400" dirty="0" smtClean="0">
                <a:solidFill>
                  <a:schemeClr val="accent4"/>
                </a:solidFill>
                <a:latin typeface="+mn-lt"/>
                <a:cs typeface="Arial" pitchFamily="34" charset="0"/>
              </a:rPr>
              <a:t>Therapies Received</a:t>
            </a:r>
            <a:endParaRPr lang="en-US" sz="1400" dirty="0">
              <a:solidFill>
                <a:schemeClr val="accent4"/>
              </a:solidFill>
              <a:latin typeface="+mn-lt"/>
              <a:cs typeface="Arial" pitchFamily="34" charset="0"/>
            </a:endParaRPr>
          </a:p>
        </p:txBody>
      </p:sp>
      <p:sp>
        <p:nvSpPr>
          <p:cNvPr id="15" name="Text Box 5"/>
          <p:cNvSpPr txBox="1">
            <a:spLocks noChangeArrowheads="1"/>
          </p:cNvSpPr>
          <p:nvPr/>
        </p:nvSpPr>
        <p:spPr bwMode="auto">
          <a:xfrm>
            <a:off x="990600" y="6019800"/>
            <a:ext cx="5791200" cy="338554"/>
          </a:xfrm>
          <a:prstGeom prst="rect">
            <a:avLst/>
          </a:prstGeom>
          <a:noFill/>
          <a:ln w="12700">
            <a:noFill/>
            <a:miter lim="800000"/>
            <a:headEnd type="none" w="sm" len="sm"/>
            <a:tailEnd type="none" w="sm" len="sm"/>
          </a:ln>
        </p:spPr>
        <p:txBody>
          <a:bodyPr wrap="square">
            <a:spAutoFit/>
          </a:bodyPr>
          <a:lstStyle/>
          <a:p>
            <a:r>
              <a:rPr lang="en-US" sz="800" dirty="0" smtClean="0"/>
              <a:t>Base: All Qualified Respondents (Total n=456)</a:t>
            </a:r>
          </a:p>
          <a:p>
            <a:r>
              <a:rPr lang="en-US" sz="800" dirty="0" smtClean="0"/>
              <a:t>Q911. Which of the following treatments have you had for your cancer? Multiple Response</a:t>
            </a:r>
          </a:p>
        </p:txBody>
      </p:sp>
    </p:spTree>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4"/>
                </a:solidFill>
              </a:rPr>
              <a:t>Drugs in Use </a:t>
            </a:r>
            <a:r>
              <a:rPr lang="en-US" sz="1600" b="0" dirty="0" smtClean="0">
                <a:solidFill>
                  <a:schemeClr val="accent4"/>
                </a:solidFill>
              </a:rPr>
              <a:t>A small number of patients have used or are currently utilizing </a:t>
            </a:r>
            <a:r>
              <a:rPr lang="en-US" sz="1600" b="0" dirty="0" err="1" smtClean="0">
                <a:solidFill>
                  <a:schemeClr val="accent4"/>
                </a:solidFill>
              </a:rPr>
              <a:t>Proleukin</a:t>
            </a:r>
            <a:r>
              <a:rPr lang="en-US" sz="1600" b="0" dirty="0" smtClean="0">
                <a:solidFill>
                  <a:schemeClr val="accent4"/>
                </a:solidFill>
              </a:rPr>
              <a:t> for their treatment. However, no one drug stands out as likely to be asked about during the next doctor visit, reinforcing the faith patients place in physicians to make treatment decisions.</a:t>
            </a:r>
            <a:endParaRPr lang="en-US" sz="1600" dirty="0">
              <a:solidFill>
                <a:schemeClr val="accent4"/>
              </a:solidFill>
            </a:endParaRPr>
          </a:p>
        </p:txBody>
      </p:sp>
      <p:sp>
        <p:nvSpPr>
          <p:cNvPr id="3" name="Slide Number Placeholder 2"/>
          <p:cNvSpPr>
            <a:spLocks noGrp="1"/>
          </p:cNvSpPr>
          <p:nvPr>
            <p:ph type="sldNum" sz="quarter" idx="12"/>
          </p:nvPr>
        </p:nvSpPr>
        <p:spPr/>
        <p:txBody>
          <a:bodyPr/>
          <a:lstStyle/>
          <a:p>
            <a:pPr>
              <a:defRPr/>
            </a:pPr>
            <a:fld id="{0B6F88B5-D3E7-4494-90DB-14B95124CB87}" type="slidenum">
              <a:rPr lang="en-US" smtClean="0"/>
              <a:pPr>
                <a:defRPr/>
              </a:pPr>
              <a:t>18</a:t>
            </a:fld>
            <a:endParaRPr lang="en-US" dirty="0"/>
          </a:p>
        </p:txBody>
      </p:sp>
      <p:graphicFrame>
        <p:nvGraphicFramePr>
          <p:cNvPr id="14" name="Chart Placeholder 4"/>
          <p:cNvGraphicFramePr>
            <a:graphicFrameLocks/>
          </p:cNvGraphicFramePr>
          <p:nvPr/>
        </p:nvGraphicFramePr>
        <p:xfrm>
          <a:off x="228600" y="1752600"/>
          <a:ext cx="5562600" cy="4191000"/>
        </p:xfrm>
        <a:graphic>
          <a:graphicData uri="http://schemas.openxmlformats.org/drawingml/2006/chart">
            <c:chart xmlns:c="http://schemas.openxmlformats.org/drawingml/2006/chart" xmlns:r="http://schemas.openxmlformats.org/officeDocument/2006/relationships" r:id="rId2"/>
          </a:graphicData>
        </a:graphic>
      </p:graphicFrame>
      <p:sp>
        <p:nvSpPr>
          <p:cNvPr id="18" name="Text Box 5"/>
          <p:cNvSpPr txBox="1">
            <a:spLocks noChangeArrowheads="1"/>
          </p:cNvSpPr>
          <p:nvPr/>
        </p:nvSpPr>
        <p:spPr bwMode="auto">
          <a:xfrm>
            <a:off x="990600" y="6019800"/>
            <a:ext cx="5791200" cy="830997"/>
          </a:xfrm>
          <a:prstGeom prst="rect">
            <a:avLst/>
          </a:prstGeom>
          <a:noFill/>
          <a:ln w="12700">
            <a:noFill/>
            <a:miter lim="800000"/>
            <a:headEnd type="none" w="sm" len="sm"/>
            <a:tailEnd type="none" w="sm" len="sm"/>
          </a:ln>
        </p:spPr>
        <p:txBody>
          <a:bodyPr wrap="square">
            <a:spAutoFit/>
          </a:bodyPr>
          <a:lstStyle/>
          <a:p>
            <a:r>
              <a:rPr lang="en-US" sz="800" dirty="0" smtClean="0"/>
              <a:t>Base: Diagnosed with Melanoma or Kidney Cancer/RCC (n=456) Multiple Response</a:t>
            </a:r>
          </a:p>
          <a:p>
            <a:r>
              <a:rPr lang="en-US" sz="800" dirty="0" smtClean="0"/>
              <a:t>Q680. Which of the following therapies have you ever received since the diagnosis of your cancer?</a:t>
            </a:r>
          </a:p>
          <a:p>
            <a:r>
              <a:rPr lang="en-US" sz="800" dirty="0" smtClean="0"/>
              <a:t>Q896. How likely are you to ask your physician or healthcare provider about the following treatments the next time you need or are considering a new treatment for your cancer? </a:t>
            </a:r>
          </a:p>
          <a:p>
            <a:r>
              <a:rPr lang="en-US" sz="800" dirty="0" smtClean="0"/>
              <a:t>Base: Ever Received Treatment (n=422)</a:t>
            </a:r>
          </a:p>
          <a:p>
            <a:r>
              <a:rPr lang="en-US" sz="800" dirty="0" smtClean="0"/>
              <a:t>Q685. Which of the following treatments are you currently receiving for the treatment of your cancer?</a:t>
            </a:r>
          </a:p>
        </p:txBody>
      </p:sp>
      <p:sp>
        <p:nvSpPr>
          <p:cNvPr id="10" name="Text Box 5"/>
          <p:cNvSpPr txBox="1">
            <a:spLocks noChangeArrowheads="1"/>
          </p:cNvSpPr>
          <p:nvPr/>
        </p:nvSpPr>
        <p:spPr bwMode="auto">
          <a:xfrm>
            <a:off x="7331312" y="5715000"/>
            <a:ext cx="1584088" cy="215444"/>
          </a:xfrm>
          <a:prstGeom prst="rect">
            <a:avLst/>
          </a:prstGeom>
          <a:noFill/>
          <a:ln w="12700">
            <a:noFill/>
            <a:miter lim="800000"/>
            <a:headEnd type="none" w="sm" len="sm"/>
            <a:tailEnd type="none" w="sm" len="sm"/>
          </a:ln>
        </p:spPr>
        <p:txBody>
          <a:bodyPr wrap="none">
            <a:spAutoFit/>
          </a:bodyPr>
          <a:lstStyle/>
          <a:p>
            <a:pPr>
              <a:spcBef>
                <a:spcPct val="5000"/>
              </a:spcBef>
            </a:pPr>
            <a:r>
              <a:rPr lang="en-US" sz="800" i="1" dirty="0" smtClean="0"/>
              <a:t>Mentions shown 4% or greater</a:t>
            </a:r>
          </a:p>
        </p:txBody>
      </p:sp>
      <p:sp>
        <p:nvSpPr>
          <p:cNvPr id="8" name="Oval 7"/>
          <p:cNvSpPr/>
          <p:nvPr/>
        </p:nvSpPr>
        <p:spPr bwMode="auto">
          <a:xfrm>
            <a:off x="0" y="2286000"/>
            <a:ext cx="4038600" cy="381000"/>
          </a:xfrm>
          <a:prstGeom prst="ellipse">
            <a:avLst/>
          </a:prstGeom>
          <a:noFill/>
          <a:ln>
            <a:headEnd type="none" w="med" len="med"/>
            <a:tailEnd type="none" w="med" len="med"/>
          </a:ln>
        </p:spPr>
        <p:style>
          <a:lnRef idx="2">
            <a:schemeClr val="accent2"/>
          </a:lnRef>
          <a:fillRef idx="1">
            <a:schemeClr val="lt1"/>
          </a:fillRef>
          <a:effectRef idx="0">
            <a:schemeClr val="accent2"/>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Arial" charset="0"/>
              <a:ea typeface="ヒラギノ角ゴ Pro W3" charset="-128"/>
              <a:cs typeface="ヒラギノ角ゴ Pro W3" charset="-128"/>
            </a:endParaRPr>
          </a:p>
        </p:txBody>
      </p:sp>
      <p:graphicFrame>
        <p:nvGraphicFramePr>
          <p:cNvPr id="9" name="Chart Placeholder 4"/>
          <p:cNvGraphicFramePr>
            <a:graphicFrameLocks/>
          </p:cNvGraphicFramePr>
          <p:nvPr/>
        </p:nvGraphicFramePr>
        <p:xfrm>
          <a:off x="4648200" y="1600200"/>
          <a:ext cx="3886200" cy="4191000"/>
        </p:xfrm>
        <a:graphic>
          <a:graphicData uri="http://schemas.openxmlformats.org/drawingml/2006/chart">
            <c:chart xmlns:c="http://schemas.openxmlformats.org/drawingml/2006/chart" xmlns:r="http://schemas.openxmlformats.org/officeDocument/2006/relationships" r:id="rId3"/>
          </a:graphicData>
        </a:graphic>
      </p:graphicFrame>
      <p:sp>
        <p:nvSpPr>
          <p:cNvPr id="11" name="Oval 10"/>
          <p:cNvSpPr/>
          <p:nvPr/>
        </p:nvSpPr>
        <p:spPr bwMode="auto">
          <a:xfrm>
            <a:off x="4191000" y="4191000"/>
            <a:ext cx="3505200" cy="457200"/>
          </a:xfrm>
          <a:prstGeom prst="ellipse">
            <a:avLst/>
          </a:prstGeom>
          <a:noFill/>
          <a:ln>
            <a:headEnd type="none" w="med" len="med"/>
            <a:tailEnd type="none" w="med" len="med"/>
          </a:ln>
        </p:spPr>
        <p:style>
          <a:lnRef idx="2">
            <a:schemeClr val="accent2"/>
          </a:lnRef>
          <a:fillRef idx="1">
            <a:schemeClr val="lt1"/>
          </a:fillRef>
          <a:effectRef idx="0">
            <a:schemeClr val="accent2"/>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Arial" charset="0"/>
              <a:ea typeface="ヒラギノ角ゴ Pro W3" charset="-128"/>
              <a:cs typeface="ヒラギノ角ゴ Pro W3" charset="-128"/>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Title 12"/>
          <p:cNvSpPr>
            <a:spLocks noGrp="1"/>
          </p:cNvSpPr>
          <p:nvPr>
            <p:ph type="title"/>
          </p:nvPr>
        </p:nvSpPr>
        <p:spPr/>
        <p:txBody>
          <a:bodyPr/>
          <a:lstStyle/>
          <a:p>
            <a:r>
              <a:rPr lang="en-US" dirty="0" smtClean="0">
                <a:solidFill>
                  <a:schemeClr val="accent4"/>
                </a:solidFill>
                <a:ea typeface="MS PGothic"/>
              </a:rPr>
              <a:t>Deep Dive Into Patient Preference </a:t>
            </a:r>
            <a:r>
              <a:rPr lang="en-US" sz="1600" b="0" dirty="0" smtClean="0">
                <a:solidFill>
                  <a:schemeClr val="accent4"/>
                </a:solidFill>
                <a:ea typeface="MS PGothic"/>
              </a:rPr>
              <a:t>Patients do not consider a hospital stay to be enough of a barrier to avoid a chance for cure, while the risk of mortality strikes more of a chord.</a:t>
            </a:r>
            <a:endParaRPr lang="en-US" dirty="0" smtClean="0">
              <a:solidFill>
                <a:schemeClr val="accent4"/>
              </a:solidFill>
              <a:ea typeface="MS PGothic"/>
            </a:endParaRPr>
          </a:p>
        </p:txBody>
      </p:sp>
      <p:sp>
        <p:nvSpPr>
          <p:cNvPr id="34820" name="Slide Number Placeholder 3"/>
          <p:cNvSpPr txBox="1">
            <a:spLocks/>
          </p:cNvSpPr>
          <p:nvPr/>
        </p:nvSpPr>
        <p:spPr bwMode="auto">
          <a:xfrm>
            <a:off x="8534400" y="6627813"/>
            <a:ext cx="609600" cy="230187"/>
          </a:xfrm>
          <a:prstGeom prst="rect">
            <a:avLst/>
          </a:prstGeom>
          <a:noFill/>
          <a:ln w="9525">
            <a:noFill/>
            <a:miter lim="800000"/>
            <a:headEnd/>
            <a:tailEnd/>
          </a:ln>
        </p:spPr>
        <p:txBody>
          <a:bodyPr anchor="ctr">
            <a:spAutoFit/>
          </a:bodyPr>
          <a:lstStyle/>
          <a:p>
            <a:pPr algn="ctr"/>
            <a:fld id="{B2A35A52-B656-4FEE-8007-FDAB0BBC1075}" type="slidenum">
              <a:rPr lang="en-US" sz="900" b="1">
                <a:solidFill>
                  <a:srgbClr val="000000"/>
                </a:solidFill>
              </a:rPr>
              <a:pPr algn="ctr"/>
              <a:t>19</a:t>
            </a:fld>
            <a:endParaRPr lang="en-US" sz="900" b="1">
              <a:solidFill>
                <a:srgbClr val="000000"/>
              </a:solidFill>
            </a:endParaRPr>
          </a:p>
        </p:txBody>
      </p:sp>
      <p:graphicFrame>
        <p:nvGraphicFramePr>
          <p:cNvPr id="13" name="Content Placeholder 4"/>
          <p:cNvGraphicFramePr>
            <a:graphicFrameLocks/>
          </p:cNvGraphicFramePr>
          <p:nvPr/>
        </p:nvGraphicFramePr>
        <p:xfrm>
          <a:off x="2133600" y="4267200"/>
          <a:ext cx="7010400" cy="1143000"/>
        </p:xfrm>
        <a:graphic>
          <a:graphicData uri="http://schemas.openxmlformats.org/drawingml/2006/chart">
            <c:chart xmlns:c="http://schemas.openxmlformats.org/drawingml/2006/chart" xmlns:r="http://schemas.openxmlformats.org/officeDocument/2006/relationships" r:id="rId3"/>
          </a:graphicData>
        </a:graphic>
      </p:graphicFrame>
      <p:sp>
        <p:nvSpPr>
          <p:cNvPr id="9" name="TextBox 8"/>
          <p:cNvSpPr txBox="1"/>
          <p:nvPr/>
        </p:nvSpPr>
        <p:spPr>
          <a:xfrm>
            <a:off x="1676400" y="1676400"/>
            <a:ext cx="5805051" cy="307777"/>
          </a:xfrm>
          <a:prstGeom prst="rect">
            <a:avLst/>
          </a:prstGeom>
        </p:spPr>
        <p:style>
          <a:lnRef idx="2">
            <a:schemeClr val="accent4"/>
          </a:lnRef>
          <a:fillRef idx="1">
            <a:schemeClr val="lt1"/>
          </a:fillRef>
          <a:effectRef idx="0">
            <a:schemeClr val="accent4"/>
          </a:effectRef>
          <a:fontRef idx="minor">
            <a:schemeClr val="dk1"/>
          </a:fontRef>
        </p:style>
        <p:txBody>
          <a:bodyPr wrap="none" rtlCol="0">
            <a:spAutoFit/>
          </a:bodyPr>
          <a:lstStyle/>
          <a:p>
            <a:r>
              <a:rPr lang="en-US" sz="1400" dirty="0" smtClean="0">
                <a:solidFill>
                  <a:schemeClr val="accent4"/>
                </a:solidFill>
                <a:latin typeface="+mj-lt"/>
              </a:rPr>
              <a:t>5-point scale, where 1 is Definitely Not Consider and 5 is Definitely Consider</a:t>
            </a:r>
            <a:endParaRPr lang="en-US" sz="1400" dirty="0">
              <a:solidFill>
                <a:schemeClr val="accent4"/>
              </a:solidFill>
              <a:latin typeface="+mj-lt"/>
            </a:endParaRPr>
          </a:p>
        </p:txBody>
      </p:sp>
      <p:graphicFrame>
        <p:nvGraphicFramePr>
          <p:cNvPr id="11" name="Content Placeholder 4"/>
          <p:cNvGraphicFramePr>
            <a:graphicFrameLocks/>
          </p:cNvGraphicFramePr>
          <p:nvPr/>
        </p:nvGraphicFramePr>
        <p:xfrm>
          <a:off x="2133600" y="2362200"/>
          <a:ext cx="7010400" cy="1143000"/>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14" name="Content Placeholder 4"/>
          <p:cNvGraphicFramePr>
            <a:graphicFrameLocks/>
          </p:cNvGraphicFramePr>
          <p:nvPr/>
        </p:nvGraphicFramePr>
        <p:xfrm>
          <a:off x="2133600" y="3276600"/>
          <a:ext cx="7010400" cy="1143000"/>
        </p:xfrm>
        <a:graphic>
          <a:graphicData uri="http://schemas.openxmlformats.org/drawingml/2006/chart">
            <c:chart xmlns:c="http://schemas.openxmlformats.org/drawingml/2006/chart" xmlns:r="http://schemas.openxmlformats.org/officeDocument/2006/relationships" r:id="rId5"/>
          </a:graphicData>
        </a:graphic>
      </p:graphicFrame>
      <p:graphicFrame>
        <p:nvGraphicFramePr>
          <p:cNvPr id="17" name="Table 16"/>
          <p:cNvGraphicFramePr>
            <a:graphicFrameLocks noGrp="1"/>
          </p:cNvGraphicFramePr>
          <p:nvPr/>
        </p:nvGraphicFramePr>
        <p:xfrm>
          <a:off x="228600" y="2362200"/>
          <a:ext cx="2590800" cy="3200400"/>
        </p:xfrm>
        <a:graphic>
          <a:graphicData uri="http://schemas.openxmlformats.org/drawingml/2006/table">
            <a:tbl>
              <a:tblPr bandRow="1">
                <a:tableStyleId>{1E171933-4619-4E11-9A3F-F7608DF75F80}</a:tableStyleId>
              </a:tblPr>
              <a:tblGrid>
                <a:gridCol w="2590800"/>
              </a:tblGrid>
              <a:tr h="1066800">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400" dirty="0" smtClean="0"/>
                        <a:t>Treatment with 5% chance for cure, but requires a week in the hospital</a:t>
                      </a:r>
                    </a:p>
                  </a:txBody>
                  <a:tcPr anchor="ctr"/>
                </a:tc>
              </a:tr>
              <a:tr h="1066800">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400" dirty="0" smtClean="0"/>
                        <a:t>Drug with a 7% chance of cure but a 4% mortality risk</a:t>
                      </a:r>
                    </a:p>
                  </a:txBody>
                  <a:tcPr anchor="ctr"/>
                </a:tc>
              </a:tr>
              <a:tr h="1066800">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400" dirty="0" smtClean="0"/>
                        <a:t>Drug with a 3% chance of cure but a 1% mortality risk</a:t>
                      </a:r>
                      <a:endParaRPr lang="en-US" sz="1400" dirty="0"/>
                    </a:p>
                  </a:txBody>
                  <a:tcPr anchor="ctr"/>
                </a:tc>
              </a:tr>
            </a:tbl>
          </a:graphicData>
        </a:graphic>
      </p:graphicFrame>
      <p:sp>
        <p:nvSpPr>
          <p:cNvPr id="18" name="Text Box 5"/>
          <p:cNvSpPr txBox="1">
            <a:spLocks noChangeArrowheads="1"/>
          </p:cNvSpPr>
          <p:nvPr/>
        </p:nvSpPr>
        <p:spPr bwMode="auto">
          <a:xfrm>
            <a:off x="990600" y="6019800"/>
            <a:ext cx="5791200" cy="461665"/>
          </a:xfrm>
          <a:prstGeom prst="rect">
            <a:avLst/>
          </a:prstGeom>
          <a:noFill/>
          <a:ln w="12700">
            <a:noFill/>
            <a:miter lim="800000"/>
            <a:headEnd type="none" w="sm" len="sm"/>
            <a:tailEnd type="none" w="sm" len="sm"/>
          </a:ln>
        </p:spPr>
        <p:txBody>
          <a:bodyPr wrap="square">
            <a:spAutoFit/>
          </a:bodyPr>
          <a:lstStyle/>
          <a:p>
            <a:r>
              <a:rPr lang="en-US" sz="800" dirty="0" smtClean="0"/>
              <a:t>Base: All Qualified Respondents (n=456)</a:t>
            </a:r>
          </a:p>
          <a:p>
            <a:r>
              <a:rPr lang="en-US" sz="800" dirty="0" smtClean="0"/>
              <a:t>Q935. If a treatment option had a 5% chance for cure, but required me to stay in the hospital for a week, I would:</a:t>
            </a:r>
          </a:p>
          <a:p>
            <a:r>
              <a:rPr lang="en-US" sz="800" dirty="0" smtClean="0"/>
              <a:t>Q940. How likely are you to consider the following drugs for treatment of your cancer?</a:t>
            </a:r>
          </a:p>
        </p:txBody>
      </p:sp>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Title 1"/>
          <p:cNvSpPr>
            <a:spLocks noGrp="1"/>
          </p:cNvSpPr>
          <p:nvPr>
            <p:ph type="title"/>
          </p:nvPr>
        </p:nvSpPr>
        <p:spPr/>
        <p:txBody>
          <a:bodyPr/>
          <a:lstStyle/>
          <a:p>
            <a:r>
              <a:rPr lang="en-US" dirty="0" smtClean="0">
                <a:solidFill>
                  <a:schemeClr val="accent4"/>
                </a:solidFill>
                <a:ea typeface="MS PGothic"/>
              </a:rPr>
              <a:t>Table of Contents</a:t>
            </a:r>
          </a:p>
        </p:txBody>
      </p:sp>
      <p:sp>
        <p:nvSpPr>
          <p:cNvPr id="16386" name="Content Placeholder 2"/>
          <p:cNvSpPr>
            <a:spLocks noGrp="1"/>
          </p:cNvSpPr>
          <p:nvPr>
            <p:ph idx="1"/>
          </p:nvPr>
        </p:nvSpPr>
        <p:spPr/>
        <p:txBody>
          <a:bodyPr/>
          <a:lstStyle/>
          <a:p>
            <a:pPr indent="-117475">
              <a:spcAft>
                <a:spcPct val="0"/>
              </a:spcAft>
              <a:buFontTx/>
              <a:buNone/>
              <a:tabLst>
                <a:tab pos="7780338" algn="r"/>
              </a:tabLst>
            </a:pPr>
            <a:r>
              <a:rPr lang="en-US" dirty="0" smtClean="0">
                <a:solidFill>
                  <a:schemeClr val="accent4"/>
                </a:solidFill>
                <a:ea typeface="MS PGothic"/>
              </a:rPr>
              <a:t>Methodology, Background, and Objectives	3</a:t>
            </a:r>
          </a:p>
          <a:p>
            <a:pPr indent="-117475">
              <a:spcAft>
                <a:spcPct val="0"/>
              </a:spcAft>
              <a:buNone/>
              <a:tabLst>
                <a:tab pos="7780338" algn="r"/>
              </a:tabLst>
            </a:pPr>
            <a:r>
              <a:rPr lang="en-US" dirty="0" smtClean="0">
                <a:solidFill>
                  <a:schemeClr val="accent4"/>
                </a:solidFill>
                <a:ea typeface="MS PGothic"/>
              </a:rPr>
              <a:t>Executive Summary and Opportunities	6</a:t>
            </a:r>
          </a:p>
          <a:p>
            <a:pPr indent="-117475">
              <a:spcAft>
                <a:spcPct val="0"/>
              </a:spcAft>
              <a:buNone/>
              <a:tabLst>
                <a:tab pos="7780338" algn="r"/>
              </a:tabLst>
            </a:pPr>
            <a:r>
              <a:rPr lang="en-US" dirty="0" smtClean="0">
                <a:solidFill>
                  <a:schemeClr val="accent4"/>
                </a:solidFill>
                <a:ea typeface="MS PGothic"/>
              </a:rPr>
              <a:t>Attitudes Towards Physicians, Cancer, and Treatment 	14</a:t>
            </a:r>
          </a:p>
          <a:p>
            <a:pPr indent="-117475">
              <a:spcAft>
                <a:spcPct val="0"/>
              </a:spcAft>
              <a:buNone/>
              <a:tabLst>
                <a:tab pos="7780338" algn="r"/>
              </a:tabLst>
            </a:pPr>
            <a:r>
              <a:rPr lang="en-US" dirty="0" err="1" smtClean="0">
                <a:solidFill>
                  <a:schemeClr val="accent4"/>
                </a:solidFill>
                <a:ea typeface="MS PGothic"/>
              </a:rPr>
              <a:t>Proleukin</a:t>
            </a:r>
            <a:r>
              <a:rPr lang="en-US" dirty="0" smtClean="0">
                <a:solidFill>
                  <a:schemeClr val="accent4"/>
                </a:solidFill>
                <a:ea typeface="MS PGothic"/>
              </a:rPr>
              <a:t> Specifics	22</a:t>
            </a:r>
          </a:p>
          <a:p>
            <a:pPr indent="-117475">
              <a:spcAft>
                <a:spcPct val="0"/>
              </a:spcAft>
              <a:buNone/>
              <a:tabLst>
                <a:tab pos="7780338" algn="r"/>
              </a:tabLst>
            </a:pPr>
            <a:r>
              <a:rPr lang="en-US" dirty="0" smtClean="0">
                <a:solidFill>
                  <a:schemeClr val="accent4"/>
                </a:solidFill>
                <a:ea typeface="MS PGothic"/>
              </a:rPr>
              <a:t>Demographics	35</a:t>
            </a:r>
          </a:p>
          <a:p>
            <a:pPr indent="-117475">
              <a:spcAft>
                <a:spcPct val="0"/>
              </a:spcAft>
              <a:buNone/>
              <a:tabLst>
                <a:tab pos="7780338" algn="r"/>
              </a:tabLst>
            </a:pPr>
            <a:r>
              <a:rPr lang="en-US" dirty="0" smtClean="0">
                <a:solidFill>
                  <a:schemeClr val="accent4"/>
                </a:solidFill>
                <a:ea typeface="MS PGothic"/>
              </a:rPr>
              <a:t>Appendix	41</a:t>
            </a:r>
          </a:p>
          <a:p>
            <a:pPr indent="-117475">
              <a:spcAft>
                <a:spcPct val="0"/>
              </a:spcAft>
              <a:buNone/>
              <a:tabLst>
                <a:tab pos="7780338" algn="r"/>
              </a:tabLst>
            </a:pPr>
            <a:endParaRPr lang="en-US" dirty="0" smtClean="0">
              <a:solidFill>
                <a:schemeClr val="accent4"/>
              </a:solidFill>
              <a:ea typeface="MS PGothic"/>
            </a:endParaRPr>
          </a:p>
          <a:p>
            <a:pPr indent="-117475">
              <a:spcAft>
                <a:spcPct val="0"/>
              </a:spcAft>
              <a:buNone/>
              <a:tabLst>
                <a:tab pos="7780338" algn="r"/>
              </a:tabLst>
            </a:pPr>
            <a:endParaRPr lang="en-US" dirty="0" smtClean="0">
              <a:solidFill>
                <a:schemeClr val="accent4"/>
              </a:solidFill>
              <a:ea typeface="MS PGothic"/>
            </a:endParaRPr>
          </a:p>
          <a:p>
            <a:pPr indent="-117475">
              <a:spcAft>
                <a:spcPct val="0"/>
              </a:spcAft>
              <a:buFontTx/>
              <a:buNone/>
              <a:tabLst>
                <a:tab pos="7780338" algn="r"/>
              </a:tabLst>
            </a:pPr>
            <a:endParaRPr lang="en-US" dirty="0" smtClean="0">
              <a:solidFill>
                <a:schemeClr val="accent4"/>
              </a:solidFill>
              <a:ea typeface="MS PGothic"/>
            </a:endParaRPr>
          </a:p>
          <a:p>
            <a:pPr indent="-117475">
              <a:spcAft>
                <a:spcPct val="0"/>
              </a:spcAft>
              <a:buFontTx/>
              <a:buNone/>
              <a:tabLst>
                <a:tab pos="7780338" algn="r"/>
              </a:tabLst>
            </a:pPr>
            <a:r>
              <a:rPr lang="en-US" dirty="0" smtClean="0">
                <a:ea typeface="MS PGothic"/>
              </a:rPr>
              <a:t>	</a:t>
            </a:r>
          </a:p>
        </p:txBody>
      </p:sp>
      <p:sp>
        <p:nvSpPr>
          <p:cNvPr id="16387" name="Slide Number Placeholder 3"/>
          <p:cNvSpPr>
            <a:spLocks noGrp="1"/>
          </p:cNvSpPr>
          <p:nvPr>
            <p:ph type="sldNum" sz="quarter" idx="12"/>
          </p:nvPr>
        </p:nvSpPr>
        <p:spPr>
          <a:noFill/>
        </p:spPr>
        <p:txBody>
          <a:bodyPr/>
          <a:lstStyle/>
          <a:p>
            <a:fld id="{97F08E45-0377-46D3-9335-B0B5DF1D71FC}" type="slidenum">
              <a:rPr lang="en-US" smtClean="0">
                <a:latin typeface="Arial" charset="0"/>
                <a:cs typeface="Arial" charset="0"/>
              </a:rPr>
              <a:pPr/>
              <a:t>2</a:t>
            </a:fld>
            <a:endParaRPr lang="en-US" smtClean="0">
              <a:latin typeface="Arial" charset="0"/>
              <a:cs typeface="Arial" charset="0"/>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7" name="Title 1"/>
          <p:cNvSpPr>
            <a:spLocks noGrp="1"/>
          </p:cNvSpPr>
          <p:nvPr>
            <p:ph type="title"/>
          </p:nvPr>
        </p:nvSpPr>
        <p:spPr/>
        <p:txBody>
          <a:bodyPr/>
          <a:lstStyle/>
          <a:p>
            <a:r>
              <a:rPr lang="en-US" dirty="0" smtClean="0">
                <a:solidFill>
                  <a:schemeClr val="accent4"/>
                </a:solidFill>
                <a:ea typeface="MS PGothic"/>
              </a:rPr>
              <a:t>Searching for Information </a:t>
            </a:r>
            <a:r>
              <a:rPr lang="en-US" sz="1600" b="0" dirty="0" smtClean="0">
                <a:solidFill>
                  <a:schemeClr val="accent4"/>
                </a:solidFill>
                <a:ea typeface="MS PGothic"/>
              </a:rPr>
              <a:t>Although patients rely on their physicians for information, over three quarters of respondents use the Internet to gather information about their cancer. While many patients visit multiple sites, almost half of all respondents visit Google most frequently , followed by one in four who select WebMD.</a:t>
            </a:r>
            <a:endParaRPr lang="en-US" b="0" dirty="0" smtClean="0">
              <a:solidFill>
                <a:schemeClr val="accent4"/>
              </a:solidFill>
              <a:ea typeface="MS PGothic"/>
            </a:endParaRPr>
          </a:p>
        </p:txBody>
      </p:sp>
      <p:sp>
        <p:nvSpPr>
          <p:cNvPr id="96258" name="Slide Number Placeholder 2"/>
          <p:cNvSpPr>
            <a:spLocks noGrp="1"/>
          </p:cNvSpPr>
          <p:nvPr>
            <p:ph type="sldNum" sz="quarter" idx="12"/>
          </p:nvPr>
        </p:nvSpPr>
        <p:spPr>
          <a:noFill/>
        </p:spPr>
        <p:txBody>
          <a:bodyPr/>
          <a:lstStyle/>
          <a:p>
            <a:fld id="{31D6D77B-19C4-46EC-9122-098BAA54A52C}" type="slidenum">
              <a:rPr lang="en-US" smtClean="0">
                <a:latin typeface="Arial" charset="0"/>
                <a:cs typeface="Arial" charset="0"/>
              </a:rPr>
              <a:pPr/>
              <a:t>20</a:t>
            </a:fld>
            <a:endParaRPr lang="en-US" smtClean="0">
              <a:latin typeface="Arial" charset="0"/>
              <a:cs typeface="Arial" charset="0"/>
            </a:endParaRPr>
          </a:p>
        </p:txBody>
      </p:sp>
      <p:sp>
        <p:nvSpPr>
          <p:cNvPr id="10" name="TextBox 6"/>
          <p:cNvSpPr txBox="1">
            <a:spLocks noChangeArrowheads="1"/>
          </p:cNvSpPr>
          <p:nvPr/>
        </p:nvSpPr>
        <p:spPr bwMode="auto">
          <a:xfrm>
            <a:off x="533400" y="1752600"/>
            <a:ext cx="3657600" cy="338138"/>
          </a:xfrm>
          <a:prstGeom prst="rect">
            <a:avLst/>
          </a:prstGeom>
          <a:ln>
            <a:headEnd/>
            <a:tailEnd/>
          </a:ln>
        </p:spPr>
        <p:style>
          <a:lnRef idx="2">
            <a:schemeClr val="accent4"/>
          </a:lnRef>
          <a:fillRef idx="1">
            <a:schemeClr val="lt1"/>
          </a:fillRef>
          <a:effectRef idx="0">
            <a:schemeClr val="accent4"/>
          </a:effectRef>
          <a:fontRef idx="minor">
            <a:schemeClr val="dk1"/>
          </a:fontRef>
        </p:style>
        <p:txBody>
          <a:bodyPr>
            <a:spAutoFit/>
          </a:bodyPr>
          <a:lstStyle/>
          <a:p>
            <a:pPr algn="ctr">
              <a:defRPr/>
            </a:pPr>
            <a:r>
              <a:rPr lang="en-US" dirty="0" smtClean="0">
                <a:solidFill>
                  <a:schemeClr val="accent4"/>
                </a:solidFill>
                <a:latin typeface="+mn-lt"/>
                <a:cs typeface="Arial" pitchFamily="34" charset="0"/>
              </a:rPr>
              <a:t>Information Sources</a:t>
            </a:r>
            <a:endParaRPr lang="en-US" dirty="0">
              <a:solidFill>
                <a:schemeClr val="accent4"/>
              </a:solidFill>
              <a:latin typeface="+mn-lt"/>
              <a:cs typeface="Arial" pitchFamily="34" charset="0"/>
            </a:endParaRPr>
          </a:p>
        </p:txBody>
      </p:sp>
      <p:graphicFrame>
        <p:nvGraphicFramePr>
          <p:cNvPr id="14" name="Chart 11"/>
          <p:cNvGraphicFramePr>
            <a:graphicFrameLocks/>
          </p:cNvGraphicFramePr>
          <p:nvPr/>
        </p:nvGraphicFramePr>
        <p:xfrm>
          <a:off x="228600" y="1981200"/>
          <a:ext cx="3886200" cy="3662362"/>
        </p:xfrm>
        <a:graphic>
          <a:graphicData uri="http://schemas.openxmlformats.org/drawingml/2006/chart">
            <c:chart xmlns:c="http://schemas.openxmlformats.org/drawingml/2006/chart" xmlns:r="http://schemas.openxmlformats.org/officeDocument/2006/relationships" r:id="rId2"/>
          </a:graphicData>
        </a:graphic>
      </p:graphicFrame>
      <p:sp>
        <p:nvSpPr>
          <p:cNvPr id="96266" name="Text Box 5"/>
          <p:cNvSpPr txBox="1">
            <a:spLocks noChangeArrowheads="1"/>
          </p:cNvSpPr>
          <p:nvPr/>
        </p:nvSpPr>
        <p:spPr bwMode="auto">
          <a:xfrm>
            <a:off x="987552" y="5667375"/>
            <a:ext cx="7315200" cy="830997"/>
          </a:xfrm>
          <a:prstGeom prst="rect">
            <a:avLst/>
          </a:prstGeom>
          <a:noFill/>
          <a:ln w="12700">
            <a:noFill/>
            <a:miter lim="800000"/>
            <a:headEnd type="none" w="sm" len="sm"/>
            <a:tailEnd type="none" w="sm" len="sm"/>
          </a:ln>
        </p:spPr>
        <p:txBody>
          <a:bodyPr wrap="square">
            <a:spAutoFit/>
          </a:bodyPr>
          <a:lstStyle/>
          <a:p>
            <a:pPr>
              <a:spcBef>
                <a:spcPct val="5000"/>
              </a:spcBef>
            </a:pPr>
            <a:r>
              <a:rPr lang="en-US" sz="800" dirty="0" smtClean="0"/>
              <a:t>Base</a:t>
            </a:r>
            <a:r>
              <a:rPr lang="en-US" sz="800" dirty="0"/>
              <a:t>: </a:t>
            </a:r>
            <a:r>
              <a:rPr lang="en-US" sz="800" dirty="0" smtClean="0"/>
              <a:t>All Qualified Respondents (n=456) </a:t>
            </a:r>
            <a:r>
              <a:rPr lang="en-US" sz="800" dirty="0"/>
              <a:t>Multiple Response</a:t>
            </a:r>
          </a:p>
          <a:p>
            <a:r>
              <a:rPr lang="en-US" sz="800" dirty="0" smtClean="0"/>
              <a:t>Q805 What sources do you use to gain information about your cancer? </a:t>
            </a:r>
          </a:p>
          <a:p>
            <a:r>
              <a:rPr lang="en-US" sz="800" dirty="0" smtClean="0"/>
              <a:t>Base</a:t>
            </a:r>
            <a:r>
              <a:rPr lang="en-US" sz="800" dirty="0"/>
              <a:t>: </a:t>
            </a:r>
            <a:r>
              <a:rPr lang="en-US" sz="800" dirty="0" smtClean="0"/>
              <a:t>Use the Internet (n=365) Multiple Response</a:t>
            </a:r>
            <a:endParaRPr lang="en-US" sz="800" dirty="0"/>
          </a:p>
          <a:p>
            <a:r>
              <a:rPr lang="en-US" sz="800" dirty="0" smtClean="0"/>
              <a:t>Q810 You indicated in the previous question that you use the internet to gain information about your cancer? Which of the following sites do you use? </a:t>
            </a:r>
          </a:p>
          <a:p>
            <a:r>
              <a:rPr lang="en-US" sz="800" dirty="0" smtClean="0"/>
              <a:t>Base</a:t>
            </a:r>
            <a:r>
              <a:rPr lang="en-US" sz="800" dirty="0"/>
              <a:t>: </a:t>
            </a:r>
            <a:r>
              <a:rPr lang="en-US" sz="800" dirty="0" smtClean="0"/>
              <a:t>Use the Internet (n=359)</a:t>
            </a:r>
            <a:endParaRPr lang="en-US" sz="800" dirty="0"/>
          </a:p>
          <a:p>
            <a:r>
              <a:rPr lang="en-US" sz="800" dirty="0" smtClean="0"/>
              <a:t>Q815 Of the sites that you use to gain information about your cancer, which site do you visit most frequently? </a:t>
            </a:r>
            <a:endParaRPr lang="en-US" sz="800" dirty="0"/>
          </a:p>
        </p:txBody>
      </p:sp>
      <p:sp>
        <p:nvSpPr>
          <p:cNvPr id="17" name="TextBox 6"/>
          <p:cNvSpPr txBox="1">
            <a:spLocks noChangeArrowheads="1"/>
          </p:cNvSpPr>
          <p:nvPr/>
        </p:nvSpPr>
        <p:spPr bwMode="auto">
          <a:xfrm>
            <a:off x="4953000" y="1752600"/>
            <a:ext cx="3657600" cy="338138"/>
          </a:xfrm>
          <a:prstGeom prst="rect">
            <a:avLst/>
          </a:prstGeom>
          <a:ln>
            <a:headEnd/>
            <a:tailEnd/>
          </a:ln>
        </p:spPr>
        <p:style>
          <a:lnRef idx="2">
            <a:schemeClr val="accent4"/>
          </a:lnRef>
          <a:fillRef idx="1">
            <a:schemeClr val="lt1"/>
          </a:fillRef>
          <a:effectRef idx="0">
            <a:schemeClr val="accent4"/>
          </a:effectRef>
          <a:fontRef idx="minor">
            <a:schemeClr val="dk1"/>
          </a:fontRef>
        </p:style>
        <p:txBody>
          <a:bodyPr>
            <a:spAutoFit/>
          </a:bodyPr>
          <a:lstStyle/>
          <a:p>
            <a:pPr algn="ctr">
              <a:defRPr/>
            </a:pPr>
            <a:r>
              <a:rPr lang="en-US" dirty="0" smtClean="0">
                <a:solidFill>
                  <a:schemeClr val="accent4"/>
                </a:solidFill>
                <a:latin typeface="+mn-lt"/>
                <a:cs typeface="Arial" pitchFamily="34" charset="0"/>
              </a:rPr>
              <a:t>Internet Sources</a:t>
            </a:r>
            <a:endParaRPr lang="en-US" dirty="0">
              <a:solidFill>
                <a:schemeClr val="accent4"/>
              </a:solidFill>
              <a:latin typeface="+mn-lt"/>
              <a:cs typeface="Arial" pitchFamily="34" charset="0"/>
            </a:endParaRPr>
          </a:p>
        </p:txBody>
      </p:sp>
      <p:graphicFrame>
        <p:nvGraphicFramePr>
          <p:cNvPr id="20" name="Chart 11"/>
          <p:cNvGraphicFramePr>
            <a:graphicFrameLocks/>
          </p:cNvGraphicFramePr>
          <p:nvPr/>
        </p:nvGraphicFramePr>
        <p:xfrm>
          <a:off x="4676775" y="1981200"/>
          <a:ext cx="3886200" cy="3662362"/>
        </p:xfrm>
        <a:graphic>
          <a:graphicData uri="http://schemas.openxmlformats.org/drawingml/2006/chart">
            <c:chart xmlns:c="http://schemas.openxmlformats.org/drawingml/2006/chart" xmlns:r="http://schemas.openxmlformats.org/officeDocument/2006/relationships" r:id="rId3"/>
          </a:graphicData>
        </a:graphic>
      </p:graphicFrame>
      <p:sp>
        <p:nvSpPr>
          <p:cNvPr id="23" name="Right Arrow 22"/>
          <p:cNvSpPr/>
          <p:nvPr/>
        </p:nvSpPr>
        <p:spPr bwMode="auto">
          <a:xfrm>
            <a:off x="4114800" y="2657475"/>
            <a:ext cx="457200" cy="381000"/>
          </a:xfrm>
          <a:prstGeom prst="rightArrow">
            <a:avLst/>
          </a:prstGeom>
          <a:solidFill>
            <a:srgbClr val="00B0F0"/>
          </a:solidFill>
          <a:ln>
            <a:headEnd type="none" w="med" len="med"/>
            <a:tailEnd type="none" w="med" len="med"/>
          </a:ln>
        </p:spPr>
        <p:style>
          <a:lnRef idx="2">
            <a:schemeClr val="accent4"/>
          </a:lnRef>
          <a:fillRef idx="1">
            <a:schemeClr val="lt1"/>
          </a:fillRef>
          <a:effectRef idx="0">
            <a:schemeClr val="accent4"/>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Arial" charset="0"/>
              <a:ea typeface="ヒラギノ角ゴ Pro W3" charset="-128"/>
              <a:cs typeface="ヒラギノ角ゴ Pro W3" charset="-128"/>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Title 12"/>
          <p:cNvSpPr>
            <a:spLocks noGrp="1"/>
          </p:cNvSpPr>
          <p:nvPr>
            <p:ph type="title"/>
          </p:nvPr>
        </p:nvSpPr>
        <p:spPr/>
        <p:txBody>
          <a:bodyPr/>
          <a:lstStyle/>
          <a:p>
            <a:r>
              <a:rPr lang="en-US" dirty="0" smtClean="0">
                <a:solidFill>
                  <a:schemeClr val="accent4"/>
                </a:solidFill>
                <a:ea typeface="MS PGothic"/>
              </a:rPr>
              <a:t>Communication With Other Patients </a:t>
            </a:r>
            <a:r>
              <a:rPr lang="en-US" sz="1600" b="0" dirty="0" smtClean="0">
                <a:solidFill>
                  <a:schemeClr val="accent4"/>
                </a:solidFill>
                <a:ea typeface="MS PGothic"/>
              </a:rPr>
              <a:t>Just under half of respondents would like to communicate with other patients, primarily through the internet. </a:t>
            </a:r>
            <a:endParaRPr lang="en-US" dirty="0" smtClean="0">
              <a:solidFill>
                <a:schemeClr val="accent4"/>
              </a:solidFill>
              <a:ea typeface="MS PGothic"/>
            </a:endParaRPr>
          </a:p>
        </p:txBody>
      </p:sp>
      <p:sp>
        <p:nvSpPr>
          <p:cNvPr id="34820" name="Slide Number Placeholder 3"/>
          <p:cNvSpPr txBox="1">
            <a:spLocks/>
          </p:cNvSpPr>
          <p:nvPr/>
        </p:nvSpPr>
        <p:spPr bwMode="auto">
          <a:xfrm>
            <a:off x="8534400" y="6627813"/>
            <a:ext cx="609600" cy="230187"/>
          </a:xfrm>
          <a:prstGeom prst="rect">
            <a:avLst/>
          </a:prstGeom>
          <a:noFill/>
          <a:ln w="9525">
            <a:noFill/>
            <a:miter lim="800000"/>
            <a:headEnd/>
            <a:tailEnd/>
          </a:ln>
        </p:spPr>
        <p:txBody>
          <a:bodyPr anchor="ctr">
            <a:spAutoFit/>
          </a:bodyPr>
          <a:lstStyle/>
          <a:p>
            <a:pPr algn="ctr"/>
            <a:fld id="{B2A35A52-B656-4FEE-8007-FDAB0BBC1075}" type="slidenum">
              <a:rPr lang="en-US" sz="900" b="1">
                <a:solidFill>
                  <a:srgbClr val="000000"/>
                </a:solidFill>
              </a:rPr>
              <a:pPr algn="ctr"/>
              <a:t>21</a:t>
            </a:fld>
            <a:endParaRPr lang="en-US" sz="900" b="1">
              <a:solidFill>
                <a:srgbClr val="000000"/>
              </a:solidFill>
            </a:endParaRPr>
          </a:p>
        </p:txBody>
      </p:sp>
      <p:sp>
        <p:nvSpPr>
          <p:cNvPr id="23558" name="Rectangle 7"/>
          <p:cNvSpPr>
            <a:spLocks noChangeArrowheads="1"/>
          </p:cNvSpPr>
          <p:nvPr/>
        </p:nvSpPr>
        <p:spPr bwMode="auto">
          <a:xfrm>
            <a:off x="247650" y="1676400"/>
            <a:ext cx="3505200" cy="523220"/>
          </a:xfrm>
          <a:prstGeom prst="rect">
            <a:avLst/>
          </a:prstGeom>
          <a:ln>
            <a:headEnd/>
            <a:tailEnd/>
          </a:ln>
        </p:spPr>
        <p:style>
          <a:lnRef idx="2">
            <a:schemeClr val="accent4"/>
          </a:lnRef>
          <a:fillRef idx="1">
            <a:schemeClr val="lt1"/>
          </a:fillRef>
          <a:effectRef idx="0">
            <a:schemeClr val="accent4"/>
          </a:effectRef>
          <a:fontRef idx="minor">
            <a:schemeClr val="dk1"/>
          </a:fontRef>
        </p:style>
        <p:txBody>
          <a:bodyPr>
            <a:spAutoFit/>
          </a:bodyPr>
          <a:lstStyle/>
          <a:p>
            <a:pPr algn="ctr">
              <a:defRPr/>
            </a:pPr>
            <a:r>
              <a:rPr lang="en-US" sz="1400" dirty="0" smtClean="0">
                <a:solidFill>
                  <a:schemeClr val="accent4"/>
                </a:solidFill>
                <a:latin typeface="+mn-lt"/>
                <a:cs typeface="Arial" pitchFamily="34" charset="0"/>
              </a:rPr>
              <a:t>Would Like to Communicate With Other Cancer Patients</a:t>
            </a:r>
            <a:endParaRPr lang="en-US" sz="1400" dirty="0">
              <a:solidFill>
                <a:schemeClr val="accent4"/>
              </a:solidFill>
              <a:latin typeface="+mn-lt"/>
              <a:cs typeface="Arial" pitchFamily="34" charset="0"/>
            </a:endParaRPr>
          </a:p>
        </p:txBody>
      </p:sp>
      <p:sp>
        <p:nvSpPr>
          <p:cNvPr id="23560" name="Rectangle 11"/>
          <p:cNvSpPr>
            <a:spLocks noChangeArrowheads="1"/>
          </p:cNvSpPr>
          <p:nvPr/>
        </p:nvSpPr>
        <p:spPr bwMode="auto">
          <a:xfrm>
            <a:off x="5181600" y="1676400"/>
            <a:ext cx="3276600" cy="307777"/>
          </a:xfrm>
          <a:prstGeom prst="rect">
            <a:avLst/>
          </a:prstGeom>
          <a:ln>
            <a:headEnd/>
            <a:tailEnd/>
          </a:ln>
        </p:spPr>
        <p:style>
          <a:lnRef idx="2">
            <a:schemeClr val="accent4"/>
          </a:lnRef>
          <a:fillRef idx="1">
            <a:schemeClr val="lt1"/>
          </a:fillRef>
          <a:effectRef idx="0">
            <a:schemeClr val="accent4"/>
          </a:effectRef>
          <a:fontRef idx="minor">
            <a:schemeClr val="dk1"/>
          </a:fontRef>
        </p:style>
        <p:txBody>
          <a:bodyPr>
            <a:spAutoFit/>
          </a:bodyPr>
          <a:lstStyle/>
          <a:p>
            <a:pPr algn="ctr">
              <a:defRPr/>
            </a:pPr>
            <a:r>
              <a:rPr lang="en-US" sz="1400" dirty="0" smtClean="0">
                <a:solidFill>
                  <a:schemeClr val="accent4"/>
                </a:solidFill>
                <a:latin typeface="+mn-lt"/>
                <a:cs typeface="Arial" pitchFamily="34" charset="0"/>
              </a:rPr>
              <a:t>Methods of Communication</a:t>
            </a:r>
            <a:endParaRPr lang="en-US" sz="1400" dirty="0">
              <a:solidFill>
                <a:schemeClr val="accent4"/>
              </a:solidFill>
              <a:latin typeface="+mn-lt"/>
              <a:cs typeface="Arial" pitchFamily="34" charset="0"/>
            </a:endParaRPr>
          </a:p>
        </p:txBody>
      </p:sp>
      <p:sp>
        <p:nvSpPr>
          <p:cNvPr id="16" name="Text Box 5"/>
          <p:cNvSpPr txBox="1">
            <a:spLocks noChangeArrowheads="1"/>
          </p:cNvSpPr>
          <p:nvPr/>
        </p:nvSpPr>
        <p:spPr bwMode="auto">
          <a:xfrm>
            <a:off x="987552" y="5819775"/>
            <a:ext cx="7315200" cy="726353"/>
          </a:xfrm>
          <a:prstGeom prst="rect">
            <a:avLst/>
          </a:prstGeom>
          <a:noFill/>
          <a:ln w="12700">
            <a:noFill/>
            <a:miter lim="800000"/>
            <a:headEnd type="none" w="sm" len="sm"/>
            <a:tailEnd type="none" w="sm" len="sm"/>
          </a:ln>
        </p:spPr>
        <p:txBody>
          <a:bodyPr wrap="square">
            <a:spAutoFit/>
          </a:bodyPr>
          <a:lstStyle/>
          <a:p>
            <a:pPr>
              <a:spcBef>
                <a:spcPct val="5000"/>
              </a:spcBef>
            </a:pPr>
            <a:r>
              <a:rPr lang="en-US" sz="800" dirty="0" smtClean="0"/>
              <a:t>Base: All Qualified Respondents (n=456)</a:t>
            </a:r>
          </a:p>
          <a:p>
            <a:pPr>
              <a:spcBef>
                <a:spcPct val="5000"/>
              </a:spcBef>
            </a:pPr>
            <a:r>
              <a:rPr lang="en-US" sz="800" dirty="0" smtClean="0"/>
              <a:t>Q830 Would it be helpful for you to contact other cancer patients for information, advice and/or support regarding your treatment decision?</a:t>
            </a:r>
          </a:p>
          <a:p>
            <a:pPr>
              <a:spcBef>
                <a:spcPct val="5000"/>
              </a:spcBef>
            </a:pPr>
            <a:r>
              <a:rPr lang="en-US" sz="800" dirty="0" smtClean="0"/>
              <a:t>Base: Those Who Would Like to Contact Other Cancer Patients (n=252)</a:t>
            </a:r>
          </a:p>
          <a:p>
            <a:pPr>
              <a:spcBef>
                <a:spcPct val="5000"/>
              </a:spcBef>
            </a:pPr>
            <a:r>
              <a:rPr lang="en-US" sz="800" dirty="0" smtClean="0"/>
              <a:t>Q835 By what means (for example through doctors’ offices, Patient advocacy websites, company sponsored web sites etc.) would </a:t>
            </a:r>
            <a:br>
              <a:rPr lang="en-US" sz="800" dirty="0" smtClean="0"/>
            </a:br>
            <a:r>
              <a:rPr lang="en-US" sz="800" dirty="0" smtClean="0"/>
              <a:t>you like to contact other cancer patients? Please be as specific as possible.</a:t>
            </a:r>
          </a:p>
        </p:txBody>
      </p:sp>
      <p:graphicFrame>
        <p:nvGraphicFramePr>
          <p:cNvPr id="17" name="Chart 16"/>
          <p:cNvGraphicFramePr/>
          <p:nvPr/>
        </p:nvGraphicFramePr>
        <p:xfrm>
          <a:off x="304800" y="2667000"/>
          <a:ext cx="2609850" cy="2019301"/>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8" name="Chart 11"/>
          <p:cNvGraphicFramePr>
            <a:graphicFrameLocks/>
          </p:cNvGraphicFramePr>
          <p:nvPr/>
        </p:nvGraphicFramePr>
        <p:xfrm>
          <a:off x="2895600" y="2133600"/>
          <a:ext cx="6019799" cy="3733800"/>
        </p:xfrm>
        <a:graphic>
          <a:graphicData uri="http://schemas.openxmlformats.org/drawingml/2006/chart">
            <c:chart xmlns:c="http://schemas.openxmlformats.org/drawingml/2006/chart" xmlns:r="http://schemas.openxmlformats.org/officeDocument/2006/relationships" r:id="rId4"/>
          </a:graphicData>
        </a:graphic>
      </p:graphicFrame>
      <p:sp>
        <p:nvSpPr>
          <p:cNvPr id="19" name="Text Box 5"/>
          <p:cNvSpPr txBox="1">
            <a:spLocks noChangeArrowheads="1"/>
          </p:cNvSpPr>
          <p:nvPr/>
        </p:nvSpPr>
        <p:spPr bwMode="auto">
          <a:xfrm>
            <a:off x="7331312" y="5715000"/>
            <a:ext cx="1584088" cy="215444"/>
          </a:xfrm>
          <a:prstGeom prst="rect">
            <a:avLst/>
          </a:prstGeom>
          <a:noFill/>
          <a:ln w="12700">
            <a:noFill/>
            <a:miter lim="800000"/>
            <a:headEnd type="none" w="sm" len="sm"/>
            <a:tailEnd type="none" w="sm" len="sm"/>
          </a:ln>
        </p:spPr>
        <p:txBody>
          <a:bodyPr wrap="none">
            <a:spAutoFit/>
          </a:bodyPr>
          <a:lstStyle/>
          <a:p>
            <a:pPr>
              <a:spcBef>
                <a:spcPct val="5000"/>
              </a:spcBef>
            </a:pPr>
            <a:r>
              <a:rPr lang="en-US" sz="800" i="1" dirty="0" smtClean="0"/>
              <a:t>Mentions shown 4% or greater</a:t>
            </a:r>
          </a:p>
        </p:txBody>
      </p:sp>
    </p:spTree>
  </p:cSld>
  <p:clrMapOvr>
    <a:masterClrMapping/>
  </p:clrMapOv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Title 2"/>
          <p:cNvSpPr>
            <a:spLocks noGrp="1"/>
          </p:cNvSpPr>
          <p:nvPr>
            <p:ph type="title"/>
          </p:nvPr>
        </p:nvSpPr>
        <p:spPr>
          <a:xfrm>
            <a:off x="609600" y="2895600"/>
            <a:ext cx="8153400" cy="533400"/>
          </a:xfrm>
        </p:spPr>
        <p:txBody>
          <a:bodyPr/>
          <a:lstStyle/>
          <a:p>
            <a:r>
              <a:rPr lang="en-US" dirty="0" err="1" smtClean="0">
                <a:solidFill>
                  <a:schemeClr val="accent4"/>
                </a:solidFill>
                <a:ea typeface="MS PGothic"/>
              </a:rPr>
              <a:t>Proleukin</a:t>
            </a:r>
            <a:r>
              <a:rPr lang="en-US" dirty="0" smtClean="0">
                <a:solidFill>
                  <a:schemeClr val="accent4"/>
                </a:solidFill>
                <a:ea typeface="MS PGothic"/>
              </a:rPr>
              <a:t> Specifics</a:t>
            </a:r>
            <a:br>
              <a:rPr lang="en-US" dirty="0" smtClean="0">
                <a:solidFill>
                  <a:schemeClr val="accent4"/>
                </a:solidFill>
                <a:ea typeface="MS PGothic"/>
              </a:rPr>
            </a:br>
            <a:endParaRPr lang="en-US" dirty="0" smtClean="0">
              <a:solidFill>
                <a:schemeClr val="accent4"/>
              </a:solidFill>
              <a:ea typeface="MS PGothic"/>
            </a:endParaRPr>
          </a:p>
        </p:txBody>
      </p:sp>
      <p:sp>
        <p:nvSpPr>
          <p:cNvPr id="28674" name="Slide Number Placeholder 3"/>
          <p:cNvSpPr>
            <a:spLocks noGrp="1"/>
          </p:cNvSpPr>
          <p:nvPr>
            <p:ph type="sldNum" sz="quarter" idx="15"/>
          </p:nvPr>
        </p:nvSpPr>
        <p:spPr>
          <a:noFill/>
        </p:spPr>
        <p:txBody>
          <a:bodyPr/>
          <a:lstStyle/>
          <a:p>
            <a:fld id="{6AF2F627-FCC4-41FC-BE83-15AA63D5B0C1}" type="slidenum">
              <a:rPr lang="en-US" smtClean="0">
                <a:latin typeface="Arial" charset="0"/>
                <a:cs typeface="Arial" charset="0"/>
              </a:rPr>
              <a:pPr/>
              <a:t>22</a:t>
            </a:fld>
            <a:endParaRPr lang="en-US" smtClean="0">
              <a:latin typeface="Arial" charset="0"/>
              <a:cs typeface="Arial" charset="0"/>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Title 4"/>
          <p:cNvSpPr>
            <a:spLocks noGrp="1"/>
          </p:cNvSpPr>
          <p:nvPr>
            <p:ph type="title"/>
          </p:nvPr>
        </p:nvSpPr>
        <p:spPr/>
        <p:txBody>
          <a:bodyPr/>
          <a:lstStyle/>
          <a:p>
            <a:r>
              <a:rPr lang="en-US" dirty="0" smtClean="0">
                <a:solidFill>
                  <a:schemeClr val="accent4"/>
                </a:solidFill>
                <a:ea typeface="MS PGothic"/>
              </a:rPr>
              <a:t>Dashboard  </a:t>
            </a:r>
          </a:p>
        </p:txBody>
      </p:sp>
      <p:graphicFrame>
        <p:nvGraphicFramePr>
          <p:cNvPr id="7" name="Content Placeholder 6"/>
          <p:cNvGraphicFramePr>
            <a:graphicFrameLocks noGrp="1"/>
          </p:cNvGraphicFramePr>
          <p:nvPr>
            <p:ph idx="1"/>
          </p:nvPr>
        </p:nvGraphicFramePr>
        <p:xfrm>
          <a:off x="228600" y="1371600"/>
          <a:ext cx="8610601" cy="3699164"/>
        </p:xfrm>
        <a:graphic>
          <a:graphicData uri="http://schemas.openxmlformats.org/drawingml/2006/table">
            <a:tbl>
              <a:tblPr firstRow="1" bandRow="1">
                <a:tableStyleId>{EB9631B5-78F2-41C9-869B-9F39066F8104}</a:tableStyleId>
              </a:tblPr>
              <a:tblGrid>
                <a:gridCol w="2209800"/>
                <a:gridCol w="762000"/>
                <a:gridCol w="1066800"/>
                <a:gridCol w="914400"/>
                <a:gridCol w="914400"/>
                <a:gridCol w="914400"/>
                <a:gridCol w="914400"/>
                <a:gridCol w="914401"/>
              </a:tblGrid>
              <a:tr h="353291">
                <a:tc>
                  <a:txBody>
                    <a:bodyPr/>
                    <a:lstStyle/>
                    <a:p>
                      <a:endParaRPr lang="en-US" sz="1200" dirty="0"/>
                    </a:p>
                  </a:txBody>
                  <a:tcPr/>
                </a:tc>
                <a:tc gridSpan="3">
                  <a:txBody>
                    <a:bodyPr/>
                    <a:lstStyle/>
                    <a:p>
                      <a:pPr algn="ctr"/>
                      <a:r>
                        <a:rPr lang="en-US" sz="1200" dirty="0" smtClean="0"/>
                        <a:t>Totals</a:t>
                      </a:r>
                    </a:p>
                  </a:txBody>
                  <a:tcPr anchor="b"/>
                </a:tc>
                <a:tc hMerge="1">
                  <a:txBody>
                    <a:bodyPr/>
                    <a:lstStyle/>
                    <a:p>
                      <a:pPr algn="ctr"/>
                      <a:endParaRPr lang="en-US" sz="1200" dirty="0" smtClean="0"/>
                    </a:p>
                  </a:txBody>
                  <a:tcPr anchor="b"/>
                </a:tc>
                <a:tc hMerge="1">
                  <a:txBody>
                    <a:bodyPr/>
                    <a:lstStyle/>
                    <a:p>
                      <a:endParaRPr lang="en-US"/>
                    </a:p>
                  </a:txBody>
                  <a:tcPr/>
                </a:tc>
                <a:tc gridSpan="4">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200" dirty="0" smtClean="0"/>
                        <a:t>By</a:t>
                      </a:r>
                      <a:r>
                        <a:rPr lang="en-US" sz="1200" baseline="0" dirty="0" smtClean="0"/>
                        <a:t> Cancer Type</a:t>
                      </a:r>
                      <a:endParaRPr lang="en-US" sz="1200" dirty="0" smtClean="0"/>
                    </a:p>
                  </a:txBody>
                  <a:tcPr anchor="b"/>
                </a:tc>
                <a:tc hMerge="1">
                  <a:txBody>
                    <a:bodyPr/>
                    <a:lstStyle/>
                    <a:p>
                      <a:pPr marL="0" marR="0" indent="0" algn="ctr" defTabSz="457200" rtl="0" eaLnBrk="1" fontAlgn="auto" latinLnBrk="0" hangingPunct="1">
                        <a:lnSpc>
                          <a:spcPct val="100000"/>
                        </a:lnSpc>
                        <a:spcBef>
                          <a:spcPts val="0"/>
                        </a:spcBef>
                        <a:spcAft>
                          <a:spcPts val="0"/>
                        </a:spcAft>
                        <a:buClrTx/>
                        <a:buSzTx/>
                        <a:buFontTx/>
                        <a:buNone/>
                        <a:tabLst/>
                        <a:defRPr/>
                      </a:pPr>
                      <a:endParaRPr lang="en-US" sz="1200" dirty="0" smtClean="0"/>
                    </a:p>
                  </a:txBody>
                  <a:tcPr anchor="b"/>
                </a:tc>
                <a:tc hMerge="1">
                  <a:txBody>
                    <a:bodyPr/>
                    <a:lstStyle/>
                    <a:p>
                      <a:endParaRPr lang="en-US"/>
                    </a:p>
                  </a:txBody>
                  <a:tcPr/>
                </a:tc>
                <a:tc hMerge="1">
                  <a:txBody>
                    <a:bodyPr/>
                    <a:lstStyle/>
                    <a:p>
                      <a:endParaRPr lang="en-US"/>
                    </a:p>
                  </a:txBody>
                  <a:tcPr/>
                </a:tc>
              </a:tr>
              <a:tr h="353291">
                <a:tc>
                  <a:txBody>
                    <a:bodyPr/>
                    <a:lstStyle/>
                    <a:p>
                      <a:endParaRPr lang="en-US" sz="1200" dirty="0" smtClean="0"/>
                    </a:p>
                  </a:txBody>
                  <a:tcPr/>
                </a:tc>
                <a:tc>
                  <a:txBody>
                    <a:bodyPr/>
                    <a:lstStyle/>
                    <a:p>
                      <a:pPr algn="ctr"/>
                      <a:r>
                        <a:rPr lang="en-US" sz="1200" dirty="0" smtClean="0"/>
                        <a:t>Total</a:t>
                      </a:r>
                    </a:p>
                    <a:p>
                      <a:pPr algn="ctr"/>
                      <a:r>
                        <a:rPr lang="en-US" sz="1200" dirty="0" smtClean="0"/>
                        <a:t>(n=456)</a:t>
                      </a:r>
                    </a:p>
                  </a:txBody>
                  <a:tcPr/>
                </a:tc>
                <a:tc>
                  <a:txBody>
                    <a:bodyPr/>
                    <a:lstStyle/>
                    <a:p>
                      <a:pPr algn="ctr"/>
                      <a:r>
                        <a:rPr lang="en-US" sz="1200" dirty="0" smtClean="0"/>
                        <a:t>Melanoma (a)</a:t>
                      </a:r>
                    </a:p>
                    <a:p>
                      <a:pPr algn="ctr"/>
                      <a:r>
                        <a:rPr lang="en-US" sz="1200" dirty="0" smtClean="0"/>
                        <a:t>(n=247)</a:t>
                      </a:r>
                      <a:endParaRPr lang="en-US" sz="1200" dirty="0"/>
                    </a:p>
                  </a:txBody>
                  <a:tcPr/>
                </a:tc>
                <a:tc>
                  <a:txBody>
                    <a:bodyPr/>
                    <a:lstStyle/>
                    <a:p>
                      <a:pPr algn="ctr"/>
                      <a:r>
                        <a:rPr lang="en-US" sz="1200" dirty="0" smtClean="0"/>
                        <a:t>KC/RCC (b)</a:t>
                      </a:r>
                    </a:p>
                    <a:p>
                      <a:pPr algn="ctr"/>
                      <a:r>
                        <a:rPr lang="en-US" sz="1200" dirty="0" smtClean="0"/>
                        <a:t>(n=209)</a:t>
                      </a:r>
                      <a:endParaRPr lang="en-US" sz="1200" dirty="0"/>
                    </a:p>
                  </a:txBody>
                  <a:tcPr/>
                </a:tc>
                <a:tc>
                  <a:txBody>
                    <a:bodyPr/>
                    <a:lstStyle/>
                    <a:p>
                      <a:pPr algn="ctr"/>
                      <a:r>
                        <a:rPr lang="en-US" sz="1200" dirty="0" smtClean="0"/>
                        <a:t>Melanoma</a:t>
                      </a:r>
                      <a:r>
                        <a:rPr lang="en-US" sz="1200" baseline="0" dirty="0" smtClean="0"/>
                        <a:t> Stage 3</a:t>
                      </a:r>
                    </a:p>
                    <a:p>
                      <a:pPr algn="ctr"/>
                      <a:r>
                        <a:rPr lang="en-US" sz="1200" baseline="0" dirty="0" smtClean="0"/>
                        <a:t>(c) (n=80)</a:t>
                      </a:r>
                      <a:endParaRPr lang="en-US" sz="1200" dirty="0" smtClean="0"/>
                    </a:p>
                  </a:txBody>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200" dirty="0" smtClean="0"/>
                        <a:t>KC/RCC Stage 3</a:t>
                      </a:r>
                    </a:p>
                    <a:p>
                      <a:pPr algn="ctr"/>
                      <a:r>
                        <a:rPr lang="en-US" sz="1200" dirty="0" smtClean="0"/>
                        <a:t>(d) (n=66)</a:t>
                      </a:r>
                    </a:p>
                  </a:txBody>
                  <a:tcPr/>
                </a:tc>
                <a:tc>
                  <a:txBody>
                    <a:bodyPr/>
                    <a:lstStyle/>
                    <a:p>
                      <a:pPr algn="ctr"/>
                      <a:r>
                        <a:rPr lang="en-US" sz="1200" dirty="0" smtClean="0"/>
                        <a:t>Metastatic Melanoma (e) (n=167)</a:t>
                      </a:r>
                      <a:endParaRPr lang="en-US" sz="1200" dirty="0"/>
                    </a:p>
                  </a:txBody>
                  <a:tcPr/>
                </a:tc>
                <a:tc>
                  <a:txBody>
                    <a:bodyPr/>
                    <a:lstStyle/>
                    <a:p>
                      <a:pPr algn="ctr"/>
                      <a:r>
                        <a:rPr lang="en-US" sz="1200" dirty="0" smtClean="0"/>
                        <a:t>Metastatic KC/RCC (f) (n=143)</a:t>
                      </a:r>
                    </a:p>
                  </a:txBody>
                  <a:tcPr/>
                </a:tc>
              </a:tr>
              <a:tr h="353291">
                <a:tc>
                  <a:txBody>
                    <a:bodyPr/>
                    <a:lstStyle/>
                    <a:p>
                      <a:r>
                        <a:rPr lang="en-US" sz="1200" dirty="0" smtClean="0"/>
                        <a:t>Unaided awareness</a:t>
                      </a:r>
                    </a:p>
                  </a:txBody>
                  <a:tcPr anchor="ctr"/>
                </a:tc>
                <a:tc>
                  <a:txBody>
                    <a:bodyPr/>
                    <a:lstStyle/>
                    <a:p>
                      <a:pPr marL="0" algn="ctr" defTabSz="457200" rtl="0" eaLnBrk="1" fontAlgn="b" latinLnBrk="0" hangingPunct="1"/>
                      <a:r>
                        <a:rPr lang="en-US" sz="1200" kern="1200" dirty="0" smtClean="0"/>
                        <a:t>1%</a:t>
                      </a:r>
                      <a:endParaRPr lang="en-US" sz="1200" kern="1200" dirty="0" smtClean="0">
                        <a:solidFill>
                          <a:schemeClr val="dk1"/>
                        </a:solidFill>
                        <a:latin typeface="+mn-lt"/>
                        <a:ea typeface="+mn-ea"/>
                        <a:cs typeface="+mn-cs"/>
                      </a:endParaRPr>
                    </a:p>
                  </a:txBody>
                  <a:tcPr marL="9525" marR="9525" marT="9525" marB="0" anchor="ctr"/>
                </a:tc>
                <a:tc>
                  <a:txBody>
                    <a:bodyPr/>
                    <a:lstStyle/>
                    <a:p>
                      <a:pPr marL="0" algn="ctr" defTabSz="457200" rtl="0" eaLnBrk="1" fontAlgn="b" latinLnBrk="0" hangingPunct="1"/>
                      <a:r>
                        <a:rPr lang="en-US" sz="1200" kern="1200" dirty="0" smtClean="0"/>
                        <a:t>--</a:t>
                      </a:r>
                      <a:endParaRPr lang="en-US" sz="1200" kern="1200" dirty="0" smtClean="0">
                        <a:solidFill>
                          <a:schemeClr val="dk1"/>
                        </a:solidFill>
                        <a:latin typeface="+mn-lt"/>
                        <a:ea typeface="+mn-ea"/>
                        <a:cs typeface="+mn-cs"/>
                      </a:endParaRPr>
                    </a:p>
                  </a:txBody>
                  <a:tcPr marL="9525" marR="9525" marT="9525" marB="0" anchor="ctr"/>
                </a:tc>
                <a:tc>
                  <a:txBody>
                    <a:bodyPr/>
                    <a:lstStyle/>
                    <a:p>
                      <a:pPr marL="0" algn="ctr" defTabSz="457200" rtl="0" eaLnBrk="1" fontAlgn="b" latinLnBrk="0" hangingPunct="1"/>
                      <a:r>
                        <a:rPr lang="en-US" sz="1200" kern="1200" dirty="0" smtClean="0"/>
                        <a:t>--</a:t>
                      </a:r>
                      <a:endParaRPr lang="en-US" sz="1200" kern="1200" dirty="0" smtClean="0">
                        <a:solidFill>
                          <a:schemeClr val="dk1"/>
                        </a:solidFill>
                        <a:latin typeface="+mn-lt"/>
                        <a:ea typeface="+mn-ea"/>
                        <a:cs typeface="+mn-cs"/>
                      </a:endParaRPr>
                    </a:p>
                  </a:txBody>
                  <a:tcPr marL="9525" marR="9525" marT="9525" marB="0" anchor="ctr"/>
                </a:tc>
                <a:tc>
                  <a:txBody>
                    <a:bodyPr/>
                    <a:lstStyle/>
                    <a:p>
                      <a:pPr marL="0" algn="ctr" defTabSz="457200" rtl="0" eaLnBrk="1" fontAlgn="b" latinLnBrk="0" hangingPunct="1"/>
                      <a:r>
                        <a:rPr lang="en-US" sz="1200" kern="1200" smtClean="0"/>
                        <a:t>--</a:t>
                      </a:r>
                      <a:endParaRPr lang="en-US" sz="1200" kern="1200" dirty="0" smtClean="0">
                        <a:solidFill>
                          <a:schemeClr val="dk1"/>
                        </a:solidFill>
                        <a:latin typeface="+mn-lt"/>
                        <a:ea typeface="+mn-ea"/>
                        <a:cs typeface="+mn-cs"/>
                      </a:endParaRPr>
                    </a:p>
                  </a:txBody>
                  <a:tcPr marL="9525" marR="9525" marT="9525" marB="0" anchor="ctr"/>
                </a:tc>
                <a:tc>
                  <a:txBody>
                    <a:bodyPr/>
                    <a:lstStyle/>
                    <a:p>
                      <a:pPr marL="0" algn="ctr" defTabSz="457200" rtl="0" eaLnBrk="1" fontAlgn="b" latinLnBrk="0" hangingPunct="1"/>
                      <a:r>
                        <a:rPr lang="en-US" sz="1200" kern="1200" smtClean="0"/>
                        <a:t>--</a:t>
                      </a:r>
                      <a:endParaRPr lang="en-US" sz="1200" kern="1200" dirty="0" smtClean="0">
                        <a:solidFill>
                          <a:schemeClr val="dk1"/>
                        </a:solidFill>
                        <a:latin typeface="+mn-lt"/>
                        <a:ea typeface="+mn-ea"/>
                        <a:cs typeface="+mn-cs"/>
                      </a:endParaRPr>
                    </a:p>
                  </a:txBody>
                  <a:tcPr marL="9525" marR="9525" marT="9525" marB="0" anchor="ctr"/>
                </a:tc>
                <a:tc>
                  <a:txBody>
                    <a:bodyPr/>
                    <a:lstStyle/>
                    <a:p>
                      <a:pPr marL="0" algn="ctr" defTabSz="457200" rtl="0" eaLnBrk="1" fontAlgn="b" latinLnBrk="0" hangingPunct="1"/>
                      <a:r>
                        <a:rPr lang="en-US" sz="1200" kern="1200" dirty="0" smtClean="0"/>
                        <a:t>--</a:t>
                      </a:r>
                      <a:endParaRPr lang="en-US" sz="1200" kern="1200" dirty="0" smtClean="0">
                        <a:solidFill>
                          <a:schemeClr val="dk1"/>
                        </a:solidFill>
                        <a:latin typeface="+mn-lt"/>
                        <a:ea typeface="+mn-ea"/>
                        <a:cs typeface="+mn-cs"/>
                      </a:endParaRPr>
                    </a:p>
                  </a:txBody>
                  <a:tcPr marL="9525" marR="9525" marT="9525" marB="0" anchor="ctr"/>
                </a:tc>
                <a:tc>
                  <a:txBody>
                    <a:bodyPr/>
                    <a:lstStyle/>
                    <a:p>
                      <a:pPr marL="0" algn="ctr" defTabSz="457200" rtl="0" eaLnBrk="1" fontAlgn="b" latinLnBrk="0" hangingPunct="1"/>
                      <a:r>
                        <a:rPr lang="en-US" sz="1200" kern="1200" dirty="0" smtClean="0"/>
                        <a:t>1%</a:t>
                      </a:r>
                      <a:endParaRPr lang="en-US" sz="1200" kern="1200" dirty="0" smtClean="0">
                        <a:solidFill>
                          <a:schemeClr val="dk1"/>
                        </a:solidFill>
                        <a:latin typeface="+mn-lt"/>
                        <a:ea typeface="+mn-ea"/>
                        <a:cs typeface="+mn-cs"/>
                      </a:endParaRPr>
                    </a:p>
                  </a:txBody>
                  <a:tcPr marL="9525" marR="9525" marT="9525" marB="0" anchor="ctr"/>
                </a:tc>
              </a:tr>
              <a:tr h="353291">
                <a:tc>
                  <a:txBody>
                    <a:bodyPr/>
                    <a:lstStyle/>
                    <a:p>
                      <a:r>
                        <a:rPr lang="en-US" sz="1200" dirty="0" smtClean="0"/>
                        <a:t>Aided awareness</a:t>
                      </a:r>
                    </a:p>
                  </a:txBody>
                  <a:tcPr anchor="ctr"/>
                </a:tc>
                <a:tc>
                  <a:txBody>
                    <a:bodyPr/>
                    <a:lstStyle/>
                    <a:p>
                      <a:pPr marL="0" algn="ctr" defTabSz="457200" rtl="0" eaLnBrk="1" fontAlgn="b" latinLnBrk="0" hangingPunct="1"/>
                      <a:r>
                        <a:rPr lang="en-US" sz="1200" kern="1200" dirty="0" smtClean="0"/>
                        <a:t>27%</a:t>
                      </a:r>
                      <a:endParaRPr lang="en-US" sz="1200" kern="1200" dirty="0" smtClean="0">
                        <a:solidFill>
                          <a:schemeClr val="dk1"/>
                        </a:solidFill>
                        <a:latin typeface="+mn-lt"/>
                        <a:ea typeface="+mn-ea"/>
                        <a:cs typeface="+mn-cs"/>
                      </a:endParaRPr>
                    </a:p>
                  </a:txBody>
                  <a:tcPr marL="9525" marR="9525" marT="9525" marB="0" anchor="ctr"/>
                </a:tc>
                <a:tc>
                  <a:txBody>
                    <a:bodyPr/>
                    <a:lstStyle/>
                    <a:p>
                      <a:pPr marL="0" algn="ctr" defTabSz="457200" rtl="0" eaLnBrk="1" fontAlgn="b" latinLnBrk="0" hangingPunct="1"/>
                      <a:r>
                        <a:rPr lang="en-US" sz="1200" kern="1200" dirty="0" smtClean="0"/>
                        <a:t>26%</a:t>
                      </a:r>
                      <a:endParaRPr lang="en-US" sz="1200" kern="1200" dirty="0" smtClean="0">
                        <a:solidFill>
                          <a:schemeClr val="dk1"/>
                        </a:solidFill>
                        <a:latin typeface="+mn-lt"/>
                        <a:ea typeface="+mn-ea"/>
                        <a:cs typeface="+mn-cs"/>
                      </a:endParaRPr>
                    </a:p>
                  </a:txBody>
                  <a:tcPr marL="9525" marR="9525" marT="9525" marB="0" anchor="ctr"/>
                </a:tc>
                <a:tc>
                  <a:txBody>
                    <a:bodyPr/>
                    <a:lstStyle/>
                    <a:p>
                      <a:pPr marL="0" algn="ctr" defTabSz="457200" rtl="0" eaLnBrk="1" fontAlgn="b" latinLnBrk="0" hangingPunct="1"/>
                      <a:r>
                        <a:rPr lang="en-US" sz="1200" kern="1200" dirty="0" smtClean="0"/>
                        <a:t>29%</a:t>
                      </a:r>
                      <a:endParaRPr lang="en-US" sz="1200" kern="1200" dirty="0" smtClean="0">
                        <a:solidFill>
                          <a:schemeClr val="dk1"/>
                        </a:solidFill>
                        <a:latin typeface="+mn-lt"/>
                        <a:ea typeface="+mn-ea"/>
                        <a:cs typeface="+mn-cs"/>
                      </a:endParaRPr>
                    </a:p>
                  </a:txBody>
                  <a:tcPr marL="9525" marR="9525" marT="9525" marB="0" anchor="ctr"/>
                </a:tc>
                <a:tc>
                  <a:txBody>
                    <a:bodyPr/>
                    <a:lstStyle/>
                    <a:p>
                      <a:pPr marL="0" algn="ctr" defTabSz="457200" rtl="0" eaLnBrk="1" fontAlgn="b" latinLnBrk="0" hangingPunct="1"/>
                      <a:r>
                        <a:rPr lang="en-US" sz="1200" kern="1200" dirty="0" smtClean="0"/>
                        <a:t>18%</a:t>
                      </a:r>
                      <a:endParaRPr lang="en-US" sz="1200" kern="1200" dirty="0" smtClean="0">
                        <a:solidFill>
                          <a:schemeClr val="dk1"/>
                        </a:solidFill>
                        <a:latin typeface="+mn-lt"/>
                        <a:ea typeface="+mn-ea"/>
                        <a:cs typeface="+mn-cs"/>
                      </a:endParaRPr>
                    </a:p>
                  </a:txBody>
                  <a:tcPr marL="9525" marR="9525" marT="9525" marB="0" anchor="ctr"/>
                </a:tc>
                <a:tc>
                  <a:txBody>
                    <a:bodyPr/>
                    <a:lstStyle/>
                    <a:p>
                      <a:pPr marL="0" algn="ctr" defTabSz="457200" rtl="0" eaLnBrk="1" fontAlgn="b" latinLnBrk="0" hangingPunct="1"/>
                      <a:r>
                        <a:rPr lang="en-US" sz="1200" kern="1200" dirty="0" smtClean="0"/>
                        <a:t>13%</a:t>
                      </a:r>
                      <a:endParaRPr lang="en-US" sz="1200" kern="1200" baseline="30000" dirty="0" smtClean="0">
                        <a:solidFill>
                          <a:schemeClr val="dk1"/>
                        </a:solidFill>
                        <a:latin typeface="+mn-lt"/>
                        <a:ea typeface="+mn-ea"/>
                        <a:cs typeface="+mn-cs"/>
                      </a:endParaRPr>
                    </a:p>
                  </a:txBody>
                  <a:tcPr marL="9525" marR="9525" marT="9525" marB="0" anchor="ctr"/>
                </a:tc>
                <a:tc>
                  <a:txBody>
                    <a:bodyPr/>
                    <a:lstStyle/>
                    <a:p>
                      <a:pPr marL="0" algn="ctr" defTabSz="457200" rtl="0" eaLnBrk="1" fontAlgn="b" latinLnBrk="0" hangingPunct="1"/>
                      <a:r>
                        <a:rPr lang="en-US" sz="1200" kern="1200" dirty="0" smtClean="0"/>
                        <a:t>28%</a:t>
                      </a:r>
                      <a:endParaRPr lang="en-US" sz="1200" kern="1200" dirty="0" smtClean="0">
                        <a:solidFill>
                          <a:schemeClr val="dk1"/>
                        </a:solidFill>
                        <a:latin typeface="+mn-lt"/>
                        <a:ea typeface="+mn-ea"/>
                        <a:cs typeface="+mn-cs"/>
                      </a:endParaRPr>
                    </a:p>
                  </a:txBody>
                  <a:tcPr marL="9525" marR="9525" marT="9525" marB="0" anchor="ctr"/>
                </a:tc>
                <a:tc>
                  <a:txBody>
                    <a:bodyPr/>
                    <a:lstStyle/>
                    <a:p>
                      <a:pPr marL="0" algn="ctr" defTabSz="457200" rtl="0" eaLnBrk="1" fontAlgn="b" latinLnBrk="0" hangingPunct="1"/>
                      <a:r>
                        <a:rPr lang="en-US" sz="1200" kern="1200" dirty="0" smtClean="0"/>
                        <a:t>37%</a:t>
                      </a:r>
                      <a:endParaRPr lang="en-US" sz="1200" kern="1200" dirty="0" smtClean="0">
                        <a:solidFill>
                          <a:schemeClr val="dk1"/>
                        </a:solidFill>
                        <a:latin typeface="+mn-lt"/>
                        <a:ea typeface="+mn-ea"/>
                        <a:cs typeface="+mn-cs"/>
                      </a:endParaRPr>
                    </a:p>
                  </a:txBody>
                  <a:tcPr marL="9525" marR="9525" marT="9525" marB="0" anchor="ctr"/>
                </a:tc>
              </a:tr>
              <a:tr h="353291">
                <a:tc>
                  <a:txBody>
                    <a:bodyPr/>
                    <a:lstStyle/>
                    <a:p>
                      <a:r>
                        <a:rPr lang="en-US" sz="1200" dirty="0" smtClean="0"/>
                        <a:t>Prior Usage</a:t>
                      </a:r>
                      <a:endParaRPr lang="en-US" sz="1200" dirty="0">
                        <a:solidFill>
                          <a:schemeClr val="tx1"/>
                        </a:solidFill>
                      </a:endParaRPr>
                    </a:p>
                  </a:txBody>
                  <a:tcPr anchor="ctr"/>
                </a:tc>
                <a:tc>
                  <a:txBody>
                    <a:bodyPr/>
                    <a:lstStyle/>
                    <a:p>
                      <a:pPr marL="0" algn="ctr" defTabSz="457200" rtl="0" eaLnBrk="1" fontAlgn="b" latinLnBrk="0" hangingPunct="1"/>
                      <a:r>
                        <a:rPr lang="en-US" sz="1200" kern="1200" dirty="0" smtClean="0"/>
                        <a:t>13%</a:t>
                      </a:r>
                      <a:endParaRPr lang="en-US" sz="1200" kern="1200" dirty="0" smtClean="0">
                        <a:solidFill>
                          <a:schemeClr val="dk1"/>
                        </a:solidFill>
                        <a:latin typeface="+mn-lt"/>
                        <a:ea typeface="+mn-ea"/>
                        <a:cs typeface="+mn-cs"/>
                      </a:endParaRPr>
                    </a:p>
                  </a:txBody>
                  <a:tcPr marL="9525" marR="9525" marT="9525" marB="0" anchor="ctr"/>
                </a:tc>
                <a:tc>
                  <a:txBody>
                    <a:bodyPr/>
                    <a:lstStyle/>
                    <a:p>
                      <a:pPr marL="0" algn="ctr" defTabSz="457200" rtl="0" eaLnBrk="1" fontAlgn="b" latinLnBrk="0" hangingPunct="1"/>
                      <a:r>
                        <a:rPr lang="en-US" sz="1200" kern="1200" dirty="0" smtClean="0"/>
                        <a:t>13%</a:t>
                      </a:r>
                      <a:endParaRPr lang="en-US" sz="1200" kern="1200" dirty="0" smtClean="0">
                        <a:solidFill>
                          <a:schemeClr val="dk1"/>
                        </a:solidFill>
                        <a:latin typeface="+mn-lt"/>
                        <a:ea typeface="+mn-ea"/>
                        <a:cs typeface="+mn-cs"/>
                      </a:endParaRPr>
                    </a:p>
                  </a:txBody>
                  <a:tcPr marL="9525" marR="9525" marT="9525" marB="0" anchor="ctr"/>
                </a:tc>
                <a:tc>
                  <a:txBody>
                    <a:bodyPr/>
                    <a:lstStyle/>
                    <a:p>
                      <a:pPr marL="0" algn="ctr" defTabSz="457200" rtl="0" eaLnBrk="1" fontAlgn="b" latinLnBrk="0" hangingPunct="1"/>
                      <a:r>
                        <a:rPr lang="en-US" sz="1200" kern="1200" dirty="0" smtClean="0"/>
                        <a:t>13%</a:t>
                      </a:r>
                      <a:endParaRPr lang="en-US" sz="1200" kern="1200" dirty="0" smtClean="0">
                        <a:solidFill>
                          <a:schemeClr val="dk1"/>
                        </a:solidFill>
                        <a:latin typeface="+mn-lt"/>
                        <a:ea typeface="+mn-ea"/>
                        <a:cs typeface="+mn-cs"/>
                      </a:endParaRPr>
                    </a:p>
                  </a:txBody>
                  <a:tcPr marL="9525" marR="9525" marT="9525" marB="0" anchor="ctr"/>
                </a:tc>
                <a:tc>
                  <a:txBody>
                    <a:bodyPr/>
                    <a:lstStyle/>
                    <a:p>
                      <a:pPr marL="0" algn="ctr" defTabSz="457200" rtl="0" eaLnBrk="1" fontAlgn="b" latinLnBrk="0" hangingPunct="1"/>
                      <a:r>
                        <a:rPr lang="en-US" sz="1200" kern="1200" dirty="0" smtClean="0"/>
                        <a:t>6%</a:t>
                      </a:r>
                      <a:endParaRPr lang="en-US" sz="1200" kern="1200" dirty="0" smtClean="0">
                        <a:solidFill>
                          <a:schemeClr val="dk1"/>
                        </a:solidFill>
                        <a:latin typeface="+mn-lt"/>
                        <a:ea typeface="+mn-ea"/>
                        <a:cs typeface="+mn-cs"/>
                      </a:endParaRPr>
                    </a:p>
                  </a:txBody>
                  <a:tcPr marL="9525" marR="9525" marT="9525" marB="0" anchor="ctr"/>
                </a:tc>
                <a:tc>
                  <a:txBody>
                    <a:bodyPr/>
                    <a:lstStyle/>
                    <a:p>
                      <a:pPr marL="0" algn="ctr" defTabSz="457200" rtl="0" eaLnBrk="1" fontAlgn="b" latinLnBrk="0" hangingPunct="1"/>
                      <a:r>
                        <a:rPr lang="en-US" sz="1200" kern="1200" dirty="0" smtClean="0"/>
                        <a:t>6%</a:t>
                      </a:r>
                      <a:endParaRPr lang="en-US" sz="1200" kern="1200" dirty="0" smtClean="0">
                        <a:solidFill>
                          <a:schemeClr val="dk1"/>
                        </a:solidFill>
                        <a:latin typeface="+mn-lt"/>
                        <a:ea typeface="+mn-ea"/>
                        <a:cs typeface="+mn-cs"/>
                      </a:endParaRPr>
                    </a:p>
                  </a:txBody>
                  <a:tcPr marL="9525" marR="9525" marT="9525" marB="0" anchor="ctr"/>
                </a:tc>
                <a:tc>
                  <a:txBody>
                    <a:bodyPr/>
                    <a:lstStyle/>
                    <a:p>
                      <a:pPr marL="0" algn="ctr" defTabSz="457200" rtl="0" eaLnBrk="1" fontAlgn="b" latinLnBrk="0" hangingPunct="1"/>
                      <a:r>
                        <a:rPr lang="en-US" sz="1200" kern="1200" dirty="0" smtClean="0"/>
                        <a:t>15%</a:t>
                      </a:r>
                      <a:endParaRPr lang="en-US" sz="1200" kern="1200" dirty="0" smtClean="0">
                        <a:solidFill>
                          <a:schemeClr val="dk1"/>
                        </a:solidFill>
                        <a:latin typeface="+mn-lt"/>
                        <a:ea typeface="+mn-ea"/>
                        <a:cs typeface="+mn-cs"/>
                      </a:endParaRPr>
                    </a:p>
                  </a:txBody>
                  <a:tcPr marL="9525" marR="9525" marT="9525" marB="0" anchor="ctr"/>
                </a:tc>
                <a:tc>
                  <a:txBody>
                    <a:bodyPr/>
                    <a:lstStyle/>
                    <a:p>
                      <a:pPr marL="0" algn="ctr" defTabSz="457200" rtl="0" eaLnBrk="1" fontAlgn="b" latinLnBrk="0" hangingPunct="1"/>
                      <a:r>
                        <a:rPr lang="en-US" sz="1200" kern="1200" dirty="0" smtClean="0"/>
                        <a:t>16%</a:t>
                      </a:r>
                      <a:endParaRPr lang="en-US" sz="1200" kern="1200" dirty="0" smtClean="0">
                        <a:solidFill>
                          <a:schemeClr val="dk1"/>
                        </a:solidFill>
                        <a:latin typeface="+mn-lt"/>
                        <a:ea typeface="+mn-ea"/>
                        <a:cs typeface="+mn-cs"/>
                      </a:endParaRPr>
                    </a:p>
                  </a:txBody>
                  <a:tcPr marL="9525" marR="9525" marT="9525" marB="0" anchor="ctr"/>
                </a:tc>
              </a:tr>
              <a:tr h="353291">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dirty="0" smtClean="0"/>
                        <a:t>Current Usage (n=422, 236, 186, 78, 55, 158,</a:t>
                      </a:r>
                      <a:r>
                        <a:rPr lang="en-US" sz="1200" baseline="0" dirty="0" smtClean="0"/>
                        <a:t> 131</a:t>
                      </a:r>
                      <a:r>
                        <a:rPr lang="en-US" sz="1200" dirty="0" smtClean="0"/>
                        <a:t>)</a:t>
                      </a:r>
                      <a:r>
                        <a:rPr lang="en-US" sz="1200" baseline="0" dirty="0" smtClean="0"/>
                        <a:t> </a:t>
                      </a:r>
                      <a:endParaRPr lang="en-US" sz="1200" dirty="0" smtClean="0">
                        <a:solidFill>
                          <a:schemeClr val="tx1"/>
                        </a:solidFill>
                      </a:endParaRPr>
                    </a:p>
                  </a:txBody>
                  <a:tcPr anchor="ctr"/>
                </a:tc>
                <a:tc>
                  <a:txBody>
                    <a:bodyPr/>
                    <a:lstStyle/>
                    <a:p>
                      <a:pPr marL="0" algn="ctr" defTabSz="457200" rtl="0" eaLnBrk="1" fontAlgn="b" latinLnBrk="0" hangingPunct="1"/>
                      <a:r>
                        <a:rPr lang="en-US" sz="1200" kern="1200" dirty="0" smtClean="0"/>
                        <a:t>8%</a:t>
                      </a:r>
                      <a:endParaRPr lang="en-US" sz="1200" kern="1200" dirty="0" smtClean="0">
                        <a:solidFill>
                          <a:schemeClr val="tx1"/>
                        </a:solidFill>
                        <a:latin typeface="+mn-lt"/>
                        <a:ea typeface="+mn-ea"/>
                        <a:cs typeface="+mn-cs"/>
                      </a:endParaRPr>
                    </a:p>
                  </a:txBody>
                  <a:tcPr marL="9525" marR="9525" marT="9525" marB="0" anchor="ctr"/>
                </a:tc>
                <a:tc>
                  <a:txBody>
                    <a:bodyPr/>
                    <a:lstStyle/>
                    <a:p>
                      <a:pPr marL="0" algn="ctr" defTabSz="457200" rtl="0" eaLnBrk="1" fontAlgn="b" latinLnBrk="0" hangingPunct="1"/>
                      <a:r>
                        <a:rPr lang="en-US" sz="1200" kern="1200" dirty="0" smtClean="0"/>
                        <a:t>5%</a:t>
                      </a:r>
                      <a:endParaRPr lang="en-US" sz="1200" kern="1200" dirty="0" smtClean="0">
                        <a:solidFill>
                          <a:schemeClr val="tx1"/>
                        </a:solidFill>
                        <a:latin typeface="+mn-lt"/>
                        <a:ea typeface="+mn-ea"/>
                        <a:cs typeface="+mn-cs"/>
                      </a:endParaRPr>
                    </a:p>
                  </a:txBody>
                  <a:tcPr marL="9525" marR="9525" marT="9525" marB="0" anchor="ctr"/>
                </a:tc>
                <a:tc>
                  <a:txBody>
                    <a:bodyPr/>
                    <a:lstStyle/>
                    <a:p>
                      <a:pPr marL="0" algn="ctr" defTabSz="457200" rtl="0" eaLnBrk="1" fontAlgn="b" latinLnBrk="0" hangingPunct="1"/>
                      <a:r>
                        <a:rPr lang="en-US" sz="1200" kern="1200" dirty="0" smtClean="0"/>
                        <a:t>11%</a:t>
                      </a:r>
                      <a:endParaRPr lang="en-US" sz="1200" kern="1200" dirty="0" smtClean="0">
                        <a:solidFill>
                          <a:schemeClr val="tx1"/>
                        </a:solidFill>
                        <a:latin typeface="+mn-lt"/>
                        <a:ea typeface="+mn-ea"/>
                        <a:cs typeface="+mn-cs"/>
                      </a:endParaRPr>
                    </a:p>
                  </a:txBody>
                  <a:tcPr marL="9525" marR="9525" marT="9525" marB="0" anchor="ctr"/>
                </a:tc>
                <a:tc>
                  <a:txBody>
                    <a:bodyPr/>
                    <a:lstStyle/>
                    <a:p>
                      <a:pPr marL="0" algn="ctr" defTabSz="457200" rtl="0" eaLnBrk="1" fontAlgn="b" latinLnBrk="0" hangingPunct="1"/>
                      <a:r>
                        <a:rPr lang="en-US" sz="1200" kern="1200" dirty="0" smtClean="0"/>
                        <a:t>3%</a:t>
                      </a:r>
                      <a:endParaRPr lang="en-US" sz="1200" kern="1200" dirty="0" smtClean="0">
                        <a:solidFill>
                          <a:schemeClr val="tx1"/>
                        </a:solidFill>
                        <a:latin typeface="+mn-lt"/>
                        <a:ea typeface="+mn-ea"/>
                        <a:cs typeface="+mn-cs"/>
                      </a:endParaRPr>
                    </a:p>
                  </a:txBody>
                  <a:tcPr marL="9525" marR="9525" marT="9525" marB="0" anchor="ctr"/>
                </a:tc>
                <a:tc>
                  <a:txBody>
                    <a:bodyPr/>
                    <a:lstStyle/>
                    <a:p>
                      <a:pPr marL="0" algn="ctr" defTabSz="457200" rtl="0" eaLnBrk="1" fontAlgn="b" latinLnBrk="0" hangingPunct="1"/>
                      <a:r>
                        <a:rPr lang="en-US" sz="1200" kern="1200" dirty="0" smtClean="0"/>
                        <a:t>6%</a:t>
                      </a:r>
                      <a:endParaRPr lang="en-US" sz="1200" kern="1200" dirty="0" smtClean="0">
                        <a:solidFill>
                          <a:schemeClr val="tx1"/>
                        </a:solidFill>
                        <a:latin typeface="+mn-lt"/>
                        <a:ea typeface="+mn-ea"/>
                        <a:cs typeface="+mn-cs"/>
                      </a:endParaRPr>
                    </a:p>
                  </a:txBody>
                  <a:tcPr marL="9525" marR="9525" marT="9525" marB="0" anchor="ctr"/>
                </a:tc>
                <a:tc>
                  <a:txBody>
                    <a:bodyPr/>
                    <a:lstStyle/>
                    <a:p>
                      <a:pPr marL="0" algn="ctr" defTabSz="457200" rtl="0" eaLnBrk="1" fontAlgn="b" latinLnBrk="0" hangingPunct="1"/>
                      <a:r>
                        <a:rPr lang="en-US" sz="1200" kern="1200" dirty="0" smtClean="0"/>
                        <a:t>6%</a:t>
                      </a:r>
                      <a:endParaRPr lang="en-US" sz="1200" kern="1200" dirty="0" smtClean="0">
                        <a:solidFill>
                          <a:schemeClr val="tx1"/>
                        </a:solidFill>
                        <a:latin typeface="+mn-lt"/>
                        <a:ea typeface="+mn-ea"/>
                        <a:cs typeface="+mn-cs"/>
                      </a:endParaRPr>
                    </a:p>
                  </a:txBody>
                  <a:tcPr marL="9525" marR="9525" marT="9525" marB="0" anchor="ctr"/>
                </a:tc>
                <a:tc>
                  <a:txBody>
                    <a:bodyPr/>
                    <a:lstStyle/>
                    <a:p>
                      <a:pPr marL="0" algn="ctr" defTabSz="457200" rtl="0" eaLnBrk="1" fontAlgn="b" latinLnBrk="0" hangingPunct="1"/>
                      <a:r>
                        <a:rPr lang="en-US" sz="1200" kern="1200" dirty="0" smtClean="0"/>
                        <a:t>14%</a:t>
                      </a:r>
                      <a:endParaRPr lang="en-US" sz="1200" kern="1200" dirty="0" smtClean="0">
                        <a:solidFill>
                          <a:schemeClr val="tx1"/>
                        </a:solidFill>
                        <a:latin typeface="+mn-lt"/>
                        <a:ea typeface="+mn-ea"/>
                        <a:cs typeface="+mn-cs"/>
                      </a:endParaRPr>
                    </a:p>
                  </a:txBody>
                  <a:tcPr marL="9525" marR="9525" marT="9525" marB="0" anchor="ctr"/>
                </a:tc>
              </a:tr>
              <a:tr h="365760">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dirty="0" smtClean="0"/>
                        <a:t>Discussed</a:t>
                      </a:r>
                      <a:r>
                        <a:rPr lang="en-US" sz="1200" baseline="0" dirty="0" smtClean="0"/>
                        <a:t> with </a:t>
                      </a:r>
                      <a:r>
                        <a:rPr lang="en-US" sz="1200" dirty="0" smtClean="0"/>
                        <a:t>Physician</a:t>
                      </a:r>
                      <a:endParaRPr lang="en-US" sz="1200" dirty="0" smtClean="0">
                        <a:solidFill>
                          <a:schemeClr val="tx1"/>
                        </a:solidFill>
                      </a:endParaRPr>
                    </a:p>
                  </a:txBody>
                  <a:tcPr anchor="ctr"/>
                </a:tc>
                <a:tc>
                  <a:txBody>
                    <a:bodyPr/>
                    <a:lstStyle/>
                    <a:p>
                      <a:pPr marL="0" algn="ctr" defTabSz="457200" rtl="0" eaLnBrk="1" fontAlgn="b" latinLnBrk="0" hangingPunct="1"/>
                      <a:r>
                        <a:rPr lang="en-US" sz="1200" kern="1200" dirty="0" smtClean="0"/>
                        <a:t>14%</a:t>
                      </a:r>
                      <a:endParaRPr lang="en-US" sz="1200" kern="1200" dirty="0" smtClean="0">
                        <a:solidFill>
                          <a:schemeClr val="tx1"/>
                        </a:solidFill>
                        <a:latin typeface="+mn-lt"/>
                        <a:ea typeface="+mn-ea"/>
                        <a:cs typeface="+mn-cs"/>
                      </a:endParaRPr>
                    </a:p>
                  </a:txBody>
                  <a:tcPr marL="9525" marR="9525" marT="9525" marB="0" anchor="ctr"/>
                </a:tc>
                <a:tc>
                  <a:txBody>
                    <a:bodyPr/>
                    <a:lstStyle/>
                    <a:p>
                      <a:pPr marL="0" algn="ctr" defTabSz="457200" rtl="0" eaLnBrk="1" fontAlgn="b" latinLnBrk="0" hangingPunct="1"/>
                      <a:r>
                        <a:rPr lang="en-US" sz="1200" kern="1200" dirty="0" smtClean="0"/>
                        <a:t>16%</a:t>
                      </a:r>
                      <a:endParaRPr lang="en-US" sz="1200" kern="1200" dirty="0" smtClean="0">
                        <a:solidFill>
                          <a:schemeClr val="tx1"/>
                        </a:solidFill>
                        <a:latin typeface="+mn-lt"/>
                        <a:ea typeface="+mn-ea"/>
                        <a:cs typeface="+mn-cs"/>
                      </a:endParaRPr>
                    </a:p>
                  </a:txBody>
                  <a:tcPr marL="9525" marR="9525" marT="9525" marB="0" anchor="ctr"/>
                </a:tc>
                <a:tc>
                  <a:txBody>
                    <a:bodyPr/>
                    <a:lstStyle/>
                    <a:p>
                      <a:pPr marL="0" algn="ctr" defTabSz="457200" rtl="0" eaLnBrk="1" fontAlgn="b" latinLnBrk="0" hangingPunct="1"/>
                      <a:r>
                        <a:rPr lang="en-US" sz="1200" kern="1200" dirty="0" smtClean="0"/>
                        <a:t>12%</a:t>
                      </a:r>
                      <a:endParaRPr lang="en-US" sz="1200" kern="1200" dirty="0" smtClean="0">
                        <a:solidFill>
                          <a:schemeClr val="tx1"/>
                        </a:solidFill>
                        <a:latin typeface="+mn-lt"/>
                        <a:ea typeface="+mn-ea"/>
                        <a:cs typeface="+mn-cs"/>
                      </a:endParaRPr>
                    </a:p>
                  </a:txBody>
                  <a:tcPr marL="9525" marR="9525" marT="9525" marB="0" anchor="ct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200" kern="1200" dirty="0" smtClean="0"/>
                        <a:t>6%</a:t>
                      </a:r>
                      <a:endParaRPr lang="en-US" sz="1200" kern="1200" dirty="0" smtClean="0">
                        <a:solidFill>
                          <a:schemeClr val="tx1"/>
                        </a:solidFill>
                        <a:latin typeface="+mn-lt"/>
                        <a:ea typeface="+mn-ea"/>
                        <a:cs typeface="+mn-cs"/>
                      </a:endParaRPr>
                    </a:p>
                  </a:txBody>
                  <a:tcPr anchor="ctr"/>
                </a:tc>
                <a:tc>
                  <a:txBody>
                    <a:bodyPr/>
                    <a:lstStyle/>
                    <a:p>
                      <a:pPr marL="0" algn="ctr" defTabSz="457200" rtl="0" eaLnBrk="1" latinLnBrk="0" hangingPunct="1"/>
                      <a:r>
                        <a:rPr lang="en-US" sz="1200" kern="1200" dirty="0" smtClean="0"/>
                        <a:t>20%</a:t>
                      </a:r>
                      <a:endParaRPr lang="en-US" sz="1200" kern="1200" dirty="0">
                        <a:solidFill>
                          <a:schemeClr val="tx1"/>
                        </a:solidFill>
                        <a:latin typeface="+mn-lt"/>
                        <a:ea typeface="+mn-ea"/>
                        <a:cs typeface="+mn-cs"/>
                      </a:endParaRPr>
                    </a:p>
                  </a:txBody>
                  <a:tcPr anchor="ctr"/>
                </a:tc>
                <a:tc>
                  <a:txBody>
                    <a:bodyPr/>
                    <a:lstStyle/>
                    <a:p>
                      <a:pPr marL="0" algn="ctr" defTabSz="457200" rtl="0" eaLnBrk="1" latinLnBrk="0" hangingPunct="1"/>
                      <a:r>
                        <a:rPr lang="en-US" sz="1200" kern="1200" dirty="0" smtClean="0"/>
                        <a:t>7%</a:t>
                      </a:r>
                      <a:endParaRPr lang="en-US" sz="1200" kern="1200" dirty="0">
                        <a:solidFill>
                          <a:schemeClr val="tx1"/>
                        </a:solidFill>
                        <a:latin typeface="+mn-lt"/>
                        <a:ea typeface="+mn-ea"/>
                        <a:cs typeface="+mn-cs"/>
                      </a:endParaRPr>
                    </a:p>
                  </a:txBody>
                  <a:tcPr anchor="ctr"/>
                </a:tc>
                <a:tc>
                  <a:txBody>
                    <a:bodyPr/>
                    <a:lstStyle/>
                    <a:p>
                      <a:pPr marL="0" algn="ctr" defTabSz="457200" rtl="0" eaLnBrk="1" latinLnBrk="0" hangingPunct="1"/>
                      <a:r>
                        <a:rPr lang="en-US" sz="1200" kern="1200" dirty="0" smtClean="0"/>
                        <a:t>15%</a:t>
                      </a:r>
                      <a:endParaRPr lang="en-US" sz="1200" kern="1200" dirty="0">
                        <a:solidFill>
                          <a:schemeClr val="tx1"/>
                        </a:solidFill>
                        <a:latin typeface="+mn-lt"/>
                        <a:ea typeface="+mn-ea"/>
                        <a:cs typeface="+mn-cs"/>
                      </a:endParaRPr>
                    </a:p>
                  </a:txBody>
                  <a:tcPr anchor="ctr"/>
                </a:tc>
              </a:tr>
              <a:tr h="365760">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dirty="0" smtClean="0"/>
                        <a:t>Likely To Request (Top</a:t>
                      </a:r>
                      <a:r>
                        <a:rPr lang="en-US" sz="1200" baseline="0" dirty="0" smtClean="0"/>
                        <a:t> 3)</a:t>
                      </a:r>
                      <a:endParaRPr lang="en-US" sz="1200" dirty="0" smtClean="0">
                        <a:solidFill>
                          <a:schemeClr val="tx1"/>
                        </a:solidFill>
                      </a:endParaRPr>
                    </a:p>
                  </a:txBody>
                  <a:tcPr anchor="ctr"/>
                </a:tc>
                <a:tc>
                  <a:txBody>
                    <a:bodyPr/>
                    <a:lstStyle/>
                    <a:p>
                      <a:pPr algn="ctr"/>
                      <a:r>
                        <a:rPr lang="en-US" sz="1200" dirty="0" smtClean="0"/>
                        <a:t>34%</a:t>
                      </a:r>
                      <a:endParaRPr lang="en-US" sz="1200" dirty="0">
                        <a:solidFill>
                          <a:schemeClr val="tx1"/>
                        </a:solidFill>
                      </a:endParaRPr>
                    </a:p>
                  </a:txBody>
                  <a:tcPr anchor="ctr"/>
                </a:tc>
                <a:tc>
                  <a:txBody>
                    <a:bodyPr/>
                    <a:lstStyle/>
                    <a:p>
                      <a:pPr algn="ctr"/>
                      <a:r>
                        <a:rPr lang="en-US" sz="1200" dirty="0" smtClean="0"/>
                        <a:t>33%</a:t>
                      </a:r>
                      <a:endParaRPr lang="en-US" sz="1200" dirty="0">
                        <a:solidFill>
                          <a:schemeClr val="tx1"/>
                        </a:solidFill>
                      </a:endParaRPr>
                    </a:p>
                  </a:txBody>
                  <a:tcPr anchor="ctr"/>
                </a:tc>
                <a:tc>
                  <a:txBody>
                    <a:bodyPr/>
                    <a:lstStyle/>
                    <a:p>
                      <a:pPr algn="ctr"/>
                      <a:r>
                        <a:rPr lang="en-US" sz="1200" dirty="0" smtClean="0"/>
                        <a:t>34%</a:t>
                      </a:r>
                      <a:endParaRPr lang="en-US" sz="1200" dirty="0">
                        <a:solidFill>
                          <a:schemeClr val="tx1"/>
                        </a:solidFill>
                      </a:endParaRPr>
                    </a:p>
                  </a:txBody>
                  <a:tcPr anchor="ctr"/>
                </a:tc>
                <a:tc>
                  <a:txBody>
                    <a:bodyPr/>
                    <a:lstStyle/>
                    <a:p>
                      <a:pPr marL="0" algn="ctr" defTabSz="457200" rtl="0" eaLnBrk="1" fontAlgn="b" latinLnBrk="0" hangingPunct="1"/>
                      <a:r>
                        <a:rPr lang="en-US" sz="1200" kern="1200" dirty="0" smtClean="0"/>
                        <a:t>45%</a:t>
                      </a:r>
                      <a:endParaRPr lang="en-US" sz="1200" kern="1200" dirty="0" smtClean="0">
                        <a:solidFill>
                          <a:schemeClr val="tx1"/>
                        </a:solidFill>
                        <a:latin typeface="+mn-lt"/>
                        <a:ea typeface="+mn-ea"/>
                        <a:cs typeface="+mn-cs"/>
                      </a:endParaRPr>
                    </a:p>
                  </a:txBody>
                  <a:tcPr marL="9525" marR="9525" marT="9525" marB="0" anchor="ctr"/>
                </a:tc>
                <a:tc>
                  <a:txBody>
                    <a:bodyPr/>
                    <a:lstStyle/>
                    <a:p>
                      <a:pPr marL="0" algn="ctr" defTabSz="457200" rtl="0" eaLnBrk="1" fontAlgn="b" latinLnBrk="0" hangingPunct="1"/>
                      <a:r>
                        <a:rPr lang="en-US" sz="1200" kern="1200" dirty="0" smtClean="0"/>
                        <a:t>29%</a:t>
                      </a:r>
                      <a:endParaRPr lang="en-US" sz="1200" kern="1200" dirty="0" smtClean="0">
                        <a:solidFill>
                          <a:schemeClr val="tx1"/>
                        </a:solidFill>
                        <a:latin typeface="+mn-lt"/>
                        <a:ea typeface="+mn-ea"/>
                        <a:cs typeface="+mn-cs"/>
                      </a:endParaRPr>
                    </a:p>
                  </a:txBody>
                  <a:tcPr marL="9525" marR="9525" marT="9525" marB="0" anchor="ctr"/>
                </a:tc>
                <a:tc>
                  <a:txBody>
                    <a:bodyPr/>
                    <a:lstStyle/>
                    <a:p>
                      <a:pPr marL="0" algn="ctr" defTabSz="457200" rtl="0" eaLnBrk="1" fontAlgn="b" latinLnBrk="0" hangingPunct="1"/>
                      <a:r>
                        <a:rPr lang="en-US" sz="1200" kern="1200" dirty="0" smtClean="0"/>
                        <a:t>30%</a:t>
                      </a:r>
                      <a:endParaRPr lang="en-US" sz="1200" kern="1200" dirty="0" smtClean="0">
                        <a:solidFill>
                          <a:schemeClr val="tx1"/>
                        </a:solidFill>
                        <a:latin typeface="+mn-lt"/>
                        <a:ea typeface="+mn-ea"/>
                        <a:cs typeface="+mn-cs"/>
                      </a:endParaRPr>
                    </a:p>
                  </a:txBody>
                  <a:tcPr marL="9525" marR="9525" marT="9525" marB="0" anchor="ctr"/>
                </a:tc>
                <a:tc>
                  <a:txBody>
                    <a:bodyPr/>
                    <a:lstStyle/>
                    <a:p>
                      <a:pPr marL="0" algn="ctr" defTabSz="457200" rtl="0" eaLnBrk="1" fontAlgn="b" latinLnBrk="0" hangingPunct="1"/>
                      <a:r>
                        <a:rPr lang="en-US" sz="1200" kern="1200" dirty="0" smtClean="0"/>
                        <a:t>37%</a:t>
                      </a:r>
                      <a:endParaRPr lang="en-US" sz="1200" kern="1200" dirty="0" smtClean="0">
                        <a:solidFill>
                          <a:schemeClr val="tx1"/>
                        </a:solidFill>
                        <a:latin typeface="+mn-lt"/>
                        <a:ea typeface="+mn-ea"/>
                        <a:cs typeface="+mn-cs"/>
                      </a:endParaRPr>
                    </a:p>
                  </a:txBody>
                  <a:tcPr marL="9525" marR="9525" marT="9525" marB="0" anchor="ctr"/>
                </a:tc>
              </a:tr>
              <a:tr h="365760">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dirty="0" smtClean="0"/>
                        <a:t>Have Requested A Treatment</a:t>
                      </a:r>
                      <a:r>
                        <a:rPr lang="en-US" sz="1200" baseline="0" dirty="0" smtClean="0"/>
                        <a:t> </a:t>
                      </a:r>
                      <a:br>
                        <a:rPr lang="en-US" sz="1200" baseline="0" dirty="0" smtClean="0"/>
                      </a:br>
                      <a:r>
                        <a:rPr lang="en-US" sz="1200" dirty="0" smtClean="0"/>
                        <a:t>(n=88, 47, 41, 9**, 9**, 38, 32)</a:t>
                      </a:r>
                      <a:endParaRPr lang="en-US" sz="1200" dirty="0" smtClean="0">
                        <a:solidFill>
                          <a:schemeClr val="tx1"/>
                        </a:solidFill>
                      </a:endParaRPr>
                    </a:p>
                  </a:txBody>
                  <a:tcPr anchor="ctr"/>
                </a:tc>
                <a:tc>
                  <a:txBody>
                    <a:bodyPr/>
                    <a:lstStyle/>
                    <a:p>
                      <a:pPr marL="0" algn="ctr" defTabSz="457200" rtl="0" eaLnBrk="1" fontAlgn="b" latinLnBrk="0" hangingPunct="1"/>
                      <a:r>
                        <a:rPr lang="en-US" sz="1200" kern="1200" dirty="0" smtClean="0"/>
                        <a:t>14%</a:t>
                      </a:r>
                      <a:endParaRPr lang="en-US" sz="1200" kern="1200" dirty="0" smtClean="0">
                        <a:solidFill>
                          <a:schemeClr val="tx1"/>
                        </a:solidFill>
                        <a:latin typeface="+mn-lt"/>
                        <a:ea typeface="+mn-ea"/>
                        <a:cs typeface="+mn-cs"/>
                      </a:endParaRPr>
                    </a:p>
                  </a:txBody>
                  <a:tcPr marL="9525" marR="9525" marT="9525" marB="0" anchor="ctr"/>
                </a:tc>
                <a:tc>
                  <a:txBody>
                    <a:bodyPr/>
                    <a:lstStyle/>
                    <a:p>
                      <a:pPr marL="0" algn="ctr" defTabSz="457200" rtl="0" eaLnBrk="1" fontAlgn="b" latinLnBrk="0" hangingPunct="1"/>
                      <a:r>
                        <a:rPr lang="en-US" sz="1200" kern="1200" dirty="0" smtClean="0"/>
                        <a:t>9%</a:t>
                      </a:r>
                      <a:endParaRPr lang="en-US" sz="1200" kern="1200" dirty="0" smtClean="0">
                        <a:solidFill>
                          <a:schemeClr val="tx1"/>
                        </a:solidFill>
                        <a:latin typeface="+mn-lt"/>
                        <a:ea typeface="+mn-ea"/>
                        <a:cs typeface="+mn-cs"/>
                      </a:endParaRPr>
                    </a:p>
                  </a:txBody>
                  <a:tcPr marL="9525" marR="9525" marT="9525" marB="0" anchor="ctr"/>
                </a:tc>
                <a:tc>
                  <a:txBody>
                    <a:bodyPr/>
                    <a:lstStyle/>
                    <a:p>
                      <a:pPr marL="0" algn="ctr" defTabSz="457200" rtl="0" eaLnBrk="1" fontAlgn="b" latinLnBrk="0" hangingPunct="1"/>
                      <a:r>
                        <a:rPr lang="en-US" sz="1200" kern="1200" dirty="0" smtClean="0"/>
                        <a:t>19%</a:t>
                      </a:r>
                      <a:endParaRPr lang="en-US" sz="1200" kern="1200" dirty="0" smtClean="0">
                        <a:solidFill>
                          <a:schemeClr val="tx1"/>
                        </a:solidFill>
                        <a:latin typeface="+mn-lt"/>
                        <a:ea typeface="+mn-ea"/>
                        <a:cs typeface="+mn-cs"/>
                      </a:endParaRPr>
                    </a:p>
                  </a:txBody>
                  <a:tcPr marL="9525" marR="9525" marT="9525" marB="0" anchor="ctr"/>
                </a:tc>
                <a:tc>
                  <a:txBody>
                    <a:bodyPr/>
                    <a:lstStyle/>
                    <a:p>
                      <a:pPr marL="0" marR="0" indent="0" algn="ctr" defTabSz="457200" rtl="0" eaLnBrk="1" fontAlgn="b" latinLnBrk="0" hangingPunct="1">
                        <a:lnSpc>
                          <a:spcPct val="100000"/>
                        </a:lnSpc>
                        <a:spcBef>
                          <a:spcPts val="0"/>
                        </a:spcBef>
                        <a:spcAft>
                          <a:spcPts val="0"/>
                        </a:spcAft>
                        <a:buClrTx/>
                        <a:buSzTx/>
                        <a:buFontTx/>
                        <a:buNone/>
                        <a:tabLst/>
                        <a:defRPr/>
                      </a:pPr>
                      <a:r>
                        <a:rPr lang="en-US" sz="1200" kern="1200" dirty="0" smtClean="0"/>
                        <a:t>**</a:t>
                      </a:r>
                      <a:endParaRPr lang="en-US" sz="1200" kern="1200" dirty="0" smtClean="0">
                        <a:solidFill>
                          <a:schemeClr val="dk1"/>
                        </a:solidFill>
                        <a:latin typeface="+mn-lt"/>
                        <a:ea typeface="+mn-ea"/>
                        <a:cs typeface="+mn-cs"/>
                      </a:endParaRPr>
                    </a:p>
                  </a:txBody>
                  <a:tcPr marL="9525" marR="9525" marT="9525" marB="0" anchor="ctr"/>
                </a:tc>
                <a:tc>
                  <a:txBody>
                    <a:bodyPr/>
                    <a:lstStyle/>
                    <a:p>
                      <a:pPr marL="0" algn="ctr" defTabSz="457200" rtl="0" eaLnBrk="1" fontAlgn="b" latinLnBrk="0" hangingPunct="1"/>
                      <a:r>
                        <a:rPr lang="en-US" sz="1200" kern="1200" dirty="0" smtClean="0"/>
                        <a:t>**</a:t>
                      </a:r>
                      <a:endParaRPr lang="en-US" sz="1200" kern="1200" dirty="0" smtClean="0">
                        <a:solidFill>
                          <a:schemeClr val="tx1"/>
                        </a:solidFill>
                        <a:latin typeface="+mn-lt"/>
                        <a:ea typeface="+mn-ea"/>
                        <a:cs typeface="+mn-cs"/>
                      </a:endParaRPr>
                    </a:p>
                  </a:txBody>
                  <a:tcPr marL="9525" marR="9525" marT="9525" marB="0" anchor="ctr"/>
                </a:tc>
                <a:tc>
                  <a:txBody>
                    <a:bodyPr/>
                    <a:lstStyle/>
                    <a:p>
                      <a:pPr marL="0" algn="ctr" defTabSz="457200" rtl="0" eaLnBrk="1" fontAlgn="b" latinLnBrk="0" hangingPunct="1"/>
                      <a:r>
                        <a:rPr lang="en-US" sz="1200" kern="1200" dirty="0" smtClean="0"/>
                        <a:t>21%</a:t>
                      </a:r>
                      <a:endParaRPr lang="en-US" sz="1200" kern="1200" dirty="0" smtClean="0">
                        <a:solidFill>
                          <a:schemeClr val="tx1"/>
                        </a:solidFill>
                        <a:latin typeface="+mn-lt"/>
                        <a:ea typeface="+mn-ea"/>
                        <a:cs typeface="+mn-cs"/>
                      </a:endParaRPr>
                    </a:p>
                  </a:txBody>
                  <a:tcPr marL="9525" marR="9525" marT="9525" marB="0" anchor="ctr"/>
                </a:tc>
                <a:tc>
                  <a:txBody>
                    <a:bodyPr/>
                    <a:lstStyle/>
                    <a:p>
                      <a:pPr marL="0" algn="ctr" defTabSz="457200" rtl="0" eaLnBrk="1" fontAlgn="b" latinLnBrk="0" hangingPunct="1"/>
                      <a:r>
                        <a:rPr lang="en-US" sz="1200" kern="1200" dirty="0" smtClean="0"/>
                        <a:t>19%</a:t>
                      </a:r>
                      <a:endParaRPr lang="en-US" sz="1200" kern="1200" dirty="0" smtClean="0">
                        <a:solidFill>
                          <a:schemeClr val="tx1"/>
                        </a:solidFill>
                        <a:latin typeface="+mn-lt"/>
                        <a:ea typeface="+mn-ea"/>
                        <a:cs typeface="+mn-cs"/>
                      </a:endParaRPr>
                    </a:p>
                  </a:txBody>
                  <a:tcPr marL="9525" marR="9525" marT="9525" marB="0" anchor="ctr"/>
                </a:tc>
              </a:tr>
            </a:tbl>
          </a:graphicData>
        </a:graphic>
      </p:graphicFrame>
      <p:sp>
        <p:nvSpPr>
          <p:cNvPr id="27694" name="Slide Number Placeholder 3"/>
          <p:cNvSpPr>
            <a:spLocks noGrp="1"/>
          </p:cNvSpPr>
          <p:nvPr>
            <p:ph type="sldNum" sz="quarter" idx="12"/>
          </p:nvPr>
        </p:nvSpPr>
        <p:spPr>
          <a:noFill/>
        </p:spPr>
        <p:txBody>
          <a:bodyPr/>
          <a:lstStyle/>
          <a:p>
            <a:fld id="{81D5E2B1-4EAF-4FEC-821E-C561EA13644E}" type="slidenum">
              <a:rPr lang="en-US" smtClean="0">
                <a:latin typeface="Arial" charset="0"/>
                <a:cs typeface="Arial" charset="0"/>
              </a:rPr>
              <a:pPr/>
              <a:t>23</a:t>
            </a:fld>
            <a:endParaRPr lang="en-US" smtClean="0">
              <a:latin typeface="Arial" charset="0"/>
              <a:cs typeface="Arial" charset="0"/>
            </a:endParaRPr>
          </a:p>
        </p:txBody>
      </p:sp>
      <p:sp>
        <p:nvSpPr>
          <p:cNvPr id="9" name="Text Box 5"/>
          <p:cNvSpPr txBox="1">
            <a:spLocks noChangeArrowheads="1"/>
          </p:cNvSpPr>
          <p:nvPr/>
        </p:nvSpPr>
        <p:spPr bwMode="auto">
          <a:xfrm>
            <a:off x="762000" y="5528405"/>
            <a:ext cx="7543800" cy="1329595"/>
          </a:xfrm>
          <a:prstGeom prst="rect">
            <a:avLst/>
          </a:prstGeom>
          <a:noFill/>
          <a:ln w="12700">
            <a:noFill/>
            <a:miter lim="800000"/>
            <a:headEnd type="none" w="sm" len="sm"/>
            <a:tailEnd type="none" w="sm" len="sm"/>
          </a:ln>
        </p:spPr>
        <p:txBody>
          <a:bodyPr wrap="square">
            <a:spAutoFit/>
          </a:bodyPr>
          <a:lstStyle/>
          <a:p>
            <a:pPr>
              <a:spcBef>
                <a:spcPct val="5000"/>
              </a:spcBef>
            </a:pPr>
            <a:r>
              <a:rPr lang="en-US" sz="800" dirty="0"/>
              <a:t>Base: Total </a:t>
            </a:r>
            <a:r>
              <a:rPr lang="en-US" sz="800" dirty="0" smtClean="0"/>
              <a:t>Respondents Variable Base Sizes</a:t>
            </a:r>
          </a:p>
          <a:p>
            <a:pPr>
              <a:spcBef>
                <a:spcPct val="5000"/>
              </a:spcBef>
            </a:pPr>
            <a:r>
              <a:rPr lang="en-US" sz="800" dirty="0" smtClean="0"/>
              <a:t>Q665/Q666. Thinking about treatment options for ''Kidney Cancer (Renal Cell Carcinoma)'‘ / ''Melanoma'', what treatment options have you seen or heard of?</a:t>
            </a:r>
            <a:endParaRPr lang="en-US" sz="800" dirty="0"/>
          </a:p>
          <a:p>
            <a:r>
              <a:rPr lang="en-US" sz="800" dirty="0" smtClean="0"/>
              <a:t>Q675. Which of the following cancer treatments are you aware of? </a:t>
            </a:r>
          </a:p>
          <a:p>
            <a:r>
              <a:rPr lang="en-US" sz="800" dirty="0" smtClean="0"/>
              <a:t>Q680. Which of the following therapies have you ever received since the diagnosis of your cancer?</a:t>
            </a:r>
          </a:p>
          <a:p>
            <a:r>
              <a:rPr lang="en-US" sz="800" dirty="0" smtClean="0"/>
              <a:t>Q685. Which of the following treatments are you currently receiving for the treatment of your cancer?</a:t>
            </a:r>
            <a:br>
              <a:rPr lang="en-US" sz="800" dirty="0" smtClean="0"/>
            </a:br>
            <a:r>
              <a:rPr lang="en-US" sz="800" dirty="0" smtClean="0"/>
              <a:t>Q955. Have you and your physician ever discussed </a:t>
            </a:r>
            <a:r>
              <a:rPr lang="en-US" sz="800" dirty="0" err="1" smtClean="0"/>
              <a:t>Proleukin</a:t>
            </a:r>
            <a:r>
              <a:rPr lang="en-US" sz="800" dirty="0" smtClean="0"/>
              <a:t> as a treatment option for you?</a:t>
            </a:r>
          </a:p>
          <a:p>
            <a:r>
              <a:rPr lang="en-US" sz="800" dirty="0" smtClean="0"/>
              <a:t>Q896. How likely are you to ask your physician or healthcare provider about the following treatments the next time you need or are </a:t>
            </a:r>
          </a:p>
          <a:p>
            <a:r>
              <a:rPr lang="en-US" sz="800" dirty="0" smtClean="0"/>
              <a:t>considering a new treatment for your cancer? </a:t>
            </a:r>
          </a:p>
          <a:p>
            <a:r>
              <a:rPr lang="en-US" sz="800" dirty="0" smtClean="0"/>
              <a:t>Base: Requested Therapies To Try</a:t>
            </a:r>
          </a:p>
          <a:p>
            <a:r>
              <a:rPr lang="en-US" sz="800" dirty="0" smtClean="0"/>
              <a:t>Q890. Which of the following therapies have you requested to try?</a:t>
            </a:r>
            <a:endParaRPr lang="en-US" sz="800" dirty="0"/>
          </a:p>
        </p:txBody>
      </p:sp>
      <p:sp>
        <p:nvSpPr>
          <p:cNvPr id="18" name="Text Box 24"/>
          <p:cNvSpPr txBox="1">
            <a:spLocks noChangeArrowheads="1"/>
          </p:cNvSpPr>
          <p:nvPr/>
        </p:nvSpPr>
        <p:spPr bwMode="auto">
          <a:xfrm>
            <a:off x="7010400" y="5410200"/>
            <a:ext cx="1957587" cy="215444"/>
          </a:xfrm>
          <a:prstGeom prst="rect">
            <a:avLst/>
          </a:prstGeom>
          <a:noFill/>
          <a:ln w="9525" algn="ctr">
            <a:noFill/>
            <a:miter lim="800000"/>
            <a:headEnd/>
            <a:tailEnd/>
          </a:ln>
        </p:spPr>
        <p:txBody>
          <a:bodyPr wrap="none">
            <a:spAutoFit/>
          </a:bodyPr>
          <a:lstStyle/>
          <a:p>
            <a:pPr algn="ctr" eaLnBrk="0" hangingPunct="0">
              <a:spcBef>
                <a:spcPct val="50000"/>
              </a:spcBef>
            </a:pPr>
            <a:r>
              <a:rPr lang="en-US" sz="800" i="1" dirty="0" smtClean="0"/>
              <a:t>a/b/c/d Indicates statistical significance</a:t>
            </a:r>
            <a:endParaRPr lang="en-US" sz="800" i="1" dirty="0"/>
          </a:p>
        </p:txBody>
      </p:sp>
      <p:sp>
        <p:nvSpPr>
          <p:cNvPr id="8" name="Text Box 24"/>
          <p:cNvSpPr txBox="1">
            <a:spLocks noChangeArrowheads="1"/>
          </p:cNvSpPr>
          <p:nvPr/>
        </p:nvSpPr>
        <p:spPr bwMode="auto">
          <a:xfrm>
            <a:off x="7162800" y="5181600"/>
            <a:ext cx="1483098" cy="215444"/>
          </a:xfrm>
          <a:prstGeom prst="rect">
            <a:avLst/>
          </a:prstGeom>
          <a:noFill/>
          <a:ln w="9525" algn="ctr">
            <a:noFill/>
            <a:miter lim="800000"/>
            <a:headEnd/>
            <a:tailEnd/>
          </a:ln>
        </p:spPr>
        <p:txBody>
          <a:bodyPr wrap="none">
            <a:spAutoFit/>
          </a:bodyPr>
          <a:lstStyle/>
          <a:p>
            <a:pPr algn="ctr" eaLnBrk="0" hangingPunct="0">
              <a:spcBef>
                <a:spcPct val="50000"/>
              </a:spcBef>
            </a:pPr>
            <a:r>
              <a:rPr lang="en-US" sz="800" i="1" dirty="0" smtClean="0"/>
              <a:t>** Extremely small base size</a:t>
            </a:r>
            <a:endParaRPr lang="en-US" sz="800" i="1" dirty="0"/>
          </a:p>
        </p:txBody>
      </p:sp>
      <p:sp>
        <p:nvSpPr>
          <p:cNvPr id="10" name="TextBox 9"/>
          <p:cNvSpPr txBox="1"/>
          <p:nvPr/>
        </p:nvSpPr>
        <p:spPr>
          <a:xfrm>
            <a:off x="8382000" y="2362200"/>
            <a:ext cx="255198" cy="246221"/>
          </a:xfrm>
          <a:prstGeom prst="rect">
            <a:avLst/>
          </a:prstGeom>
          <a:noFill/>
        </p:spPr>
        <p:txBody>
          <a:bodyPr wrap="none" rtlCol="0">
            <a:spAutoFit/>
          </a:bodyPr>
          <a:lstStyle/>
          <a:p>
            <a:r>
              <a:rPr lang="en-US" sz="1000" dirty="0" smtClean="0"/>
              <a:t>c</a:t>
            </a:r>
            <a:endParaRPr lang="en-US" sz="1000" dirty="0"/>
          </a:p>
        </p:txBody>
      </p:sp>
      <p:sp>
        <p:nvSpPr>
          <p:cNvPr id="12" name="TextBox 11"/>
          <p:cNvSpPr txBox="1"/>
          <p:nvPr/>
        </p:nvSpPr>
        <p:spPr>
          <a:xfrm>
            <a:off x="6553200" y="3048000"/>
            <a:ext cx="255198" cy="246221"/>
          </a:xfrm>
          <a:prstGeom prst="rect">
            <a:avLst/>
          </a:prstGeom>
          <a:noFill/>
        </p:spPr>
        <p:txBody>
          <a:bodyPr wrap="none" rtlCol="0">
            <a:spAutoFit/>
          </a:bodyPr>
          <a:lstStyle/>
          <a:p>
            <a:r>
              <a:rPr lang="en-US" sz="1000" dirty="0" smtClean="0"/>
              <a:t>c</a:t>
            </a:r>
            <a:endParaRPr lang="en-US" sz="1000"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533400"/>
            <a:ext cx="8534400" cy="533400"/>
          </a:xfrm>
        </p:spPr>
        <p:txBody>
          <a:bodyPr/>
          <a:lstStyle/>
          <a:p>
            <a:r>
              <a:rPr lang="en-US" dirty="0" smtClean="0">
                <a:solidFill>
                  <a:schemeClr val="accent4"/>
                </a:solidFill>
              </a:rPr>
              <a:t>Awareness </a:t>
            </a:r>
            <a:r>
              <a:rPr lang="en-US" sz="1600" b="0" dirty="0" smtClean="0">
                <a:solidFill>
                  <a:schemeClr val="accent4"/>
                </a:solidFill>
              </a:rPr>
              <a:t>Only 1% of patients stated any specific awareness of </a:t>
            </a:r>
            <a:r>
              <a:rPr lang="en-US" sz="1600" b="0" dirty="0" err="1" smtClean="0">
                <a:solidFill>
                  <a:schemeClr val="accent4"/>
                </a:solidFill>
              </a:rPr>
              <a:t>Proleukin</a:t>
            </a:r>
            <a:r>
              <a:rPr lang="en-US" sz="1600" b="0" dirty="0" smtClean="0">
                <a:solidFill>
                  <a:schemeClr val="accent4"/>
                </a:solidFill>
              </a:rPr>
              <a:t>, although 4% are aware of Interleukins overall. </a:t>
            </a:r>
            <a:r>
              <a:rPr lang="en-US" sz="1600" b="0" dirty="0" err="1" smtClean="0">
                <a:solidFill>
                  <a:schemeClr val="accent4"/>
                </a:solidFill>
              </a:rPr>
              <a:t>Proleukin</a:t>
            </a:r>
            <a:r>
              <a:rPr lang="en-US" sz="1600" b="0" dirty="0" smtClean="0">
                <a:solidFill>
                  <a:schemeClr val="accent4"/>
                </a:solidFill>
              </a:rPr>
              <a:t> fares better in aided awareness, demonstrating a disconnect between top-of-mind and actual awareness of the treatment. </a:t>
            </a:r>
            <a:r>
              <a:rPr lang="en-US" dirty="0" smtClean="0">
                <a:solidFill>
                  <a:schemeClr val="accent4"/>
                </a:solidFill>
              </a:rPr>
              <a:t/>
            </a:r>
            <a:br>
              <a:rPr lang="en-US" dirty="0" smtClean="0">
                <a:solidFill>
                  <a:schemeClr val="accent4"/>
                </a:solidFill>
              </a:rPr>
            </a:br>
            <a:endParaRPr lang="en-US" sz="1600" b="0" dirty="0">
              <a:solidFill>
                <a:schemeClr val="accent4"/>
              </a:solidFill>
            </a:endParaRPr>
          </a:p>
        </p:txBody>
      </p:sp>
      <p:sp>
        <p:nvSpPr>
          <p:cNvPr id="3" name="Slide Number Placeholder 2"/>
          <p:cNvSpPr>
            <a:spLocks noGrp="1"/>
          </p:cNvSpPr>
          <p:nvPr>
            <p:ph type="sldNum" sz="quarter" idx="12"/>
          </p:nvPr>
        </p:nvSpPr>
        <p:spPr/>
        <p:txBody>
          <a:bodyPr/>
          <a:lstStyle/>
          <a:p>
            <a:pPr>
              <a:defRPr/>
            </a:pPr>
            <a:fld id="{0B6F88B5-D3E7-4494-90DB-14B95124CB87}" type="slidenum">
              <a:rPr lang="en-US" smtClean="0"/>
              <a:pPr>
                <a:defRPr/>
              </a:pPr>
              <a:t>24</a:t>
            </a:fld>
            <a:endParaRPr lang="en-US" dirty="0"/>
          </a:p>
        </p:txBody>
      </p:sp>
      <p:sp>
        <p:nvSpPr>
          <p:cNvPr id="12" name="Text Box 5"/>
          <p:cNvSpPr txBox="1">
            <a:spLocks noChangeArrowheads="1"/>
          </p:cNvSpPr>
          <p:nvPr/>
        </p:nvSpPr>
        <p:spPr bwMode="auto">
          <a:xfrm>
            <a:off x="914400" y="6002369"/>
            <a:ext cx="5791200" cy="954107"/>
          </a:xfrm>
          <a:prstGeom prst="rect">
            <a:avLst/>
          </a:prstGeom>
          <a:noFill/>
          <a:ln w="12700">
            <a:noFill/>
            <a:miter lim="800000"/>
            <a:headEnd type="none" w="sm" len="sm"/>
            <a:tailEnd type="none" w="sm" len="sm"/>
          </a:ln>
        </p:spPr>
        <p:txBody>
          <a:bodyPr wrap="square">
            <a:spAutoFit/>
          </a:bodyPr>
          <a:lstStyle/>
          <a:p>
            <a:r>
              <a:rPr lang="en-US" sz="800" dirty="0" smtClean="0"/>
              <a:t>Base: Diagnosed with Kidney Cancer/RCC (n=209)</a:t>
            </a:r>
          </a:p>
          <a:p>
            <a:r>
              <a:rPr lang="en-US" sz="800" dirty="0" smtClean="0"/>
              <a:t>Q665. Thinking about treatment options for Kidney Cancer/RCC, what treatment options have you seen or heard of?</a:t>
            </a:r>
          </a:p>
          <a:p>
            <a:r>
              <a:rPr lang="en-US" sz="800" dirty="0" smtClean="0"/>
              <a:t>Base: Diagnosed with Melanoma (n=247)</a:t>
            </a:r>
          </a:p>
          <a:p>
            <a:r>
              <a:rPr lang="en-US" sz="800" dirty="0" smtClean="0"/>
              <a:t>Q666. Thinking about treatment options for Melanoma, what treatment options have you seen or heard of?</a:t>
            </a:r>
          </a:p>
          <a:p>
            <a:r>
              <a:rPr lang="en-US" sz="800" dirty="0" smtClean="0"/>
              <a:t>Base: Diagnosed with Melanoma or Kidney Cancer/RCC (n=456)</a:t>
            </a:r>
          </a:p>
          <a:p>
            <a:r>
              <a:rPr lang="en-US" sz="800" dirty="0" smtClean="0"/>
              <a:t>Q675. Which of the following cancer treatments are you aware of? </a:t>
            </a:r>
          </a:p>
          <a:p>
            <a:endParaRPr lang="en-US" sz="800" dirty="0" smtClean="0"/>
          </a:p>
        </p:txBody>
      </p:sp>
      <p:sp>
        <p:nvSpPr>
          <p:cNvPr id="14" name="Text Box 5"/>
          <p:cNvSpPr txBox="1">
            <a:spLocks noChangeArrowheads="1"/>
          </p:cNvSpPr>
          <p:nvPr/>
        </p:nvSpPr>
        <p:spPr bwMode="auto">
          <a:xfrm>
            <a:off x="7331312" y="5867400"/>
            <a:ext cx="1584088" cy="215444"/>
          </a:xfrm>
          <a:prstGeom prst="rect">
            <a:avLst/>
          </a:prstGeom>
          <a:noFill/>
          <a:ln w="12700">
            <a:noFill/>
            <a:miter lim="800000"/>
            <a:headEnd type="none" w="sm" len="sm"/>
            <a:tailEnd type="none" w="sm" len="sm"/>
          </a:ln>
        </p:spPr>
        <p:txBody>
          <a:bodyPr wrap="none">
            <a:spAutoFit/>
          </a:bodyPr>
          <a:lstStyle/>
          <a:p>
            <a:pPr>
              <a:spcBef>
                <a:spcPct val="5000"/>
              </a:spcBef>
            </a:pPr>
            <a:r>
              <a:rPr lang="en-US" sz="800" i="1" dirty="0" smtClean="0"/>
              <a:t>Mentions shown 4% or greater</a:t>
            </a:r>
          </a:p>
        </p:txBody>
      </p:sp>
      <p:graphicFrame>
        <p:nvGraphicFramePr>
          <p:cNvPr id="9" name="Chart Placeholder 4"/>
          <p:cNvGraphicFramePr>
            <a:graphicFrameLocks/>
          </p:cNvGraphicFramePr>
          <p:nvPr/>
        </p:nvGraphicFramePr>
        <p:xfrm>
          <a:off x="-762000" y="1828800"/>
          <a:ext cx="5410200" cy="4343400"/>
        </p:xfrm>
        <a:graphic>
          <a:graphicData uri="http://schemas.openxmlformats.org/drawingml/2006/chart">
            <c:chart xmlns:c="http://schemas.openxmlformats.org/drawingml/2006/chart" xmlns:r="http://schemas.openxmlformats.org/officeDocument/2006/relationships" r:id="rId2"/>
          </a:graphicData>
        </a:graphic>
      </p:graphicFrame>
      <p:sp>
        <p:nvSpPr>
          <p:cNvPr id="11" name="TextBox 10"/>
          <p:cNvSpPr txBox="1"/>
          <p:nvPr/>
        </p:nvSpPr>
        <p:spPr>
          <a:xfrm>
            <a:off x="990600" y="1524000"/>
            <a:ext cx="3429000" cy="307777"/>
          </a:xfrm>
          <a:prstGeom prst="rect">
            <a:avLst/>
          </a:prstGeom>
        </p:spPr>
        <p:style>
          <a:lnRef idx="2">
            <a:schemeClr val="accent4"/>
          </a:lnRef>
          <a:fillRef idx="1">
            <a:schemeClr val="lt1"/>
          </a:fillRef>
          <a:effectRef idx="0">
            <a:schemeClr val="accent4"/>
          </a:effectRef>
          <a:fontRef idx="minor">
            <a:schemeClr val="dk1"/>
          </a:fontRef>
        </p:style>
        <p:txBody>
          <a:bodyPr wrap="square" rtlCol="0">
            <a:spAutoFit/>
          </a:bodyPr>
          <a:lstStyle/>
          <a:p>
            <a:pPr algn="ctr"/>
            <a:r>
              <a:rPr lang="en-US" sz="1400" dirty="0" smtClean="0">
                <a:solidFill>
                  <a:schemeClr val="accent4"/>
                </a:solidFill>
                <a:latin typeface="+mj-lt"/>
              </a:rPr>
              <a:t>Unaided Awareness by Cancer Type</a:t>
            </a:r>
            <a:endParaRPr lang="en-US" sz="1400" dirty="0">
              <a:solidFill>
                <a:schemeClr val="accent4"/>
              </a:solidFill>
              <a:latin typeface="+mj-lt"/>
            </a:endParaRPr>
          </a:p>
        </p:txBody>
      </p:sp>
      <p:sp>
        <p:nvSpPr>
          <p:cNvPr id="16" name="TextBox 15"/>
          <p:cNvSpPr txBox="1"/>
          <p:nvPr/>
        </p:nvSpPr>
        <p:spPr>
          <a:xfrm>
            <a:off x="5715000" y="1524000"/>
            <a:ext cx="2286000" cy="307777"/>
          </a:xfrm>
          <a:prstGeom prst="rect">
            <a:avLst/>
          </a:prstGeom>
        </p:spPr>
        <p:style>
          <a:lnRef idx="2">
            <a:schemeClr val="accent4"/>
          </a:lnRef>
          <a:fillRef idx="1">
            <a:schemeClr val="lt1"/>
          </a:fillRef>
          <a:effectRef idx="0">
            <a:schemeClr val="accent4"/>
          </a:effectRef>
          <a:fontRef idx="minor">
            <a:schemeClr val="dk1"/>
          </a:fontRef>
        </p:style>
        <p:txBody>
          <a:bodyPr wrap="square" rtlCol="0">
            <a:spAutoFit/>
          </a:bodyPr>
          <a:lstStyle/>
          <a:p>
            <a:pPr algn="ctr"/>
            <a:r>
              <a:rPr lang="en-US" sz="1400" dirty="0" smtClean="0">
                <a:solidFill>
                  <a:schemeClr val="accent4"/>
                </a:solidFill>
                <a:latin typeface="+mj-lt"/>
              </a:rPr>
              <a:t>Aided Awareness</a:t>
            </a:r>
            <a:endParaRPr lang="en-US" sz="1400" dirty="0">
              <a:solidFill>
                <a:schemeClr val="accent4"/>
              </a:solidFill>
              <a:latin typeface="+mj-lt"/>
            </a:endParaRPr>
          </a:p>
        </p:txBody>
      </p:sp>
      <p:graphicFrame>
        <p:nvGraphicFramePr>
          <p:cNvPr id="17" name="Chart Placeholder 4"/>
          <p:cNvGraphicFramePr>
            <a:graphicFrameLocks/>
          </p:cNvGraphicFramePr>
          <p:nvPr/>
        </p:nvGraphicFramePr>
        <p:xfrm>
          <a:off x="4191000" y="1905000"/>
          <a:ext cx="5943600" cy="3962400"/>
        </p:xfrm>
        <a:graphic>
          <a:graphicData uri="http://schemas.openxmlformats.org/drawingml/2006/chart">
            <c:chart xmlns:c="http://schemas.openxmlformats.org/drawingml/2006/chart" xmlns:r="http://schemas.openxmlformats.org/officeDocument/2006/relationships" r:id="rId3"/>
          </a:graphicData>
        </a:graphic>
      </p:graphicFrame>
      <p:sp>
        <p:nvSpPr>
          <p:cNvPr id="10" name="TextBox 9"/>
          <p:cNvSpPr txBox="1"/>
          <p:nvPr/>
        </p:nvSpPr>
        <p:spPr>
          <a:xfrm>
            <a:off x="1981200" y="3613048"/>
            <a:ext cx="344966" cy="230832"/>
          </a:xfrm>
          <a:prstGeom prst="rect">
            <a:avLst/>
          </a:prstGeom>
          <a:noFill/>
        </p:spPr>
        <p:txBody>
          <a:bodyPr wrap="none" rtlCol="0">
            <a:spAutoFit/>
          </a:bodyPr>
          <a:lstStyle/>
          <a:p>
            <a:r>
              <a:rPr lang="en-US" sz="900" dirty="0" smtClean="0"/>
              <a:t>NA</a:t>
            </a:r>
            <a:endParaRPr lang="en-US" sz="900" dirty="0"/>
          </a:p>
        </p:txBody>
      </p:sp>
      <p:sp>
        <p:nvSpPr>
          <p:cNvPr id="13" name="TextBox 12"/>
          <p:cNvSpPr txBox="1"/>
          <p:nvPr/>
        </p:nvSpPr>
        <p:spPr>
          <a:xfrm>
            <a:off x="1958924" y="3835788"/>
            <a:ext cx="344966" cy="230832"/>
          </a:xfrm>
          <a:prstGeom prst="rect">
            <a:avLst/>
          </a:prstGeom>
          <a:noFill/>
        </p:spPr>
        <p:txBody>
          <a:bodyPr wrap="none" rtlCol="0">
            <a:spAutoFit/>
          </a:bodyPr>
          <a:lstStyle/>
          <a:p>
            <a:r>
              <a:rPr lang="en-US" sz="900" dirty="0" smtClean="0"/>
              <a:t>NA</a:t>
            </a:r>
            <a:endParaRPr lang="en-US" sz="900" dirty="0"/>
          </a:p>
        </p:txBody>
      </p:sp>
      <p:sp>
        <p:nvSpPr>
          <p:cNvPr id="15" name="TextBox 14"/>
          <p:cNvSpPr txBox="1"/>
          <p:nvPr/>
        </p:nvSpPr>
        <p:spPr>
          <a:xfrm>
            <a:off x="1953064" y="4264852"/>
            <a:ext cx="344966" cy="230832"/>
          </a:xfrm>
          <a:prstGeom prst="rect">
            <a:avLst/>
          </a:prstGeom>
          <a:noFill/>
        </p:spPr>
        <p:txBody>
          <a:bodyPr wrap="none" rtlCol="0">
            <a:spAutoFit/>
          </a:bodyPr>
          <a:lstStyle/>
          <a:p>
            <a:r>
              <a:rPr lang="en-US" sz="900" dirty="0" smtClean="0"/>
              <a:t>NA</a:t>
            </a:r>
            <a:endParaRPr lang="en-US" sz="900" dirty="0"/>
          </a:p>
        </p:txBody>
      </p:sp>
      <p:sp>
        <p:nvSpPr>
          <p:cNvPr id="18" name="TextBox 17"/>
          <p:cNvSpPr txBox="1"/>
          <p:nvPr/>
        </p:nvSpPr>
        <p:spPr>
          <a:xfrm>
            <a:off x="1953064" y="4487592"/>
            <a:ext cx="344966" cy="230832"/>
          </a:xfrm>
          <a:prstGeom prst="rect">
            <a:avLst/>
          </a:prstGeom>
          <a:noFill/>
        </p:spPr>
        <p:txBody>
          <a:bodyPr wrap="none" rtlCol="0">
            <a:spAutoFit/>
          </a:bodyPr>
          <a:lstStyle/>
          <a:p>
            <a:r>
              <a:rPr lang="en-US" sz="900" dirty="0" smtClean="0"/>
              <a:t>NA</a:t>
            </a:r>
            <a:endParaRPr lang="en-US" sz="900" dirty="0"/>
          </a:p>
        </p:txBody>
      </p:sp>
      <p:sp>
        <p:nvSpPr>
          <p:cNvPr id="19" name="TextBox 18"/>
          <p:cNvSpPr txBox="1"/>
          <p:nvPr/>
        </p:nvSpPr>
        <p:spPr>
          <a:xfrm>
            <a:off x="1967132" y="4688056"/>
            <a:ext cx="344966" cy="230832"/>
          </a:xfrm>
          <a:prstGeom prst="rect">
            <a:avLst/>
          </a:prstGeom>
          <a:noFill/>
        </p:spPr>
        <p:txBody>
          <a:bodyPr wrap="none" rtlCol="0">
            <a:spAutoFit/>
          </a:bodyPr>
          <a:lstStyle/>
          <a:p>
            <a:r>
              <a:rPr lang="en-US" sz="900" dirty="0" smtClean="0"/>
              <a:t>NA</a:t>
            </a:r>
            <a:endParaRPr lang="en-US" sz="900" dirty="0"/>
          </a:p>
        </p:txBody>
      </p:sp>
      <p:sp>
        <p:nvSpPr>
          <p:cNvPr id="20" name="TextBox 19"/>
          <p:cNvSpPr txBox="1"/>
          <p:nvPr/>
        </p:nvSpPr>
        <p:spPr>
          <a:xfrm>
            <a:off x="1953064" y="5020992"/>
            <a:ext cx="344966" cy="230832"/>
          </a:xfrm>
          <a:prstGeom prst="rect">
            <a:avLst/>
          </a:prstGeom>
          <a:noFill/>
        </p:spPr>
        <p:txBody>
          <a:bodyPr wrap="none" rtlCol="0">
            <a:spAutoFit/>
          </a:bodyPr>
          <a:lstStyle/>
          <a:p>
            <a:r>
              <a:rPr lang="en-US" sz="900" dirty="0" smtClean="0"/>
              <a:t>NA</a:t>
            </a:r>
            <a:endParaRPr lang="en-US" sz="900" dirty="0"/>
          </a:p>
        </p:txBody>
      </p:sp>
      <p:sp>
        <p:nvSpPr>
          <p:cNvPr id="21" name="TextBox 20"/>
          <p:cNvSpPr txBox="1"/>
          <p:nvPr/>
        </p:nvSpPr>
        <p:spPr>
          <a:xfrm>
            <a:off x="1953064" y="5235524"/>
            <a:ext cx="344966" cy="230832"/>
          </a:xfrm>
          <a:prstGeom prst="rect">
            <a:avLst/>
          </a:prstGeom>
          <a:noFill/>
        </p:spPr>
        <p:txBody>
          <a:bodyPr wrap="none" rtlCol="0">
            <a:spAutoFit/>
          </a:bodyPr>
          <a:lstStyle/>
          <a:p>
            <a:r>
              <a:rPr lang="en-US" sz="900" dirty="0" smtClean="0"/>
              <a:t>NA</a:t>
            </a:r>
            <a:endParaRPr lang="en-US" sz="900" dirty="0"/>
          </a:p>
        </p:txBody>
      </p:sp>
      <p:sp>
        <p:nvSpPr>
          <p:cNvPr id="23" name="TextBox 22"/>
          <p:cNvSpPr txBox="1"/>
          <p:nvPr/>
        </p:nvSpPr>
        <p:spPr>
          <a:xfrm>
            <a:off x="1967132" y="4052668"/>
            <a:ext cx="344966" cy="230832"/>
          </a:xfrm>
          <a:prstGeom prst="rect">
            <a:avLst/>
          </a:prstGeom>
          <a:noFill/>
        </p:spPr>
        <p:txBody>
          <a:bodyPr wrap="none" rtlCol="0">
            <a:spAutoFit/>
          </a:bodyPr>
          <a:lstStyle/>
          <a:p>
            <a:r>
              <a:rPr lang="en-US" sz="900" dirty="0" smtClean="0"/>
              <a:t>NA</a:t>
            </a:r>
            <a:endParaRPr lang="en-US" sz="900" dirty="0"/>
          </a:p>
        </p:txBody>
      </p:sp>
      <p:sp>
        <p:nvSpPr>
          <p:cNvPr id="22" name="Oval 21"/>
          <p:cNvSpPr/>
          <p:nvPr/>
        </p:nvSpPr>
        <p:spPr bwMode="auto">
          <a:xfrm>
            <a:off x="3962400" y="2209800"/>
            <a:ext cx="4648200" cy="381000"/>
          </a:xfrm>
          <a:prstGeom prst="ellipse">
            <a:avLst/>
          </a:prstGeom>
          <a:noFill/>
          <a:ln>
            <a:headEnd type="none" w="med" len="med"/>
            <a:tailEnd type="none" w="med" len="med"/>
          </a:ln>
        </p:spPr>
        <p:style>
          <a:lnRef idx="2">
            <a:schemeClr val="accent2"/>
          </a:lnRef>
          <a:fillRef idx="1">
            <a:schemeClr val="lt1"/>
          </a:fillRef>
          <a:effectRef idx="0">
            <a:schemeClr val="accent2"/>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Arial" charset="0"/>
              <a:ea typeface="ヒラギノ角ゴ Pro W3" charset="-128"/>
              <a:cs typeface="ヒラギノ角ゴ Pro W3" charset="-128"/>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4"/>
                </a:solidFill>
              </a:rPr>
              <a:t>Physician Input </a:t>
            </a:r>
            <a:r>
              <a:rPr lang="en-US" sz="1600" b="0" dirty="0" smtClean="0">
                <a:solidFill>
                  <a:schemeClr val="accent4"/>
                </a:solidFill>
              </a:rPr>
              <a:t>Only half of patients aware of </a:t>
            </a:r>
            <a:r>
              <a:rPr lang="en-US" sz="1600" b="0" dirty="0" err="1" smtClean="0">
                <a:solidFill>
                  <a:schemeClr val="accent4"/>
                </a:solidFill>
              </a:rPr>
              <a:t>Proleukin</a:t>
            </a:r>
            <a:r>
              <a:rPr lang="en-US" sz="1600" b="0" dirty="0" smtClean="0">
                <a:solidFill>
                  <a:schemeClr val="accent4"/>
                </a:solidFill>
              </a:rPr>
              <a:t> state their physician has discussed the therapy with them. </a:t>
            </a:r>
            <a:endParaRPr lang="en-US" dirty="0">
              <a:solidFill>
                <a:schemeClr val="accent4"/>
              </a:solidFill>
            </a:endParaRPr>
          </a:p>
        </p:txBody>
      </p:sp>
      <p:sp>
        <p:nvSpPr>
          <p:cNvPr id="3" name="Slide Number Placeholder 2"/>
          <p:cNvSpPr>
            <a:spLocks noGrp="1"/>
          </p:cNvSpPr>
          <p:nvPr>
            <p:ph type="sldNum" sz="quarter" idx="12"/>
          </p:nvPr>
        </p:nvSpPr>
        <p:spPr/>
        <p:txBody>
          <a:bodyPr/>
          <a:lstStyle/>
          <a:p>
            <a:pPr>
              <a:defRPr/>
            </a:pPr>
            <a:fld id="{0B6F88B5-D3E7-4494-90DB-14B95124CB87}" type="slidenum">
              <a:rPr lang="en-US" smtClean="0"/>
              <a:pPr>
                <a:defRPr/>
              </a:pPr>
              <a:t>25</a:t>
            </a:fld>
            <a:endParaRPr lang="en-US" dirty="0"/>
          </a:p>
        </p:txBody>
      </p:sp>
      <p:sp>
        <p:nvSpPr>
          <p:cNvPr id="5" name="TextBox 4"/>
          <p:cNvSpPr txBox="1"/>
          <p:nvPr/>
        </p:nvSpPr>
        <p:spPr>
          <a:xfrm>
            <a:off x="152400" y="2819400"/>
            <a:ext cx="2514600" cy="523220"/>
          </a:xfrm>
          <a:prstGeom prst="rect">
            <a:avLst/>
          </a:prstGeom>
        </p:spPr>
        <p:style>
          <a:lnRef idx="2">
            <a:schemeClr val="accent4"/>
          </a:lnRef>
          <a:fillRef idx="1">
            <a:schemeClr val="lt1"/>
          </a:fillRef>
          <a:effectRef idx="0">
            <a:schemeClr val="accent4"/>
          </a:effectRef>
          <a:fontRef idx="minor">
            <a:schemeClr val="dk1"/>
          </a:fontRef>
        </p:style>
        <p:txBody>
          <a:bodyPr wrap="square" rtlCol="0">
            <a:spAutoFit/>
          </a:bodyPr>
          <a:lstStyle/>
          <a:p>
            <a:pPr algn="ctr"/>
            <a:r>
              <a:rPr lang="en-US" sz="1400" dirty="0" smtClean="0">
                <a:solidFill>
                  <a:schemeClr val="accent4"/>
                </a:solidFill>
              </a:rPr>
              <a:t>Has Your Physician Ever Discussed </a:t>
            </a:r>
            <a:r>
              <a:rPr lang="en-US" sz="1400" dirty="0" err="1" smtClean="0">
                <a:solidFill>
                  <a:schemeClr val="accent4"/>
                </a:solidFill>
              </a:rPr>
              <a:t>Proleukin</a:t>
            </a:r>
            <a:r>
              <a:rPr lang="en-US" sz="1400" dirty="0" smtClean="0">
                <a:solidFill>
                  <a:schemeClr val="accent4"/>
                </a:solidFill>
              </a:rPr>
              <a:t> With You?</a:t>
            </a:r>
            <a:endParaRPr lang="en-US" sz="1400" dirty="0">
              <a:solidFill>
                <a:schemeClr val="accent4"/>
              </a:solidFill>
            </a:endParaRPr>
          </a:p>
        </p:txBody>
      </p:sp>
      <p:sp>
        <p:nvSpPr>
          <p:cNvPr id="13" name="Text Box 5"/>
          <p:cNvSpPr txBox="1">
            <a:spLocks noChangeArrowheads="1"/>
          </p:cNvSpPr>
          <p:nvPr/>
        </p:nvSpPr>
        <p:spPr bwMode="auto">
          <a:xfrm>
            <a:off x="990600" y="6019800"/>
            <a:ext cx="5791200" cy="584775"/>
          </a:xfrm>
          <a:prstGeom prst="rect">
            <a:avLst/>
          </a:prstGeom>
          <a:noFill/>
          <a:ln w="12700">
            <a:noFill/>
            <a:miter lim="800000"/>
            <a:headEnd type="none" w="sm" len="sm"/>
            <a:tailEnd type="none" w="sm" len="sm"/>
          </a:ln>
        </p:spPr>
        <p:txBody>
          <a:bodyPr wrap="square">
            <a:spAutoFit/>
          </a:bodyPr>
          <a:lstStyle/>
          <a:p>
            <a:r>
              <a:rPr lang="en-US" sz="800" dirty="0" smtClean="0"/>
              <a:t>Base: All Qualified Respondents (n=456)</a:t>
            </a:r>
          </a:p>
          <a:p>
            <a:r>
              <a:rPr lang="en-US" sz="800" dirty="0" smtClean="0"/>
              <a:t>Q955. Have you and your physician ever discussed </a:t>
            </a:r>
            <a:r>
              <a:rPr lang="en-US" sz="800" dirty="0" err="1" smtClean="0"/>
              <a:t>Proleukin</a:t>
            </a:r>
            <a:r>
              <a:rPr lang="en-US" sz="800" dirty="0" smtClean="0"/>
              <a:t> as a treatment option for you?</a:t>
            </a:r>
          </a:p>
          <a:p>
            <a:r>
              <a:rPr lang="en-US" sz="800" dirty="0" smtClean="0"/>
              <a:t>Base: Physician Has Discussed </a:t>
            </a:r>
            <a:r>
              <a:rPr lang="en-US" sz="800" dirty="0" err="1" smtClean="0"/>
              <a:t>Proleukin</a:t>
            </a:r>
            <a:r>
              <a:rPr lang="en-US" sz="800" dirty="0" smtClean="0"/>
              <a:t> (n=78)</a:t>
            </a:r>
          </a:p>
          <a:p>
            <a:r>
              <a:rPr lang="en-US" sz="800" dirty="0" smtClean="0"/>
              <a:t>Q956. What did your physician discuss regarding </a:t>
            </a:r>
            <a:r>
              <a:rPr lang="en-US" sz="800" dirty="0" err="1" smtClean="0"/>
              <a:t>Proleukin</a:t>
            </a:r>
            <a:r>
              <a:rPr lang="en-US" sz="800" dirty="0" smtClean="0"/>
              <a:t> as a treatment option for you?</a:t>
            </a:r>
          </a:p>
        </p:txBody>
      </p:sp>
      <p:sp>
        <p:nvSpPr>
          <p:cNvPr id="11" name="TextBox 10"/>
          <p:cNvSpPr txBox="1"/>
          <p:nvPr/>
        </p:nvSpPr>
        <p:spPr>
          <a:xfrm>
            <a:off x="3733800" y="1676400"/>
            <a:ext cx="3581400" cy="307777"/>
          </a:xfrm>
          <a:prstGeom prst="rect">
            <a:avLst/>
          </a:prstGeom>
        </p:spPr>
        <p:style>
          <a:lnRef idx="2">
            <a:schemeClr val="accent4"/>
          </a:lnRef>
          <a:fillRef idx="1">
            <a:schemeClr val="lt1"/>
          </a:fillRef>
          <a:effectRef idx="0">
            <a:schemeClr val="accent4"/>
          </a:effectRef>
          <a:fontRef idx="minor">
            <a:schemeClr val="dk1"/>
          </a:fontRef>
        </p:style>
        <p:txBody>
          <a:bodyPr wrap="square" rtlCol="0">
            <a:spAutoFit/>
          </a:bodyPr>
          <a:lstStyle/>
          <a:p>
            <a:pPr algn="ctr"/>
            <a:r>
              <a:rPr lang="en-US" sz="1400" dirty="0" smtClean="0">
                <a:solidFill>
                  <a:schemeClr val="accent4"/>
                </a:solidFill>
              </a:rPr>
              <a:t>What Was Discussed?</a:t>
            </a:r>
            <a:endParaRPr lang="en-US" sz="1400" dirty="0">
              <a:solidFill>
                <a:schemeClr val="accent4"/>
              </a:solidFill>
            </a:endParaRPr>
          </a:p>
        </p:txBody>
      </p:sp>
      <p:sp>
        <p:nvSpPr>
          <p:cNvPr id="12" name="Text Box 5"/>
          <p:cNvSpPr txBox="1">
            <a:spLocks noChangeArrowheads="1"/>
          </p:cNvSpPr>
          <p:nvPr/>
        </p:nvSpPr>
        <p:spPr bwMode="auto">
          <a:xfrm>
            <a:off x="7315200" y="5867400"/>
            <a:ext cx="1584088" cy="215444"/>
          </a:xfrm>
          <a:prstGeom prst="rect">
            <a:avLst/>
          </a:prstGeom>
          <a:noFill/>
          <a:ln w="12700">
            <a:noFill/>
            <a:miter lim="800000"/>
            <a:headEnd type="none" w="sm" len="sm"/>
            <a:tailEnd type="none" w="sm" len="sm"/>
          </a:ln>
        </p:spPr>
        <p:txBody>
          <a:bodyPr wrap="none">
            <a:spAutoFit/>
          </a:bodyPr>
          <a:lstStyle/>
          <a:p>
            <a:pPr>
              <a:spcBef>
                <a:spcPct val="5000"/>
              </a:spcBef>
            </a:pPr>
            <a:r>
              <a:rPr lang="en-US" sz="800" i="1" dirty="0" smtClean="0"/>
              <a:t>Mentions shown 4% or greater</a:t>
            </a:r>
          </a:p>
        </p:txBody>
      </p:sp>
      <p:graphicFrame>
        <p:nvGraphicFramePr>
          <p:cNvPr id="16" name="Table 15"/>
          <p:cNvGraphicFramePr>
            <a:graphicFrameLocks noGrp="1"/>
          </p:cNvGraphicFramePr>
          <p:nvPr/>
        </p:nvGraphicFramePr>
        <p:xfrm>
          <a:off x="2895600" y="2057400"/>
          <a:ext cx="5638800" cy="3844290"/>
        </p:xfrm>
        <a:graphic>
          <a:graphicData uri="http://schemas.openxmlformats.org/drawingml/2006/table">
            <a:tbl>
              <a:tblPr firstRow="1" bandRow="1">
                <a:tableStyleId>{EB9631B5-78F2-41C9-869B-9F39066F8104}</a:tableStyleId>
              </a:tblPr>
              <a:tblGrid>
                <a:gridCol w="3962400"/>
                <a:gridCol w="1676400"/>
              </a:tblGrid>
              <a:tr h="381000">
                <a:tc>
                  <a:txBody>
                    <a:bodyPr/>
                    <a:lstStyle/>
                    <a:p>
                      <a:r>
                        <a:rPr lang="en-US" sz="1200" dirty="0" smtClean="0"/>
                        <a:t>Discussion Results (open end)</a:t>
                      </a:r>
                      <a:endParaRPr lang="en-US" sz="1200" dirty="0">
                        <a:latin typeface="+mj-lt"/>
                      </a:endParaRPr>
                    </a:p>
                  </a:txBody>
                  <a:tcPr anchor="ctr"/>
                </a:tc>
                <a:tc>
                  <a:txBody>
                    <a:bodyPr/>
                    <a:lstStyle/>
                    <a:p>
                      <a:pPr algn="ctr"/>
                      <a:endParaRPr lang="en-US" sz="1200" dirty="0" smtClean="0">
                        <a:latin typeface="+mj-lt"/>
                      </a:endParaRPr>
                    </a:p>
                  </a:txBody>
                  <a:tcPr anchor="ctr"/>
                </a:tc>
              </a:tr>
              <a:tr h="182880">
                <a:tc>
                  <a:txBody>
                    <a:bodyPr/>
                    <a:lstStyle/>
                    <a:p>
                      <a:pPr algn="l"/>
                      <a:r>
                        <a:rPr lang="en-US" sz="1200" b="1" dirty="0" smtClean="0">
                          <a:latin typeface="+mj-lt"/>
                        </a:rPr>
                        <a:t>Efficacy</a:t>
                      </a:r>
                      <a:r>
                        <a:rPr lang="en-US" sz="1200" b="1" baseline="0" dirty="0" smtClean="0">
                          <a:latin typeface="+mj-lt"/>
                        </a:rPr>
                        <a:t> </a:t>
                      </a:r>
                      <a:endParaRPr lang="en-US" sz="1200" b="1" dirty="0">
                        <a:latin typeface="+mj-lt"/>
                      </a:endParaRPr>
                    </a:p>
                  </a:txBody>
                  <a:tcPr marL="9525" marR="9525" marT="9525" marB="0" anchor="ctr"/>
                </a:tc>
                <a:tc>
                  <a:txBody>
                    <a:bodyPr/>
                    <a:lstStyle/>
                    <a:p>
                      <a:pPr algn="ctr" rtl="0" fontAlgn="t"/>
                      <a:endParaRPr lang="en-US" sz="1200" b="0" i="0" u="none" strike="noStrike" dirty="0">
                        <a:solidFill>
                          <a:srgbClr val="424F5A"/>
                        </a:solidFill>
                        <a:latin typeface="+mj-lt"/>
                      </a:endParaRPr>
                    </a:p>
                  </a:txBody>
                  <a:tcPr marL="9525" marR="9525" marT="9525" marB="0" anchor="ctr"/>
                </a:tc>
              </a:tr>
              <a:tr h="182880">
                <a:tc>
                  <a:txBody>
                    <a:bodyPr/>
                    <a:lstStyle/>
                    <a:p>
                      <a:pPr algn="r"/>
                      <a:r>
                        <a:rPr lang="en-US" sz="1200" dirty="0" smtClean="0"/>
                        <a:t>Success Percentages/Rates</a:t>
                      </a:r>
                      <a:endParaRPr lang="en-US" sz="1200" dirty="0">
                        <a:latin typeface="+mj-lt"/>
                      </a:endParaRPr>
                    </a:p>
                  </a:txBody>
                  <a:tcPr marL="9525" marR="9525" marT="9525" marB="0" anchor="ctr"/>
                </a:tc>
                <a:tc>
                  <a:txBody>
                    <a:bodyPr/>
                    <a:lstStyle/>
                    <a:p>
                      <a:pPr algn="ctr" rtl="0" fontAlgn="b"/>
                      <a:r>
                        <a:rPr lang="en-US" sz="1200" u="none" strike="noStrike" dirty="0" smtClean="0"/>
                        <a:t>16%</a:t>
                      </a:r>
                      <a:endParaRPr lang="en-US" sz="1200" b="0" i="0" u="none" strike="noStrike" dirty="0">
                        <a:solidFill>
                          <a:srgbClr val="424F5A"/>
                        </a:solidFill>
                        <a:latin typeface="+mj-lt"/>
                      </a:endParaRPr>
                    </a:p>
                  </a:txBody>
                  <a:tcPr marL="9525" marR="9525" marT="9525" marB="0" anchor="ctr"/>
                </a:tc>
              </a:tr>
              <a:tr h="182880">
                <a:tc>
                  <a:txBody>
                    <a:bodyPr/>
                    <a:lstStyle/>
                    <a:p>
                      <a:pPr algn="r"/>
                      <a:r>
                        <a:rPr lang="en-US" sz="1200" dirty="0" smtClean="0"/>
                        <a:t>That</a:t>
                      </a:r>
                      <a:r>
                        <a:rPr lang="en-US" sz="1200" baseline="0" dirty="0" smtClean="0"/>
                        <a:t> is an option/One of several options</a:t>
                      </a:r>
                      <a:endParaRPr lang="en-US" sz="1200" baseline="0" dirty="0" smtClean="0">
                        <a:latin typeface="+mj-lt"/>
                      </a:endParaRPr>
                    </a:p>
                  </a:txBody>
                  <a:tcPr marL="9525" marR="9525" marT="9525" marB="0" anchor="ctr"/>
                </a:tc>
                <a:tc>
                  <a:txBody>
                    <a:bodyPr/>
                    <a:lstStyle/>
                    <a:p>
                      <a:pPr algn="ctr" rtl="0" fontAlgn="b"/>
                      <a:r>
                        <a:rPr lang="en-US" sz="1200" u="none" strike="noStrike" dirty="0" smtClean="0"/>
                        <a:t>12%</a:t>
                      </a:r>
                      <a:endParaRPr lang="en-US" sz="1200" b="0" i="0" u="none" strike="noStrike" dirty="0">
                        <a:solidFill>
                          <a:srgbClr val="424F5A"/>
                        </a:solidFill>
                        <a:latin typeface="+mj-lt"/>
                      </a:endParaRPr>
                    </a:p>
                  </a:txBody>
                  <a:tcPr marL="9525" marR="9525" marT="9525" marB="0" anchor="ctr"/>
                </a:tc>
              </a:tr>
              <a:tr h="182880">
                <a:tc>
                  <a:txBody>
                    <a:bodyPr/>
                    <a:lstStyle/>
                    <a:p>
                      <a:pPr algn="r"/>
                      <a:r>
                        <a:rPr lang="en-US" sz="1200" dirty="0" smtClean="0"/>
                        <a:t>Best option/next step for my treatment</a:t>
                      </a:r>
                      <a:endParaRPr lang="en-US" sz="1200" dirty="0">
                        <a:latin typeface="+mj-lt"/>
                      </a:endParaRPr>
                    </a:p>
                  </a:txBody>
                  <a:tcPr marL="9525" marR="9525" marT="9525" marB="0" anchor="ctr"/>
                </a:tc>
                <a:tc>
                  <a:txBody>
                    <a:bodyPr/>
                    <a:lstStyle/>
                    <a:p>
                      <a:pPr algn="ctr" rtl="0" fontAlgn="b"/>
                      <a:r>
                        <a:rPr lang="en-US" sz="1200" u="none" strike="noStrike" dirty="0" smtClean="0"/>
                        <a:t>10%</a:t>
                      </a:r>
                      <a:endParaRPr lang="en-US" sz="1200" b="0" i="0" u="none" strike="noStrike" dirty="0">
                        <a:solidFill>
                          <a:srgbClr val="424F5A"/>
                        </a:solidFill>
                        <a:latin typeface="+mj-lt"/>
                      </a:endParaRPr>
                    </a:p>
                  </a:txBody>
                  <a:tcPr marL="9525" marR="9525" marT="9525" marB="0" anchor="ctr"/>
                </a:tc>
              </a:tr>
              <a:tr h="182880">
                <a:tc>
                  <a:txBody>
                    <a:bodyPr/>
                    <a:lstStyle/>
                    <a:p>
                      <a:pPr algn="l"/>
                      <a:r>
                        <a:rPr lang="en-US" sz="1200" b="1" dirty="0" smtClean="0">
                          <a:latin typeface="+mj-lt"/>
                        </a:rPr>
                        <a:t>Safety</a:t>
                      </a:r>
                      <a:r>
                        <a:rPr lang="en-US" sz="1200" b="1" baseline="0" dirty="0" smtClean="0">
                          <a:latin typeface="+mj-lt"/>
                        </a:rPr>
                        <a:t>/Toxicity/Risk</a:t>
                      </a:r>
                      <a:endParaRPr lang="en-US" sz="1200" b="1" dirty="0">
                        <a:latin typeface="+mj-lt"/>
                      </a:endParaRPr>
                    </a:p>
                  </a:txBody>
                  <a:tcPr marL="9525" marR="9525" marT="9525" marB="0" anchor="ctr"/>
                </a:tc>
                <a:tc>
                  <a:txBody>
                    <a:bodyPr/>
                    <a:lstStyle/>
                    <a:p>
                      <a:pPr algn="ctr" rtl="0" fontAlgn="t"/>
                      <a:endParaRPr lang="en-US" sz="1200" b="0" i="0" u="none" strike="noStrike" dirty="0">
                        <a:solidFill>
                          <a:srgbClr val="424F5A"/>
                        </a:solidFill>
                        <a:latin typeface="+mj-lt"/>
                      </a:endParaRPr>
                    </a:p>
                  </a:txBody>
                  <a:tcPr marL="9525" marR="9525" marT="9525" marB="0" anchor="ctr"/>
                </a:tc>
              </a:tr>
              <a:tr h="182880">
                <a:tc>
                  <a:txBody>
                    <a:bodyPr/>
                    <a:lstStyle/>
                    <a:p>
                      <a:pPr algn="r"/>
                      <a:r>
                        <a:rPr lang="en-US" sz="1200" dirty="0" smtClean="0"/>
                        <a:t>Side</a:t>
                      </a:r>
                      <a:r>
                        <a:rPr lang="en-US" sz="1200" baseline="0" dirty="0" smtClean="0"/>
                        <a:t> Effects</a:t>
                      </a:r>
                      <a:endParaRPr lang="en-US" sz="1200" dirty="0">
                        <a:latin typeface="+mj-lt"/>
                      </a:endParaRPr>
                    </a:p>
                  </a:txBody>
                  <a:tcPr marL="9525" marR="9525" marT="9525" marB="0" anchor="ctr"/>
                </a:tc>
                <a:tc>
                  <a:txBody>
                    <a:bodyPr/>
                    <a:lstStyle/>
                    <a:p>
                      <a:pPr algn="ctr" rtl="0" fontAlgn="t"/>
                      <a:r>
                        <a:rPr lang="en-US" sz="1200" u="none" strike="noStrike" dirty="0" smtClean="0"/>
                        <a:t>21%</a:t>
                      </a:r>
                      <a:endParaRPr lang="en-US" sz="1200" b="0" i="0" u="none" strike="noStrike" dirty="0">
                        <a:solidFill>
                          <a:srgbClr val="424F5A"/>
                        </a:solidFill>
                        <a:latin typeface="+mj-lt"/>
                      </a:endParaRPr>
                    </a:p>
                  </a:txBody>
                  <a:tcPr marL="9525" marR="9525" marT="9525" marB="0" anchor="ctr"/>
                </a:tc>
              </a:tr>
              <a:tr h="182880">
                <a:tc>
                  <a:txBody>
                    <a:bodyPr/>
                    <a:lstStyle/>
                    <a:p>
                      <a:pPr algn="r"/>
                      <a:r>
                        <a:rPr lang="en-US" sz="1200" dirty="0" smtClean="0"/>
                        <a:t>Had other health</a:t>
                      </a:r>
                      <a:r>
                        <a:rPr lang="en-US" sz="1200" baseline="0" dirty="0" smtClean="0"/>
                        <a:t> issues that would have an affect on results</a:t>
                      </a:r>
                      <a:endParaRPr lang="en-US" sz="1200" dirty="0">
                        <a:latin typeface="+mj-lt"/>
                      </a:endParaRPr>
                    </a:p>
                  </a:txBody>
                  <a:tcPr marL="9525" marR="9525" marT="9525" marB="0" anchor="ctr"/>
                </a:tc>
                <a:tc>
                  <a:txBody>
                    <a:bodyPr/>
                    <a:lstStyle/>
                    <a:p>
                      <a:pPr algn="ctr"/>
                      <a:r>
                        <a:rPr lang="en-US" sz="1200" dirty="0" smtClean="0"/>
                        <a:t>7%</a:t>
                      </a:r>
                      <a:endParaRPr lang="en-US" sz="1200" dirty="0"/>
                    </a:p>
                  </a:txBody>
                  <a:tcPr marL="9525" marR="9525" marT="9525" marB="0" anchor="ctr"/>
                </a:tc>
              </a:tr>
              <a:tr h="182880">
                <a:tc>
                  <a:txBody>
                    <a:bodyPr/>
                    <a:lstStyle/>
                    <a:p>
                      <a:pPr algn="r"/>
                      <a:r>
                        <a:rPr lang="en-US" sz="1200" dirty="0" smtClean="0"/>
                        <a:t>Said it is risky/High risk</a:t>
                      </a:r>
                      <a:endParaRPr lang="en-US" sz="1200" dirty="0">
                        <a:latin typeface="+mj-lt"/>
                      </a:endParaRPr>
                    </a:p>
                  </a:txBody>
                  <a:tcPr marL="9525" marR="9525" marT="9525" marB="0" anchor="ctr"/>
                </a:tc>
                <a:tc>
                  <a:txBody>
                    <a:bodyPr/>
                    <a:lstStyle/>
                    <a:p>
                      <a:pPr algn="ctr" rtl="0" fontAlgn="ctr"/>
                      <a:r>
                        <a:rPr lang="en-US" sz="1200" u="none" strike="noStrike" dirty="0" smtClean="0"/>
                        <a:t>7%</a:t>
                      </a:r>
                      <a:endParaRPr lang="en-US" sz="1200" b="0" i="0" u="none" strike="noStrike" dirty="0">
                        <a:solidFill>
                          <a:srgbClr val="424F5A"/>
                        </a:solidFill>
                        <a:latin typeface="+mj-lt"/>
                      </a:endParaRPr>
                    </a:p>
                  </a:txBody>
                  <a:tcPr marL="9525" marR="9525" marT="9525" marB="0" anchor="ctr"/>
                </a:tc>
              </a:tr>
              <a:tr h="182880">
                <a:tc>
                  <a:txBody>
                    <a:bodyPr/>
                    <a:lstStyle/>
                    <a:p>
                      <a:pPr algn="r"/>
                      <a:r>
                        <a:rPr lang="en-US" sz="1200" dirty="0" smtClean="0"/>
                        <a:t>Hospital stay required</a:t>
                      </a:r>
                      <a:endParaRPr lang="en-US" sz="1200" dirty="0">
                        <a:latin typeface="+mj-lt"/>
                      </a:endParaRPr>
                    </a:p>
                  </a:txBody>
                  <a:tcPr marL="9525" marR="9525" marT="9525" marB="0" anchor="ctr"/>
                </a:tc>
                <a:tc>
                  <a:txBody>
                    <a:bodyPr/>
                    <a:lstStyle/>
                    <a:p>
                      <a:pPr algn="ctr" rtl="0" fontAlgn="b"/>
                      <a:r>
                        <a:rPr lang="en-US" sz="1200" u="none" strike="noStrike" dirty="0" smtClean="0"/>
                        <a:t>5%</a:t>
                      </a:r>
                      <a:endParaRPr lang="en-US" sz="1200" b="0" i="0" u="none" strike="noStrike" dirty="0">
                        <a:solidFill>
                          <a:srgbClr val="424F5A"/>
                        </a:solidFill>
                        <a:latin typeface="+mj-lt"/>
                      </a:endParaRPr>
                    </a:p>
                  </a:txBody>
                  <a:tcPr marL="9525" marR="9525" marT="9525" marB="0" anchor="ctr"/>
                </a:tc>
              </a:tr>
              <a:tr h="182880">
                <a:tc>
                  <a:txBody>
                    <a:bodyPr/>
                    <a:lstStyle/>
                    <a:p>
                      <a:pPr algn="l"/>
                      <a:r>
                        <a:rPr lang="en-US" sz="1200" b="1" dirty="0" smtClean="0">
                          <a:latin typeface="+mj-lt"/>
                        </a:rPr>
                        <a:t>Lack of Efficacy</a:t>
                      </a:r>
                      <a:endParaRPr lang="en-US" sz="1200" b="1" dirty="0">
                        <a:latin typeface="+mj-lt"/>
                      </a:endParaRPr>
                    </a:p>
                  </a:txBody>
                  <a:tcPr marL="9525" marR="9525" marT="9525" marB="0" anchor="ctr"/>
                </a:tc>
                <a:tc>
                  <a:txBody>
                    <a:bodyPr/>
                    <a:lstStyle/>
                    <a:p>
                      <a:pPr algn="ctr" rtl="0" fontAlgn="t"/>
                      <a:endParaRPr lang="en-US" sz="1200" b="0" i="0" u="none" strike="noStrike" dirty="0">
                        <a:solidFill>
                          <a:srgbClr val="424F5A"/>
                        </a:solidFill>
                        <a:latin typeface="+mj-lt"/>
                      </a:endParaRPr>
                    </a:p>
                  </a:txBody>
                  <a:tcPr marL="9525" marR="9525" marT="9525" marB="0" anchor="ctr"/>
                </a:tc>
              </a:tr>
              <a:tr h="182880">
                <a:tc>
                  <a:txBody>
                    <a:bodyPr/>
                    <a:lstStyle/>
                    <a:p>
                      <a:pPr algn="r"/>
                      <a:r>
                        <a:rPr lang="en-US" sz="1200" dirty="0" smtClean="0"/>
                        <a:t>Wasn’t Effective/Didn’t work</a:t>
                      </a:r>
                      <a:endParaRPr lang="en-US" sz="1200" baseline="0" dirty="0" smtClean="0">
                        <a:latin typeface="+mj-lt"/>
                      </a:endParaRPr>
                    </a:p>
                  </a:txBody>
                  <a:tcPr marL="9525" marR="9525" marT="9525" marB="0" anchor="ctr"/>
                </a:tc>
                <a:tc>
                  <a:txBody>
                    <a:bodyPr/>
                    <a:lstStyle/>
                    <a:p>
                      <a:pPr algn="ctr" rtl="0" fontAlgn="b"/>
                      <a:r>
                        <a:rPr lang="en-US" sz="1200" u="none" strike="noStrike" dirty="0" smtClean="0"/>
                        <a:t>4%</a:t>
                      </a:r>
                      <a:endParaRPr lang="en-US" sz="1200" b="0" i="0" u="none" strike="noStrike" dirty="0">
                        <a:solidFill>
                          <a:srgbClr val="424F5A"/>
                        </a:solidFill>
                        <a:latin typeface="+mj-lt"/>
                      </a:endParaRPr>
                    </a:p>
                  </a:txBody>
                  <a:tcPr marL="9525" marR="9525" marT="9525" marB="0" anchor="ctr"/>
                </a:tc>
              </a:tr>
              <a:tr h="182880">
                <a:tc>
                  <a:txBody>
                    <a:bodyPr/>
                    <a:lstStyle/>
                    <a:p>
                      <a:pPr algn="l"/>
                      <a:r>
                        <a:rPr lang="en-US" sz="1200" b="1" dirty="0" smtClean="0">
                          <a:latin typeface="+mj-lt"/>
                        </a:rPr>
                        <a:t>Not Appropriate/Try</a:t>
                      </a:r>
                      <a:r>
                        <a:rPr lang="en-US" sz="1200" b="1" baseline="0" dirty="0" smtClean="0">
                          <a:latin typeface="+mj-lt"/>
                        </a:rPr>
                        <a:t> later on</a:t>
                      </a:r>
                      <a:endParaRPr lang="en-US" sz="1200" b="1" dirty="0">
                        <a:latin typeface="+mj-lt"/>
                      </a:endParaRPr>
                    </a:p>
                  </a:txBody>
                  <a:tcPr marL="9525" marR="9525" marT="9525" marB="0" anchor="ctr"/>
                </a:tc>
                <a:tc>
                  <a:txBody>
                    <a:bodyPr/>
                    <a:lstStyle/>
                    <a:p>
                      <a:pPr algn="ctr" rtl="0" fontAlgn="t"/>
                      <a:endParaRPr lang="en-US" sz="1200" b="0" i="0" u="none" strike="noStrike" dirty="0">
                        <a:solidFill>
                          <a:srgbClr val="424F5A"/>
                        </a:solidFill>
                        <a:latin typeface="+mj-lt"/>
                      </a:endParaRPr>
                    </a:p>
                  </a:txBody>
                  <a:tcPr marL="9525" marR="9525" marT="9525" marB="0" anchor="ctr"/>
                </a:tc>
              </a:tr>
              <a:tr h="182880">
                <a:tc>
                  <a:txBody>
                    <a:bodyPr/>
                    <a:lstStyle/>
                    <a:p>
                      <a:pPr algn="r"/>
                      <a:r>
                        <a:rPr lang="en-US" sz="1200" dirty="0" smtClean="0"/>
                        <a:t>New</a:t>
                      </a:r>
                      <a:r>
                        <a:rPr lang="en-US" sz="1200" baseline="0" dirty="0" smtClean="0"/>
                        <a:t> drug/treatment available/still going through trials</a:t>
                      </a:r>
                      <a:endParaRPr lang="en-US" sz="1200" dirty="0">
                        <a:latin typeface="+mj-lt"/>
                      </a:endParaRPr>
                    </a:p>
                  </a:txBody>
                  <a:tcPr marL="9525" marR="9525" marT="9525" marB="0" anchor="ctr"/>
                </a:tc>
                <a:tc>
                  <a:txBody>
                    <a:bodyPr/>
                    <a:lstStyle/>
                    <a:p>
                      <a:pPr algn="ctr" rtl="0" fontAlgn="b"/>
                      <a:r>
                        <a:rPr lang="en-US" sz="1200" u="none" strike="noStrike" dirty="0" smtClean="0"/>
                        <a:t>6%</a:t>
                      </a:r>
                      <a:endParaRPr lang="en-US" sz="1200" b="0" i="0" u="none" strike="noStrike" dirty="0">
                        <a:solidFill>
                          <a:srgbClr val="424F5A"/>
                        </a:solidFill>
                        <a:latin typeface="+mj-lt"/>
                      </a:endParaRPr>
                    </a:p>
                  </a:txBody>
                  <a:tcPr marL="9525" marR="9525" marT="9525" marB="0" anchor="ctr"/>
                </a:tc>
              </a:tr>
              <a:tr h="182880">
                <a:tc>
                  <a:txBody>
                    <a:bodyPr/>
                    <a:lstStyle/>
                    <a:p>
                      <a:pPr algn="r"/>
                      <a:r>
                        <a:rPr lang="en-US" sz="1200" dirty="0" smtClean="0"/>
                        <a:t>May take later on if my condition worsens</a:t>
                      </a:r>
                      <a:endParaRPr lang="en-US" sz="1200" dirty="0">
                        <a:latin typeface="+mj-lt"/>
                      </a:endParaRPr>
                    </a:p>
                  </a:txBody>
                  <a:tcPr marL="9525" marR="9525" marT="9525" marB="0" anchor="ctr"/>
                </a:tc>
                <a:tc>
                  <a:txBody>
                    <a:bodyPr/>
                    <a:lstStyle/>
                    <a:p>
                      <a:pPr algn="ctr" rtl="0" fontAlgn="b"/>
                      <a:r>
                        <a:rPr lang="en-US" sz="1200" u="none" strike="noStrike" dirty="0" smtClean="0"/>
                        <a:t>6%</a:t>
                      </a:r>
                      <a:endParaRPr lang="en-US" sz="1200" b="0" i="0" u="none" strike="noStrike" dirty="0">
                        <a:solidFill>
                          <a:srgbClr val="424F5A"/>
                        </a:solidFill>
                        <a:latin typeface="+mj-lt"/>
                      </a:endParaRPr>
                    </a:p>
                  </a:txBody>
                  <a:tcPr marL="9525" marR="9525" marT="9525" marB="0" anchor="ctr"/>
                </a:tc>
              </a:tr>
              <a:tr h="182880">
                <a:tc>
                  <a:txBody>
                    <a:bodyPr/>
                    <a:lstStyle/>
                    <a:p>
                      <a:pPr algn="l"/>
                      <a:r>
                        <a:rPr lang="en-US" sz="1200" b="1" dirty="0" smtClean="0">
                          <a:latin typeface="+mj-lt"/>
                        </a:rPr>
                        <a:t>Other</a:t>
                      </a:r>
                      <a:endParaRPr lang="en-US" sz="1200" b="1" dirty="0">
                        <a:latin typeface="+mj-lt"/>
                      </a:endParaRPr>
                    </a:p>
                  </a:txBody>
                  <a:tcPr marL="9525" marR="9525" marT="9525" marB="0" anchor="ctr"/>
                </a:tc>
                <a:tc>
                  <a:txBody>
                    <a:bodyPr/>
                    <a:lstStyle/>
                    <a:p>
                      <a:pPr algn="ctr" rtl="0" fontAlgn="t"/>
                      <a:endParaRPr lang="en-US" sz="1200" b="0" i="0" u="none" strike="noStrike" dirty="0">
                        <a:solidFill>
                          <a:srgbClr val="424F5A"/>
                        </a:solidFill>
                        <a:latin typeface="+mj-lt"/>
                      </a:endParaRPr>
                    </a:p>
                  </a:txBody>
                  <a:tcPr marL="9525" marR="9525" marT="9525" marB="0" anchor="ctr"/>
                </a:tc>
              </a:tr>
              <a:tr h="182880">
                <a:tc>
                  <a:txBody>
                    <a:bodyPr/>
                    <a:lstStyle/>
                    <a:p>
                      <a:pPr algn="r"/>
                      <a:r>
                        <a:rPr lang="en-US" sz="1200" dirty="0" smtClean="0"/>
                        <a:t>Already Tried</a:t>
                      </a:r>
                      <a:endParaRPr lang="en-US" sz="1200" dirty="0">
                        <a:latin typeface="+mj-lt"/>
                      </a:endParaRPr>
                    </a:p>
                  </a:txBody>
                  <a:tcPr marL="9525" marR="9525" marT="9525" marB="0" anchor="ctr"/>
                </a:tc>
                <a:tc>
                  <a:txBody>
                    <a:bodyPr/>
                    <a:lstStyle/>
                    <a:p>
                      <a:pPr algn="ctr" rtl="0" fontAlgn="t"/>
                      <a:r>
                        <a:rPr lang="en-US" sz="1200" u="none" strike="noStrike" dirty="0" smtClean="0"/>
                        <a:t>7%</a:t>
                      </a:r>
                      <a:endParaRPr lang="en-US" sz="1200" b="0" i="0" u="none" strike="noStrike" dirty="0">
                        <a:solidFill>
                          <a:srgbClr val="424F5A"/>
                        </a:solidFill>
                        <a:latin typeface="+mj-lt"/>
                      </a:endParaRPr>
                    </a:p>
                  </a:txBody>
                  <a:tcPr marL="9525" marR="9525" marT="9525" marB="0" anchor="ctr"/>
                </a:tc>
              </a:tr>
              <a:tr h="182880">
                <a:tc>
                  <a:txBody>
                    <a:bodyPr/>
                    <a:lstStyle/>
                    <a:p>
                      <a:pPr algn="r"/>
                      <a:r>
                        <a:rPr lang="en-US" sz="1200" dirty="0" smtClean="0"/>
                        <a:t>Other</a:t>
                      </a:r>
                      <a:endParaRPr lang="en-US" sz="1200" dirty="0">
                        <a:latin typeface="+mj-lt"/>
                      </a:endParaRPr>
                    </a:p>
                  </a:txBody>
                  <a:tcPr marL="9525" marR="9525" marT="9525" marB="0" anchor="ctr"/>
                </a:tc>
                <a:tc>
                  <a:txBody>
                    <a:bodyPr/>
                    <a:lstStyle/>
                    <a:p>
                      <a:pPr algn="ctr" rtl="0" fontAlgn="b"/>
                      <a:r>
                        <a:rPr lang="en-US" sz="1200" u="none" strike="noStrike" dirty="0" smtClean="0"/>
                        <a:t>15%</a:t>
                      </a:r>
                      <a:endParaRPr lang="en-US" sz="1200" b="0" i="0" u="none" strike="noStrike" dirty="0">
                        <a:solidFill>
                          <a:srgbClr val="424F5A"/>
                        </a:solidFill>
                        <a:latin typeface="+mj-lt"/>
                      </a:endParaRPr>
                    </a:p>
                  </a:txBody>
                  <a:tcPr marL="9525" marR="9525" marT="9525" marB="0" anchor="ctr"/>
                </a:tc>
              </a:tr>
              <a:tr h="182880">
                <a:tc>
                  <a:txBody>
                    <a:bodyPr/>
                    <a:lstStyle/>
                    <a:p>
                      <a:pPr algn="r"/>
                      <a:r>
                        <a:rPr lang="en-US" sz="1200" dirty="0" smtClean="0"/>
                        <a:t>Don’t know/Decline to answer</a:t>
                      </a:r>
                      <a:endParaRPr lang="en-US" sz="1200" dirty="0" smtClean="0">
                        <a:latin typeface="+mj-lt"/>
                      </a:endParaRPr>
                    </a:p>
                  </a:txBody>
                  <a:tcPr marL="9525" marR="9525" marT="9525" marB="0" anchor="ctr"/>
                </a:tc>
                <a:tc>
                  <a:txBody>
                    <a:bodyPr/>
                    <a:lstStyle/>
                    <a:p>
                      <a:pPr algn="ctr" rtl="0" fontAlgn="b"/>
                      <a:r>
                        <a:rPr lang="en-US" sz="1200" u="none" strike="noStrike" dirty="0" smtClean="0"/>
                        <a:t>18%</a:t>
                      </a:r>
                      <a:endParaRPr lang="en-US" sz="1200" b="0" i="0" u="none" strike="noStrike" dirty="0">
                        <a:solidFill>
                          <a:srgbClr val="424F5A"/>
                        </a:solidFill>
                        <a:latin typeface="+mj-lt"/>
                      </a:endParaRPr>
                    </a:p>
                  </a:txBody>
                  <a:tcPr marL="9525" marR="9525" marT="9525" marB="0" anchor="ctr"/>
                </a:tc>
              </a:tr>
            </a:tbl>
          </a:graphicData>
        </a:graphic>
      </p:graphicFrame>
      <p:graphicFrame>
        <p:nvGraphicFramePr>
          <p:cNvPr id="10" name="Chart 9"/>
          <p:cNvGraphicFramePr/>
          <p:nvPr/>
        </p:nvGraphicFramePr>
        <p:xfrm>
          <a:off x="304800" y="3352800"/>
          <a:ext cx="2209800" cy="1676400"/>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ounded Rectangular Callout 11"/>
          <p:cNvSpPr/>
          <p:nvPr/>
        </p:nvSpPr>
        <p:spPr bwMode="auto">
          <a:xfrm>
            <a:off x="6248400" y="4191000"/>
            <a:ext cx="2209800" cy="1066800"/>
          </a:xfrm>
          <a:prstGeom prst="wedgeRoundRectCallout">
            <a:avLst/>
          </a:prstGeom>
          <a:ln>
            <a:headEnd type="none" w="med" len="med"/>
            <a:tailEnd type="none" w="med" len="med"/>
          </a:ln>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1" i="0" u="none" strike="noStrike" cap="none" normalizeH="0" baseline="0" dirty="0">
              <a:ln>
                <a:noFill/>
              </a:ln>
              <a:solidFill>
                <a:schemeClr val="tx1"/>
              </a:solidFill>
              <a:effectLst/>
              <a:latin typeface="Arial" charset="0"/>
              <a:ea typeface="ヒラギノ角ゴ Pro W3" charset="-128"/>
              <a:cs typeface="ヒラギノ角ゴ Pro W3" charset="-128"/>
            </a:endParaRPr>
          </a:p>
        </p:txBody>
      </p:sp>
      <p:sp>
        <p:nvSpPr>
          <p:cNvPr id="10" name="Rounded Rectangular Callout 9"/>
          <p:cNvSpPr/>
          <p:nvPr/>
        </p:nvSpPr>
        <p:spPr bwMode="auto">
          <a:xfrm>
            <a:off x="3429000" y="2743200"/>
            <a:ext cx="2209800" cy="1066800"/>
          </a:xfrm>
          <a:prstGeom prst="wedgeRoundRectCallout">
            <a:avLst/>
          </a:prstGeom>
          <a:ln>
            <a:headEnd type="none" w="med" len="med"/>
            <a:tailEnd type="none" w="med" len="med"/>
          </a:ln>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1" i="0" u="none" strike="noStrike" cap="none" normalizeH="0" baseline="0" dirty="0">
              <a:ln>
                <a:noFill/>
              </a:ln>
              <a:solidFill>
                <a:schemeClr val="tx1"/>
              </a:solidFill>
              <a:effectLst/>
              <a:latin typeface="Arial" charset="0"/>
              <a:ea typeface="ヒラギノ角ゴ Pro W3" charset="-128"/>
              <a:cs typeface="ヒラギノ角ゴ Pro W3" charset="-128"/>
            </a:endParaRPr>
          </a:p>
        </p:txBody>
      </p:sp>
      <p:sp>
        <p:nvSpPr>
          <p:cNvPr id="8" name="Rounded Rectangular Callout 7"/>
          <p:cNvSpPr/>
          <p:nvPr/>
        </p:nvSpPr>
        <p:spPr bwMode="auto">
          <a:xfrm>
            <a:off x="457200" y="4114800"/>
            <a:ext cx="4191000" cy="1752600"/>
          </a:xfrm>
          <a:prstGeom prst="wedgeRoundRectCallout">
            <a:avLst/>
          </a:prstGeom>
          <a:ln>
            <a:headEnd type="none" w="med" len="med"/>
            <a:tailEnd type="none" w="med" len="med"/>
          </a:ln>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a:ln>
                <a:noFill/>
              </a:ln>
              <a:solidFill>
                <a:schemeClr val="tx1"/>
              </a:solidFill>
              <a:effectLst/>
              <a:latin typeface="Arial" charset="0"/>
              <a:ea typeface="ヒラギノ角ゴ Pro W3" charset="-128"/>
              <a:cs typeface="ヒラギノ角ゴ Pro W3" charset="-128"/>
            </a:endParaRPr>
          </a:p>
        </p:txBody>
      </p:sp>
      <p:sp>
        <p:nvSpPr>
          <p:cNvPr id="2" name="Title 1"/>
          <p:cNvSpPr>
            <a:spLocks noGrp="1"/>
          </p:cNvSpPr>
          <p:nvPr>
            <p:ph type="title"/>
          </p:nvPr>
        </p:nvSpPr>
        <p:spPr/>
        <p:txBody>
          <a:bodyPr/>
          <a:lstStyle/>
          <a:p>
            <a:r>
              <a:rPr lang="en-US" dirty="0" smtClean="0">
                <a:solidFill>
                  <a:srgbClr val="0070C0"/>
                </a:solidFill>
              </a:rPr>
              <a:t>Patient Comments</a:t>
            </a:r>
            <a:endParaRPr lang="en-US" dirty="0">
              <a:solidFill>
                <a:srgbClr val="0070C0"/>
              </a:solidFill>
            </a:endParaRPr>
          </a:p>
        </p:txBody>
      </p:sp>
      <p:sp>
        <p:nvSpPr>
          <p:cNvPr id="3" name="Slide Number Placeholder 2"/>
          <p:cNvSpPr>
            <a:spLocks noGrp="1"/>
          </p:cNvSpPr>
          <p:nvPr>
            <p:ph type="sldNum" sz="quarter" idx="12"/>
          </p:nvPr>
        </p:nvSpPr>
        <p:spPr/>
        <p:txBody>
          <a:bodyPr/>
          <a:lstStyle/>
          <a:p>
            <a:pPr>
              <a:defRPr/>
            </a:pPr>
            <a:fld id="{0B6F88B5-D3E7-4494-90DB-14B95124CB87}" type="slidenum">
              <a:rPr lang="en-US" smtClean="0"/>
              <a:pPr>
                <a:defRPr/>
              </a:pPr>
              <a:t>26</a:t>
            </a:fld>
            <a:endParaRPr lang="en-US" dirty="0"/>
          </a:p>
        </p:txBody>
      </p:sp>
      <p:sp>
        <p:nvSpPr>
          <p:cNvPr id="4" name="Rounded Rectangular Callout 3"/>
          <p:cNvSpPr/>
          <p:nvPr/>
        </p:nvSpPr>
        <p:spPr bwMode="auto">
          <a:xfrm>
            <a:off x="228600" y="1295400"/>
            <a:ext cx="3124200" cy="1524000"/>
          </a:xfrm>
          <a:prstGeom prst="wedgeRoundRectCallout">
            <a:avLst/>
          </a:prstGeom>
          <a:ln>
            <a:headEnd type="none" w="med" len="med"/>
            <a:tailEnd type="none" w="med" len="med"/>
          </a:ln>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1" i="0" u="none" strike="noStrike" cap="none" normalizeH="0" baseline="0" dirty="0">
              <a:ln>
                <a:noFill/>
              </a:ln>
              <a:solidFill>
                <a:schemeClr val="tx1"/>
              </a:solidFill>
              <a:effectLst/>
              <a:latin typeface="Arial" charset="0"/>
              <a:ea typeface="ヒラギノ角ゴ Pro W3" charset="-128"/>
              <a:cs typeface="ヒラギノ角ゴ Pro W3" charset="-128"/>
            </a:endParaRPr>
          </a:p>
        </p:txBody>
      </p:sp>
      <p:sp>
        <p:nvSpPr>
          <p:cNvPr id="5" name="TextBox 4"/>
          <p:cNvSpPr txBox="1"/>
          <p:nvPr/>
        </p:nvSpPr>
        <p:spPr>
          <a:xfrm>
            <a:off x="228600" y="1447800"/>
            <a:ext cx="3048000" cy="1384995"/>
          </a:xfrm>
          <a:prstGeom prst="rect">
            <a:avLst/>
          </a:prstGeom>
          <a:noFill/>
        </p:spPr>
        <p:txBody>
          <a:bodyPr wrap="square" rtlCol="0">
            <a:spAutoFit/>
          </a:bodyPr>
          <a:lstStyle/>
          <a:p>
            <a:r>
              <a:rPr lang="en-US" sz="1400" dirty="0" smtClean="0">
                <a:latin typeface="+mn-lt"/>
              </a:rPr>
              <a:t>Have tried low dose in two different protocols. My doctor is not a huge proponent of high dose but would offer it if I was adamant. I'm not sure if my health would allow me to do high dose now.</a:t>
            </a:r>
            <a:endParaRPr lang="en-US" sz="1400" dirty="0">
              <a:latin typeface="+mn-lt"/>
            </a:endParaRPr>
          </a:p>
        </p:txBody>
      </p:sp>
      <p:sp>
        <p:nvSpPr>
          <p:cNvPr id="6" name="Rounded Rectangular Callout 5"/>
          <p:cNvSpPr/>
          <p:nvPr/>
        </p:nvSpPr>
        <p:spPr bwMode="auto">
          <a:xfrm>
            <a:off x="5562600" y="1371600"/>
            <a:ext cx="3200400" cy="1295400"/>
          </a:xfrm>
          <a:prstGeom prst="wedgeRoundRectCallout">
            <a:avLst/>
          </a:prstGeom>
          <a:ln>
            <a:headEnd type="none" w="med" len="med"/>
            <a:tailEnd type="none" w="med" len="med"/>
          </a:ln>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rtlCol="0" anchor="t" anchorCtr="0" compatLnSpc="1">
            <a:prstTxWarp prst="textNoShape">
              <a:avLst/>
            </a:prstTxWarp>
          </a:bodyPr>
          <a:lstStyle/>
          <a:p>
            <a:pPr eaLnBrk="0" hangingPunct="0"/>
            <a:r>
              <a:rPr lang="en-US" sz="1400" dirty="0" smtClean="0">
                <a:solidFill>
                  <a:schemeClr val="tx1"/>
                </a:solidFill>
                <a:ea typeface="ヒラギノ角ゴ Pro W3" charset="-128"/>
                <a:cs typeface="ヒラギノ角ゴ Pro W3" charset="-128"/>
              </a:rPr>
              <a:t>Best treatment for me considering that I am very healthy and could probably withstand the bad side effects. He also discussed the low success rate of any treatment regarding my type of cancer.</a:t>
            </a:r>
            <a:endParaRPr kumimoji="0" lang="en-US" sz="1400" b="0" i="0" u="none" strike="noStrike" cap="none" normalizeH="0" baseline="0" dirty="0">
              <a:ln>
                <a:noFill/>
              </a:ln>
              <a:solidFill>
                <a:schemeClr val="tx1"/>
              </a:solidFill>
              <a:effectLst/>
              <a:ea typeface="ヒラギノ角ゴ Pro W3" charset="-128"/>
              <a:cs typeface="ヒラギノ角ゴ Pro W3" charset="-128"/>
            </a:endParaRPr>
          </a:p>
        </p:txBody>
      </p:sp>
      <p:sp>
        <p:nvSpPr>
          <p:cNvPr id="7" name="Rectangle 6"/>
          <p:cNvSpPr/>
          <p:nvPr/>
        </p:nvSpPr>
        <p:spPr>
          <a:xfrm>
            <a:off x="533400" y="4191000"/>
            <a:ext cx="4038600" cy="1600438"/>
          </a:xfrm>
          <a:prstGeom prst="rect">
            <a:avLst/>
          </a:prstGeom>
        </p:spPr>
        <p:txBody>
          <a:bodyPr wrap="square">
            <a:spAutoFit/>
          </a:bodyPr>
          <a:lstStyle/>
          <a:p>
            <a:r>
              <a:rPr lang="en-US" sz="1400" dirty="0" smtClean="0">
                <a:latin typeface="+mj-lt"/>
              </a:rPr>
              <a:t>He did research to see if there were reasons why having MS might eliminate that as a treatment option I was diagnosed. There were only 2 cases sited. One said it affected the patients immune system and the other said no effect. I wanted to proceed  but he felt I needed </a:t>
            </a:r>
            <a:r>
              <a:rPr lang="en-US" sz="1400" dirty="0" err="1" smtClean="0">
                <a:latin typeface="+mj-lt"/>
              </a:rPr>
              <a:t>Sutent</a:t>
            </a:r>
            <a:r>
              <a:rPr lang="en-US" sz="1400" dirty="0" smtClean="0">
                <a:latin typeface="+mj-lt"/>
              </a:rPr>
              <a:t> due to massive tumor burden.</a:t>
            </a:r>
            <a:endParaRPr lang="en-US" sz="1400" dirty="0">
              <a:latin typeface="+mj-lt"/>
            </a:endParaRPr>
          </a:p>
        </p:txBody>
      </p:sp>
      <p:sp>
        <p:nvSpPr>
          <p:cNvPr id="9" name="Rectangle 8"/>
          <p:cNvSpPr/>
          <p:nvPr/>
        </p:nvSpPr>
        <p:spPr>
          <a:xfrm>
            <a:off x="3429000" y="2819400"/>
            <a:ext cx="2286000" cy="954107"/>
          </a:xfrm>
          <a:prstGeom prst="rect">
            <a:avLst/>
          </a:prstGeom>
        </p:spPr>
        <p:txBody>
          <a:bodyPr wrap="square">
            <a:spAutoFit/>
          </a:bodyPr>
          <a:lstStyle/>
          <a:p>
            <a:r>
              <a:rPr lang="en-US" sz="1400" dirty="0" smtClean="0">
                <a:latin typeface="+mn-lt"/>
              </a:rPr>
              <a:t>He mentioned </a:t>
            </a:r>
            <a:r>
              <a:rPr lang="en-US" sz="1400" dirty="0" err="1" smtClean="0">
                <a:latin typeface="+mn-lt"/>
              </a:rPr>
              <a:t>Proleukin</a:t>
            </a:r>
            <a:r>
              <a:rPr lang="en-US" sz="1400" dirty="0" smtClean="0">
                <a:latin typeface="+mn-lt"/>
              </a:rPr>
              <a:t> as one of the several treatment options available in chemotherapy</a:t>
            </a:r>
            <a:endParaRPr lang="en-US" sz="1400" dirty="0">
              <a:latin typeface="+mn-lt"/>
            </a:endParaRPr>
          </a:p>
        </p:txBody>
      </p:sp>
      <p:sp>
        <p:nvSpPr>
          <p:cNvPr id="11" name="Rectangle 10"/>
          <p:cNvSpPr/>
          <p:nvPr/>
        </p:nvSpPr>
        <p:spPr>
          <a:xfrm>
            <a:off x="6400800" y="4267200"/>
            <a:ext cx="1828800" cy="954107"/>
          </a:xfrm>
          <a:prstGeom prst="rect">
            <a:avLst/>
          </a:prstGeom>
        </p:spPr>
        <p:txBody>
          <a:bodyPr wrap="square">
            <a:spAutoFit/>
          </a:bodyPr>
          <a:lstStyle/>
          <a:p>
            <a:r>
              <a:rPr lang="en-US" sz="1400" dirty="0" smtClean="0">
                <a:latin typeface="+mn-lt"/>
              </a:rPr>
              <a:t>It is very toxic and I will be entering other trials before trying this drug.</a:t>
            </a:r>
            <a:endParaRPr lang="en-US" sz="1400" dirty="0">
              <a:latin typeface="+mn-lt"/>
            </a:endParaRPr>
          </a:p>
        </p:txBody>
      </p:sp>
      <p:sp>
        <p:nvSpPr>
          <p:cNvPr id="13" name="Rectangle 12"/>
          <p:cNvSpPr/>
          <p:nvPr/>
        </p:nvSpPr>
        <p:spPr>
          <a:xfrm>
            <a:off x="533400" y="6248400"/>
            <a:ext cx="5867400" cy="338554"/>
          </a:xfrm>
          <a:prstGeom prst="rect">
            <a:avLst/>
          </a:prstGeom>
        </p:spPr>
        <p:txBody>
          <a:bodyPr wrap="square">
            <a:spAutoFit/>
          </a:bodyPr>
          <a:lstStyle/>
          <a:p>
            <a:r>
              <a:rPr lang="en-US" sz="800" dirty="0" smtClean="0">
                <a:latin typeface="Arial" pitchFamily="34" charset="0"/>
                <a:cs typeface="Arial" pitchFamily="34" charset="0"/>
              </a:rPr>
              <a:t>Base: Physician Has Discussed </a:t>
            </a:r>
            <a:r>
              <a:rPr lang="en-US" sz="800" dirty="0" err="1" smtClean="0">
                <a:latin typeface="Arial" pitchFamily="34" charset="0"/>
                <a:cs typeface="Arial" pitchFamily="34" charset="0"/>
              </a:rPr>
              <a:t>Proleukin</a:t>
            </a:r>
            <a:r>
              <a:rPr lang="en-US" sz="800" dirty="0" smtClean="0">
                <a:latin typeface="Arial" pitchFamily="34" charset="0"/>
                <a:cs typeface="Arial" pitchFamily="34" charset="0"/>
              </a:rPr>
              <a:t> (n=78)</a:t>
            </a:r>
          </a:p>
          <a:p>
            <a:r>
              <a:rPr lang="en-US" sz="800" dirty="0" smtClean="0">
                <a:latin typeface="Arial" pitchFamily="34" charset="0"/>
                <a:cs typeface="Arial" pitchFamily="34" charset="0"/>
              </a:rPr>
              <a:t>Q956. What did your physician discuss regarding </a:t>
            </a:r>
            <a:r>
              <a:rPr lang="en-US" sz="800" dirty="0" err="1" smtClean="0">
                <a:latin typeface="Arial" pitchFamily="34" charset="0"/>
                <a:cs typeface="Arial" pitchFamily="34" charset="0"/>
              </a:rPr>
              <a:t>Proleukin</a:t>
            </a:r>
            <a:r>
              <a:rPr lang="en-US" sz="800" dirty="0" smtClean="0">
                <a:latin typeface="Arial" pitchFamily="34" charset="0"/>
                <a:cs typeface="Arial" pitchFamily="34" charset="0"/>
              </a:rPr>
              <a:t> as a treatment option for you?</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4"/>
                </a:solidFill>
              </a:rPr>
              <a:t>Attitudes by Awareness of </a:t>
            </a:r>
            <a:r>
              <a:rPr lang="en-US" dirty="0" err="1" smtClean="0">
                <a:solidFill>
                  <a:schemeClr val="accent4"/>
                </a:solidFill>
              </a:rPr>
              <a:t>Proleukin</a:t>
            </a:r>
            <a:r>
              <a:rPr lang="en-US" dirty="0" smtClean="0">
                <a:solidFill>
                  <a:schemeClr val="accent4"/>
                </a:solidFill>
              </a:rPr>
              <a:t> </a:t>
            </a:r>
            <a:endParaRPr lang="en-US" dirty="0">
              <a:solidFill>
                <a:schemeClr val="accent4"/>
              </a:solidFill>
            </a:endParaRPr>
          </a:p>
        </p:txBody>
      </p:sp>
      <p:sp>
        <p:nvSpPr>
          <p:cNvPr id="4" name="Slide Number Placeholder 3"/>
          <p:cNvSpPr>
            <a:spLocks noGrp="1"/>
          </p:cNvSpPr>
          <p:nvPr>
            <p:ph type="sldNum" sz="quarter" idx="12"/>
          </p:nvPr>
        </p:nvSpPr>
        <p:spPr/>
        <p:txBody>
          <a:bodyPr/>
          <a:lstStyle/>
          <a:p>
            <a:pPr>
              <a:defRPr/>
            </a:pPr>
            <a:fld id="{8BD278B2-C59F-4287-AEC0-D002DCDA7749}" type="slidenum">
              <a:rPr lang="en-US" smtClean="0"/>
              <a:pPr>
                <a:defRPr/>
              </a:pPr>
              <a:t>27</a:t>
            </a:fld>
            <a:endParaRPr lang="en-US" dirty="0"/>
          </a:p>
        </p:txBody>
      </p:sp>
      <p:graphicFrame>
        <p:nvGraphicFramePr>
          <p:cNvPr id="15" name="Chart Placeholder 4"/>
          <p:cNvGraphicFramePr>
            <a:graphicFrameLocks/>
          </p:cNvGraphicFramePr>
          <p:nvPr/>
        </p:nvGraphicFramePr>
        <p:xfrm>
          <a:off x="228600" y="2057400"/>
          <a:ext cx="8915400" cy="3886200"/>
        </p:xfrm>
        <a:graphic>
          <a:graphicData uri="http://schemas.openxmlformats.org/drawingml/2006/chart">
            <c:chart xmlns:c="http://schemas.openxmlformats.org/drawingml/2006/chart" xmlns:r="http://schemas.openxmlformats.org/officeDocument/2006/relationships" r:id="rId2"/>
          </a:graphicData>
        </a:graphic>
      </p:graphicFrame>
      <p:sp>
        <p:nvSpPr>
          <p:cNvPr id="16" name="Text Box 5"/>
          <p:cNvSpPr txBox="1">
            <a:spLocks noChangeArrowheads="1"/>
          </p:cNvSpPr>
          <p:nvPr/>
        </p:nvSpPr>
        <p:spPr bwMode="auto">
          <a:xfrm>
            <a:off x="990600" y="6019800"/>
            <a:ext cx="6172200" cy="338554"/>
          </a:xfrm>
          <a:prstGeom prst="rect">
            <a:avLst/>
          </a:prstGeom>
          <a:noFill/>
          <a:ln w="12700">
            <a:noFill/>
            <a:miter lim="800000"/>
            <a:headEnd type="none" w="sm" len="sm"/>
            <a:tailEnd type="none" w="sm" len="sm"/>
          </a:ln>
        </p:spPr>
        <p:txBody>
          <a:bodyPr wrap="square">
            <a:spAutoFit/>
          </a:bodyPr>
          <a:lstStyle/>
          <a:p>
            <a:r>
              <a:rPr lang="en-US" sz="800" dirty="0" smtClean="0"/>
              <a:t>Base: All Qualified Respondents (Aware of </a:t>
            </a:r>
            <a:r>
              <a:rPr lang="en-US" sz="800" dirty="0" err="1" smtClean="0"/>
              <a:t>Proleukin</a:t>
            </a:r>
            <a:r>
              <a:rPr lang="en-US" sz="800" dirty="0" smtClean="0"/>
              <a:t> n=137) (Not Aware of </a:t>
            </a:r>
            <a:r>
              <a:rPr lang="en-US" sz="800" dirty="0" err="1" smtClean="0"/>
              <a:t>Proleukin</a:t>
            </a:r>
            <a:r>
              <a:rPr lang="en-US" sz="800" dirty="0" smtClean="0"/>
              <a:t> n=319)</a:t>
            </a:r>
          </a:p>
          <a:p>
            <a:r>
              <a:rPr lang="en-US" sz="800" dirty="0" smtClean="0"/>
              <a:t>Q846. To what extent do you agree or disagree with the following statements?</a:t>
            </a:r>
          </a:p>
        </p:txBody>
      </p:sp>
      <p:sp>
        <p:nvSpPr>
          <p:cNvPr id="8" name="TextBox 7"/>
          <p:cNvSpPr txBox="1"/>
          <p:nvPr/>
        </p:nvSpPr>
        <p:spPr>
          <a:xfrm>
            <a:off x="1752600" y="1295400"/>
            <a:ext cx="5756448" cy="523220"/>
          </a:xfrm>
          <a:prstGeom prst="rect">
            <a:avLst/>
          </a:prstGeom>
        </p:spPr>
        <p:style>
          <a:lnRef idx="2">
            <a:schemeClr val="accent4"/>
          </a:lnRef>
          <a:fillRef idx="1">
            <a:schemeClr val="lt1"/>
          </a:fillRef>
          <a:effectRef idx="0">
            <a:schemeClr val="accent4"/>
          </a:effectRef>
          <a:fontRef idx="minor">
            <a:schemeClr val="dk1"/>
          </a:fontRef>
        </p:style>
        <p:txBody>
          <a:bodyPr wrap="none" rtlCol="0">
            <a:spAutoFit/>
          </a:bodyPr>
          <a:lstStyle/>
          <a:p>
            <a:pPr algn="ctr"/>
            <a:r>
              <a:rPr lang="en-US" sz="1400" dirty="0" smtClean="0">
                <a:solidFill>
                  <a:schemeClr val="accent4"/>
                </a:solidFill>
                <a:latin typeface="+mj-lt"/>
              </a:rPr>
              <a:t>Attitudes towards Cancer and Physicians:</a:t>
            </a:r>
          </a:p>
          <a:p>
            <a:pPr algn="ctr"/>
            <a:r>
              <a:rPr lang="en-US" sz="1400" dirty="0" smtClean="0">
                <a:solidFill>
                  <a:schemeClr val="accent4"/>
                </a:solidFill>
                <a:latin typeface="+mj-lt"/>
              </a:rPr>
              <a:t>7-point scale, where 1 is Strongly Disagree and 7 is Strongly Agree, Top 3 Box</a:t>
            </a:r>
            <a:endParaRPr lang="en-US" sz="1400" dirty="0">
              <a:solidFill>
                <a:schemeClr val="accent4"/>
              </a:solidFill>
              <a:latin typeface="+mj-lt"/>
            </a:endParaRPr>
          </a:p>
        </p:txBody>
      </p:sp>
      <p:sp>
        <p:nvSpPr>
          <p:cNvPr id="10" name="TextBox 9"/>
          <p:cNvSpPr txBox="1"/>
          <p:nvPr/>
        </p:nvSpPr>
        <p:spPr>
          <a:xfrm>
            <a:off x="228600" y="3352800"/>
            <a:ext cx="4343400" cy="507831"/>
          </a:xfrm>
          <a:prstGeom prst="rect">
            <a:avLst/>
          </a:prstGeom>
          <a:solidFill>
            <a:schemeClr val="bg1"/>
          </a:solidFill>
        </p:spPr>
        <p:txBody>
          <a:bodyPr wrap="square" rtlCol="0">
            <a:spAutoFit/>
          </a:bodyPr>
          <a:lstStyle/>
          <a:p>
            <a:r>
              <a:rPr lang="en-US" sz="900" dirty="0" smtClean="0">
                <a:latin typeface="+mn-lt"/>
              </a:rPr>
              <a:t>Physicians should present all available therapies to their patients even if some of those therapies offer only a slim (&lt;10%) chance of working and are inconvenient (requires short hospital stay)</a:t>
            </a:r>
            <a:endParaRPr lang="en-US" sz="900" dirty="0">
              <a:latin typeface="+mn-lt"/>
            </a:endParaRPr>
          </a:p>
        </p:txBody>
      </p:sp>
      <p:sp>
        <p:nvSpPr>
          <p:cNvPr id="11" name="TextBox 10"/>
          <p:cNvSpPr txBox="1"/>
          <p:nvPr/>
        </p:nvSpPr>
        <p:spPr>
          <a:xfrm>
            <a:off x="8203002" y="4607256"/>
            <a:ext cx="255198" cy="246221"/>
          </a:xfrm>
          <a:prstGeom prst="rect">
            <a:avLst/>
          </a:prstGeom>
          <a:noFill/>
        </p:spPr>
        <p:txBody>
          <a:bodyPr wrap="none" rtlCol="0">
            <a:spAutoFit/>
          </a:bodyPr>
          <a:lstStyle/>
          <a:p>
            <a:r>
              <a:rPr lang="en-US" sz="1000" dirty="0" smtClean="0"/>
              <a:t>b</a:t>
            </a:r>
            <a:endParaRPr lang="en-US" sz="1000" dirty="0"/>
          </a:p>
        </p:txBody>
      </p:sp>
      <p:sp>
        <p:nvSpPr>
          <p:cNvPr id="12" name="TextBox 11"/>
          <p:cNvSpPr txBox="1"/>
          <p:nvPr/>
        </p:nvSpPr>
        <p:spPr>
          <a:xfrm>
            <a:off x="7135504" y="5423848"/>
            <a:ext cx="255198" cy="246221"/>
          </a:xfrm>
          <a:prstGeom prst="rect">
            <a:avLst/>
          </a:prstGeom>
          <a:noFill/>
        </p:spPr>
        <p:txBody>
          <a:bodyPr wrap="none" rtlCol="0">
            <a:spAutoFit/>
          </a:bodyPr>
          <a:lstStyle/>
          <a:p>
            <a:r>
              <a:rPr lang="en-US" sz="1000" dirty="0" smtClean="0"/>
              <a:t>b</a:t>
            </a:r>
            <a:endParaRPr lang="en-US" sz="1000"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7" name="Title 1"/>
          <p:cNvSpPr>
            <a:spLocks noGrp="1"/>
          </p:cNvSpPr>
          <p:nvPr>
            <p:ph type="title"/>
          </p:nvPr>
        </p:nvSpPr>
        <p:spPr/>
        <p:txBody>
          <a:bodyPr/>
          <a:lstStyle/>
          <a:p>
            <a:r>
              <a:rPr lang="en-US" dirty="0" smtClean="0">
                <a:solidFill>
                  <a:schemeClr val="accent4"/>
                </a:solidFill>
                <a:ea typeface="MS PGothic"/>
              </a:rPr>
              <a:t>Searching for Information by Awareness: </a:t>
            </a:r>
            <a:r>
              <a:rPr lang="en-US" sz="1600" b="0" dirty="0" smtClean="0">
                <a:solidFill>
                  <a:schemeClr val="accent4"/>
                </a:solidFill>
                <a:ea typeface="MS PGothic"/>
              </a:rPr>
              <a:t>Awareness of </a:t>
            </a:r>
            <a:r>
              <a:rPr lang="en-US" sz="1600" b="0" dirty="0" err="1" smtClean="0">
                <a:solidFill>
                  <a:schemeClr val="accent4"/>
                </a:solidFill>
                <a:ea typeface="MS PGothic"/>
              </a:rPr>
              <a:t>Proleukin</a:t>
            </a:r>
            <a:r>
              <a:rPr lang="en-US" sz="1600" b="0" dirty="0" smtClean="0">
                <a:solidFill>
                  <a:schemeClr val="accent4"/>
                </a:solidFill>
                <a:ea typeface="MS PGothic"/>
              </a:rPr>
              <a:t> affects  the methods patients use to gain information. Engaged patients use more varied sources such as medical journals and other patients.</a:t>
            </a:r>
            <a:endParaRPr lang="en-US" b="0" dirty="0" smtClean="0">
              <a:solidFill>
                <a:schemeClr val="accent4"/>
              </a:solidFill>
              <a:ea typeface="MS PGothic"/>
            </a:endParaRPr>
          </a:p>
        </p:txBody>
      </p:sp>
      <p:sp>
        <p:nvSpPr>
          <p:cNvPr id="96258" name="Slide Number Placeholder 2"/>
          <p:cNvSpPr>
            <a:spLocks noGrp="1"/>
          </p:cNvSpPr>
          <p:nvPr>
            <p:ph type="sldNum" sz="quarter" idx="12"/>
          </p:nvPr>
        </p:nvSpPr>
        <p:spPr>
          <a:noFill/>
        </p:spPr>
        <p:txBody>
          <a:bodyPr/>
          <a:lstStyle/>
          <a:p>
            <a:fld id="{31D6D77B-19C4-46EC-9122-098BAA54A52C}" type="slidenum">
              <a:rPr lang="en-US" smtClean="0">
                <a:latin typeface="Arial" charset="0"/>
                <a:cs typeface="Arial" charset="0"/>
              </a:rPr>
              <a:pPr/>
              <a:t>28</a:t>
            </a:fld>
            <a:endParaRPr lang="en-US" smtClean="0">
              <a:latin typeface="Arial" charset="0"/>
              <a:cs typeface="Arial" charset="0"/>
            </a:endParaRPr>
          </a:p>
        </p:txBody>
      </p:sp>
      <p:sp>
        <p:nvSpPr>
          <p:cNvPr id="10" name="TextBox 6"/>
          <p:cNvSpPr txBox="1">
            <a:spLocks noChangeArrowheads="1"/>
          </p:cNvSpPr>
          <p:nvPr/>
        </p:nvSpPr>
        <p:spPr bwMode="auto">
          <a:xfrm>
            <a:off x="457200" y="1905000"/>
            <a:ext cx="3657600" cy="307777"/>
          </a:xfrm>
          <a:prstGeom prst="rect">
            <a:avLst/>
          </a:prstGeom>
          <a:ln>
            <a:headEnd/>
            <a:tailEnd/>
          </a:ln>
        </p:spPr>
        <p:style>
          <a:lnRef idx="2">
            <a:schemeClr val="accent4"/>
          </a:lnRef>
          <a:fillRef idx="1">
            <a:schemeClr val="lt1"/>
          </a:fillRef>
          <a:effectRef idx="0">
            <a:schemeClr val="accent4"/>
          </a:effectRef>
          <a:fontRef idx="minor">
            <a:schemeClr val="dk1"/>
          </a:fontRef>
        </p:style>
        <p:txBody>
          <a:bodyPr>
            <a:spAutoFit/>
          </a:bodyPr>
          <a:lstStyle/>
          <a:p>
            <a:pPr algn="ctr">
              <a:defRPr/>
            </a:pPr>
            <a:r>
              <a:rPr lang="en-US" sz="1400" dirty="0" smtClean="0">
                <a:solidFill>
                  <a:schemeClr val="accent4"/>
                </a:solidFill>
                <a:latin typeface="+mn-lt"/>
                <a:cs typeface="Arial" pitchFamily="34" charset="0"/>
              </a:rPr>
              <a:t>Information Sources</a:t>
            </a:r>
            <a:endParaRPr lang="en-US" sz="1400" dirty="0">
              <a:solidFill>
                <a:schemeClr val="accent4"/>
              </a:solidFill>
              <a:latin typeface="+mn-lt"/>
              <a:cs typeface="Arial" pitchFamily="34" charset="0"/>
            </a:endParaRPr>
          </a:p>
        </p:txBody>
      </p:sp>
      <p:sp>
        <p:nvSpPr>
          <p:cNvPr id="17" name="TextBox 6"/>
          <p:cNvSpPr txBox="1">
            <a:spLocks noChangeArrowheads="1"/>
          </p:cNvSpPr>
          <p:nvPr/>
        </p:nvSpPr>
        <p:spPr bwMode="auto">
          <a:xfrm>
            <a:off x="4953000" y="1905000"/>
            <a:ext cx="3657600" cy="307777"/>
          </a:xfrm>
          <a:prstGeom prst="rect">
            <a:avLst/>
          </a:prstGeom>
          <a:ln>
            <a:headEnd/>
            <a:tailEnd/>
          </a:ln>
        </p:spPr>
        <p:style>
          <a:lnRef idx="2">
            <a:schemeClr val="accent4"/>
          </a:lnRef>
          <a:fillRef idx="1">
            <a:schemeClr val="lt1"/>
          </a:fillRef>
          <a:effectRef idx="0">
            <a:schemeClr val="accent4"/>
          </a:effectRef>
          <a:fontRef idx="minor">
            <a:schemeClr val="dk1"/>
          </a:fontRef>
        </p:style>
        <p:txBody>
          <a:bodyPr>
            <a:spAutoFit/>
          </a:bodyPr>
          <a:lstStyle/>
          <a:p>
            <a:pPr algn="ctr">
              <a:defRPr/>
            </a:pPr>
            <a:r>
              <a:rPr lang="en-US" sz="1400" dirty="0" smtClean="0">
                <a:solidFill>
                  <a:schemeClr val="accent4"/>
                </a:solidFill>
                <a:latin typeface="+mn-lt"/>
                <a:cs typeface="Arial" pitchFamily="34" charset="0"/>
              </a:rPr>
              <a:t>Internet Sources (Top 6 Selected)</a:t>
            </a:r>
            <a:endParaRPr lang="en-US" sz="1400" dirty="0">
              <a:solidFill>
                <a:schemeClr val="accent4"/>
              </a:solidFill>
              <a:latin typeface="+mn-lt"/>
              <a:cs typeface="Arial" pitchFamily="34" charset="0"/>
            </a:endParaRPr>
          </a:p>
        </p:txBody>
      </p:sp>
      <p:sp>
        <p:nvSpPr>
          <p:cNvPr id="15" name="Text Box 5"/>
          <p:cNvSpPr txBox="1">
            <a:spLocks noChangeArrowheads="1"/>
          </p:cNvSpPr>
          <p:nvPr/>
        </p:nvSpPr>
        <p:spPr bwMode="auto">
          <a:xfrm>
            <a:off x="990600" y="5847793"/>
            <a:ext cx="6172200" cy="707886"/>
          </a:xfrm>
          <a:prstGeom prst="rect">
            <a:avLst/>
          </a:prstGeom>
          <a:noFill/>
          <a:ln w="12700">
            <a:noFill/>
            <a:miter lim="800000"/>
            <a:headEnd type="none" w="sm" len="sm"/>
            <a:tailEnd type="none" w="sm" len="sm"/>
          </a:ln>
        </p:spPr>
        <p:txBody>
          <a:bodyPr wrap="square">
            <a:spAutoFit/>
          </a:bodyPr>
          <a:lstStyle/>
          <a:p>
            <a:r>
              <a:rPr lang="en-US" sz="800" dirty="0" smtClean="0"/>
              <a:t>Base: All Qualified Respondents (Aware of </a:t>
            </a:r>
            <a:r>
              <a:rPr lang="en-US" sz="800" dirty="0" err="1" smtClean="0"/>
              <a:t>Proleukin</a:t>
            </a:r>
            <a:r>
              <a:rPr lang="en-US" sz="800" dirty="0" smtClean="0"/>
              <a:t> n=137) (Not Aware of </a:t>
            </a:r>
            <a:r>
              <a:rPr lang="en-US" sz="800" dirty="0" err="1" smtClean="0"/>
              <a:t>Proleukin</a:t>
            </a:r>
            <a:r>
              <a:rPr lang="en-US" sz="800" dirty="0" smtClean="0"/>
              <a:t> n=319) Multiple Response</a:t>
            </a:r>
          </a:p>
          <a:p>
            <a:r>
              <a:rPr lang="en-US" sz="800" dirty="0" smtClean="0"/>
              <a:t>Q805 What sources do you use to gain information about your cancer? </a:t>
            </a:r>
          </a:p>
          <a:p>
            <a:r>
              <a:rPr lang="en-US" sz="800" dirty="0" smtClean="0"/>
              <a:t>Base: Use the Internet (Aware of </a:t>
            </a:r>
            <a:r>
              <a:rPr lang="en-US" sz="800" dirty="0" err="1" smtClean="0"/>
              <a:t>Proleukin</a:t>
            </a:r>
            <a:r>
              <a:rPr lang="en-US" sz="800" dirty="0" smtClean="0"/>
              <a:t> n=126) (Not Aware of </a:t>
            </a:r>
            <a:r>
              <a:rPr lang="en-US" sz="800" dirty="0" err="1" smtClean="0"/>
              <a:t>Proleukin</a:t>
            </a:r>
            <a:r>
              <a:rPr lang="en-US" sz="800" dirty="0" smtClean="0"/>
              <a:t> n=239) Multiple Response</a:t>
            </a:r>
          </a:p>
          <a:p>
            <a:r>
              <a:rPr lang="en-US" sz="800" dirty="0" smtClean="0"/>
              <a:t>Q810 You indicated in the previous question that you use the internet to gain information about your cancer? Which of the following sites do you use? </a:t>
            </a:r>
          </a:p>
        </p:txBody>
      </p:sp>
      <p:graphicFrame>
        <p:nvGraphicFramePr>
          <p:cNvPr id="19" name="Chart 11"/>
          <p:cNvGraphicFramePr>
            <a:graphicFrameLocks/>
          </p:cNvGraphicFramePr>
          <p:nvPr/>
        </p:nvGraphicFramePr>
        <p:xfrm>
          <a:off x="228600" y="2209800"/>
          <a:ext cx="3886200" cy="3662362"/>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24" name="Chart 11"/>
          <p:cNvGraphicFramePr>
            <a:graphicFrameLocks/>
          </p:cNvGraphicFramePr>
          <p:nvPr/>
        </p:nvGraphicFramePr>
        <p:xfrm>
          <a:off x="4800600" y="2209800"/>
          <a:ext cx="3886200" cy="3662362"/>
        </p:xfrm>
        <a:graphic>
          <a:graphicData uri="http://schemas.openxmlformats.org/drawingml/2006/chart">
            <c:chart xmlns:c="http://schemas.openxmlformats.org/drawingml/2006/chart" xmlns:r="http://schemas.openxmlformats.org/officeDocument/2006/relationships" r:id="rId3"/>
          </a:graphicData>
        </a:graphic>
      </p:graphicFrame>
      <p:sp>
        <p:nvSpPr>
          <p:cNvPr id="25" name="TextBox 24"/>
          <p:cNvSpPr txBox="1"/>
          <p:nvPr/>
        </p:nvSpPr>
        <p:spPr>
          <a:xfrm>
            <a:off x="7655256" y="4612944"/>
            <a:ext cx="264816" cy="276999"/>
          </a:xfrm>
          <a:prstGeom prst="rect">
            <a:avLst/>
          </a:prstGeom>
          <a:noFill/>
        </p:spPr>
        <p:txBody>
          <a:bodyPr wrap="none" rtlCol="0">
            <a:spAutoFit/>
          </a:bodyPr>
          <a:lstStyle/>
          <a:p>
            <a:r>
              <a:rPr lang="en-US" sz="1200" dirty="0" smtClean="0">
                <a:latin typeface="+mj-lt"/>
              </a:rPr>
              <a:t>b</a:t>
            </a:r>
            <a:endParaRPr lang="en-US" sz="1200" dirty="0">
              <a:latin typeface="+mj-lt"/>
            </a:endParaRPr>
          </a:p>
        </p:txBody>
      </p:sp>
      <p:sp>
        <p:nvSpPr>
          <p:cNvPr id="26" name="TextBox 25"/>
          <p:cNvSpPr txBox="1"/>
          <p:nvPr/>
        </p:nvSpPr>
        <p:spPr>
          <a:xfrm>
            <a:off x="7315200" y="5181600"/>
            <a:ext cx="264816" cy="276999"/>
          </a:xfrm>
          <a:prstGeom prst="rect">
            <a:avLst/>
          </a:prstGeom>
          <a:noFill/>
        </p:spPr>
        <p:txBody>
          <a:bodyPr wrap="none" rtlCol="0">
            <a:spAutoFit/>
          </a:bodyPr>
          <a:lstStyle/>
          <a:p>
            <a:r>
              <a:rPr lang="en-US" sz="1200" dirty="0" smtClean="0">
                <a:latin typeface="+mj-lt"/>
              </a:rPr>
              <a:t>b</a:t>
            </a:r>
            <a:endParaRPr lang="en-US" sz="1200" dirty="0">
              <a:latin typeface="+mj-lt"/>
            </a:endParaRPr>
          </a:p>
        </p:txBody>
      </p:sp>
      <p:sp>
        <p:nvSpPr>
          <p:cNvPr id="27" name="Text Box 24"/>
          <p:cNvSpPr txBox="1">
            <a:spLocks noChangeArrowheads="1"/>
          </p:cNvSpPr>
          <p:nvPr/>
        </p:nvSpPr>
        <p:spPr bwMode="auto">
          <a:xfrm>
            <a:off x="7090485" y="5867400"/>
            <a:ext cx="1790875" cy="215444"/>
          </a:xfrm>
          <a:prstGeom prst="rect">
            <a:avLst/>
          </a:prstGeom>
          <a:noFill/>
          <a:ln w="9525" algn="ctr">
            <a:noFill/>
            <a:miter lim="800000"/>
            <a:headEnd/>
            <a:tailEnd/>
          </a:ln>
        </p:spPr>
        <p:txBody>
          <a:bodyPr wrap="none">
            <a:spAutoFit/>
          </a:bodyPr>
          <a:lstStyle/>
          <a:p>
            <a:pPr algn="ctr" eaLnBrk="0" hangingPunct="0">
              <a:spcBef>
                <a:spcPct val="50000"/>
              </a:spcBef>
            </a:pPr>
            <a:r>
              <a:rPr lang="en-US" sz="800" i="1" dirty="0" smtClean="0"/>
              <a:t>a/b Indicates statistical significance</a:t>
            </a:r>
            <a:endParaRPr lang="en-US" sz="800" i="1" dirty="0"/>
          </a:p>
        </p:txBody>
      </p:sp>
      <p:sp>
        <p:nvSpPr>
          <p:cNvPr id="13" name="Right Arrow 12"/>
          <p:cNvSpPr/>
          <p:nvPr/>
        </p:nvSpPr>
        <p:spPr bwMode="auto">
          <a:xfrm>
            <a:off x="4495800" y="3200400"/>
            <a:ext cx="457200" cy="381000"/>
          </a:xfrm>
          <a:prstGeom prst="rightArrow">
            <a:avLst/>
          </a:prstGeom>
          <a:solidFill>
            <a:srgbClr val="00B0F0"/>
          </a:solidFill>
          <a:ln>
            <a:headEnd type="none" w="med" len="med"/>
            <a:tailEnd type="none" w="med" len="med"/>
          </a:ln>
        </p:spPr>
        <p:style>
          <a:lnRef idx="2">
            <a:schemeClr val="accent4"/>
          </a:lnRef>
          <a:fillRef idx="1">
            <a:schemeClr val="lt1"/>
          </a:fillRef>
          <a:effectRef idx="0">
            <a:schemeClr val="accent4"/>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Arial" charset="0"/>
              <a:ea typeface="ヒラギノ角ゴ Pro W3" charset="-128"/>
              <a:cs typeface="ヒラギノ角ゴ Pro W3" charset="-128"/>
            </a:endParaRPr>
          </a:p>
        </p:txBody>
      </p:sp>
      <p:sp>
        <p:nvSpPr>
          <p:cNvPr id="22" name="TextBox 21"/>
          <p:cNvSpPr txBox="1"/>
          <p:nvPr/>
        </p:nvSpPr>
        <p:spPr>
          <a:xfrm>
            <a:off x="3962400" y="2452048"/>
            <a:ext cx="255198" cy="246221"/>
          </a:xfrm>
          <a:prstGeom prst="rect">
            <a:avLst/>
          </a:prstGeom>
          <a:noFill/>
        </p:spPr>
        <p:txBody>
          <a:bodyPr wrap="none" rtlCol="0">
            <a:spAutoFit/>
          </a:bodyPr>
          <a:lstStyle/>
          <a:p>
            <a:r>
              <a:rPr lang="en-US" sz="1000" dirty="0" smtClean="0"/>
              <a:t>b</a:t>
            </a:r>
            <a:endParaRPr lang="en-US" sz="1000" dirty="0"/>
          </a:p>
        </p:txBody>
      </p:sp>
      <p:sp>
        <p:nvSpPr>
          <p:cNvPr id="23" name="TextBox 22"/>
          <p:cNvSpPr txBox="1"/>
          <p:nvPr/>
        </p:nvSpPr>
        <p:spPr>
          <a:xfrm>
            <a:off x="3935104" y="2944504"/>
            <a:ext cx="255198" cy="246221"/>
          </a:xfrm>
          <a:prstGeom prst="rect">
            <a:avLst/>
          </a:prstGeom>
          <a:noFill/>
        </p:spPr>
        <p:txBody>
          <a:bodyPr wrap="none" rtlCol="0">
            <a:spAutoFit/>
          </a:bodyPr>
          <a:lstStyle/>
          <a:p>
            <a:r>
              <a:rPr lang="en-US" sz="1000" dirty="0" smtClean="0"/>
              <a:t>b</a:t>
            </a:r>
            <a:endParaRPr lang="en-US" sz="1000" dirty="0"/>
          </a:p>
        </p:txBody>
      </p:sp>
      <p:sp>
        <p:nvSpPr>
          <p:cNvPr id="28" name="TextBox 27"/>
          <p:cNvSpPr txBox="1"/>
          <p:nvPr/>
        </p:nvSpPr>
        <p:spPr>
          <a:xfrm>
            <a:off x="3407392" y="3850944"/>
            <a:ext cx="255198" cy="246221"/>
          </a:xfrm>
          <a:prstGeom prst="rect">
            <a:avLst/>
          </a:prstGeom>
          <a:noFill/>
        </p:spPr>
        <p:txBody>
          <a:bodyPr wrap="none" rtlCol="0">
            <a:spAutoFit/>
          </a:bodyPr>
          <a:lstStyle/>
          <a:p>
            <a:r>
              <a:rPr lang="en-US" sz="1000" dirty="0" smtClean="0"/>
              <a:t>b</a:t>
            </a:r>
            <a:endParaRPr lang="en-US" sz="1000" dirty="0"/>
          </a:p>
        </p:txBody>
      </p:sp>
      <p:sp>
        <p:nvSpPr>
          <p:cNvPr id="29" name="TextBox 28"/>
          <p:cNvSpPr txBox="1"/>
          <p:nvPr/>
        </p:nvSpPr>
        <p:spPr>
          <a:xfrm>
            <a:off x="3352800" y="4321792"/>
            <a:ext cx="255198" cy="246221"/>
          </a:xfrm>
          <a:prstGeom prst="rect">
            <a:avLst/>
          </a:prstGeom>
          <a:noFill/>
        </p:spPr>
        <p:txBody>
          <a:bodyPr wrap="none" rtlCol="0">
            <a:spAutoFit/>
          </a:bodyPr>
          <a:lstStyle/>
          <a:p>
            <a:r>
              <a:rPr lang="en-US" sz="1000" dirty="0" smtClean="0"/>
              <a:t>b</a:t>
            </a:r>
            <a:endParaRPr lang="en-US" sz="1000" dirty="0"/>
          </a:p>
        </p:txBody>
      </p:sp>
      <p:sp>
        <p:nvSpPr>
          <p:cNvPr id="30" name="TextBox 29"/>
          <p:cNvSpPr txBox="1"/>
          <p:nvPr/>
        </p:nvSpPr>
        <p:spPr>
          <a:xfrm>
            <a:off x="3276600" y="4778992"/>
            <a:ext cx="255198" cy="246221"/>
          </a:xfrm>
          <a:prstGeom prst="rect">
            <a:avLst/>
          </a:prstGeom>
          <a:noFill/>
        </p:spPr>
        <p:txBody>
          <a:bodyPr wrap="none" rtlCol="0">
            <a:spAutoFit/>
          </a:bodyPr>
          <a:lstStyle/>
          <a:p>
            <a:r>
              <a:rPr lang="en-US" sz="1000" dirty="0" smtClean="0"/>
              <a:t>b</a:t>
            </a:r>
            <a:endParaRPr lang="en-US" sz="1000" dirty="0"/>
          </a:p>
        </p:txBody>
      </p:sp>
      <p:sp>
        <p:nvSpPr>
          <p:cNvPr id="31" name="TextBox 30"/>
          <p:cNvSpPr txBox="1"/>
          <p:nvPr/>
        </p:nvSpPr>
        <p:spPr>
          <a:xfrm>
            <a:off x="7897504" y="4101152"/>
            <a:ext cx="264816" cy="276999"/>
          </a:xfrm>
          <a:prstGeom prst="rect">
            <a:avLst/>
          </a:prstGeom>
          <a:noFill/>
        </p:spPr>
        <p:txBody>
          <a:bodyPr wrap="none" rtlCol="0">
            <a:spAutoFit/>
          </a:bodyPr>
          <a:lstStyle/>
          <a:p>
            <a:r>
              <a:rPr lang="en-US" sz="1200" dirty="0" smtClean="0">
                <a:latin typeface="+mj-lt"/>
              </a:rPr>
              <a:t>b</a:t>
            </a:r>
            <a:endParaRPr lang="en-US" sz="1200" dirty="0">
              <a:latin typeface="+mj-lt"/>
            </a:endParaRP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7" name="Title 1"/>
          <p:cNvSpPr>
            <a:spLocks noGrp="1"/>
          </p:cNvSpPr>
          <p:nvPr>
            <p:ph type="title"/>
          </p:nvPr>
        </p:nvSpPr>
        <p:spPr/>
        <p:txBody>
          <a:bodyPr/>
          <a:lstStyle/>
          <a:p>
            <a:r>
              <a:rPr lang="en-US" dirty="0" smtClean="0">
                <a:solidFill>
                  <a:schemeClr val="accent4"/>
                </a:solidFill>
                <a:ea typeface="MS PGothic"/>
              </a:rPr>
              <a:t>Most Popular Information Sources by Awareness: </a:t>
            </a:r>
            <a:r>
              <a:rPr lang="en-US" sz="1600" b="0" dirty="0" smtClean="0">
                <a:solidFill>
                  <a:schemeClr val="accent4"/>
                </a:solidFill>
                <a:ea typeface="MS PGothic"/>
              </a:rPr>
              <a:t>Google is still the favored selection, but awareness pulls patients towards NIH versus WebMD.</a:t>
            </a:r>
            <a:endParaRPr lang="en-US" b="0" dirty="0" smtClean="0">
              <a:solidFill>
                <a:schemeClr val="accent4"/>
              </a:solidFill>
              <a:ea typeface="MS PGothic"/>
            </a:endParaRPr>
          </a:p>
        </p:txBody>
      </p:sp>
      <p:sp>
        <p:nvSpPr>
          <p:cNvPr id="96258" name="Slide Number Placeholder 2"/>
          <p:cNvSpPr>
            <a:spLocks noGrp="1"/>
          </p:cNvSpPr>
          <p:nvPr>
            <p:ph type="sldNum" sz="quarter" idx="12"/>
          </p:nvPr>
        </p:nvSpPr>
        <p:spPr>
          <a:noFill/>
        </p:spPr>
        <p:txBody>
          <a:bodyPr/>
          <a:lstStyle/>
          <a:p>
            <a:fld id="{31D6D77B-19C4-46EC-9122-098BAA54A52C}" type="slidenum">
              <a:rPr lang="en-US" smtClean="0">
                <a:latin typeface="Arial" charset="0"/>
                <a:cs typeface="Arial" charset="0"/>
              </a:rPr>
              <a:pPr/>
              <a:t>29</a:t>
            </a:fld>
            <a:endParaRPr lang="en-US" smtClean="0">
              <a:latin typeface="Arial" charset="0"/>
              <a:cs typeface="Arial" charset="0"/>
            </a:endParaRPr>
          </a:p>
        </p:txBody>
      </p:sp>
      <p:sp>
        <p:nvSpPr>
          <p:cNvPr id="17" name="TextBox 6"/>
          <p:cNvSpPr txBox="1">
            <a:spLocks noChangeArrowheads="1"/>
          </p:cNvSpPr>
          <p:nvPr/>
        </p:nvSpPr>
        <p:spPr bwMode="auto">
          <a:xfrm>
            <a:off x="2590800" y="1828800"/>
            <a:ext cx="3657600" cy="307777"/>
          </a:xfrm>
          <a:prstGeom prst="rect">
            <a:avLst/>
          </a:prstGeom>
          <a:ln>
            <a:headEnd/>
            <a:tailEnd/>
          </a:ln>
        </p:spPr>
        <p:style>
          <a:lnRef idx="2">
            <a:schemeClr val="accent4"/>
          </a:lnRef>
          <a:fillRef idx="1">
            <a:schemeClr val="lt1"/>
          </a:fillRef>
          <a:effectRef idx="0">
            <a:schemeClr val="accent4"/>
          </a:effectRef>
          <a:fontRef idx="minor">
            <a:schemeClr val="dk1"/>
          </a:fontRef>
        </p:style>
        <p:txBody>
          <a:bodyPr>
            <a:spAutoFit/>
          </a:bodyPr>
          <a:lstStyle/>
          <a:p>
            <a:pPr algn="ctr">
              <a:defRPr/>
            </a:pPr>
            <a:r>
              <a:rPr lang="en-US" sz="1400" dirty="0" smtClean="0">
                <a:solidFill>
                  <a:schemeClr val="accent4"/>
                </a:solidFill>
                <a:cs typeface="Arial" pitchFamily="34" charset="0"/>
              </a:rPr>
              <a:t>Most Frequently Used </a:t>
            </a:r>
            <a:r>
              <a:rPr lang="en-US" sz="1400" dirty="0" smtClean="0">
                <a:solidFill>
                  <a:schemeClr val="accent4"/>
                </a:solidFill>
                <a:latin typeface="+mn-lt"/>
                <a:cs typeface="Arial" pitchFamily="34" charset="0"/>
              </a:rPr>
              <a:t>Internet Sources</a:t>
            </a:r>
            <a:endParaRPr lang="en-US" sz="1400" dirty="0">
              <a:solidFill>
                <a:schemeClr val="accent4"/>
              </a:solidFill>
              <a:latin typeface="+mn-lt"/>
              <a:cs typeface="Arial" pitchFamily="34" charset="0"/>
            </a:endParaRPr>
          </a:p>
        </p:txBody>
      </p:sp>
      <p:sp>
        <p:nvSpPr>
          <p:cNvPr id="15" name="Text Box 5"/>
          <p:cNvSpPr txBox="1">
            <a:spLocks noChangeArrowheads="1"/>
          </p:cNvSpPr>
          <p:nvPr/>
        </p:nvSpPr>
        <p:spPr bwMode="auto">
          <a:xfrm>
            <a:off x="990600" y="6096000"/>
            <a:ext cx="6172200" cy="338554"/>
          </a:xfrm>
          <a:prstGeom prst="rect">
            <a:avLst/>
          </a:prstGeom>
          <a:noFill/>
          <a:ln w="12700">
            <a:noFill/>
            <a:miter lim="800000"/>
            <a:headEnd type="none" w="sm" len="sm"/>
            <a:tailEnd type="none" w="sm" len="sm"/>
          </a:ln>
        </p:spPr>
        <p:txBody>
          <a:bodyPr wrap="square">
            <a:spAutoFit/>
          </a:bodyPr>
          <a:lstStyle/>
          <a:p>
            <a:r>
              <a:rPr lang="en-US" sz="800" dirty="0" smtClean="0"/>
              <a:t>Base: Use the Internet (Aware of </a:t>
            </a:r>
            <a:r>
              <a:rPr lang="en-US" sz="800" dirty="0" err="1" smtClean="0"/>
              <a:t>Proleukin</a:t>
            </a:r>
            <a:r>
              <a:rPr lang="en-US" sz="800" dirty="0" smtClean="0"/>
              <a:t> n=123) (Not Aware of </a:t>
            </a:r>
            <a:r>
              <a:rPr lang="en-US" sz="800" dirty="0" err="1" smtClean="0"/>
              <a:t>Proleukin</a:t>
            </a:r>
            <a:r>
              <a:rPr lang="en-US" sz="800" dirty="0" smtClean="0"/>
              <a:t> n=236)</a:t>
            </a:r>
          </a:p>
          <a:p>
            <a:r>
              <a:rPr lang="en-US" sz="800" dirty="0" smtClean="0"/>
              <a:t>Q815 Of the sites that you use to gain information about your cancer, which site do you visit most frequently? </a:t>
            </a:r>
          </a:p>
        </p:txBody>
      </p:sp>
      <p:graphicFrame>
        <p:nvGraphicFramePr>
          <p:cNvPr id="24" name="Chart 11"/>
          <p:cNvGraphicFramePr>
            <a:graphicFrameLocks/>
          </p:cNvGraphicFramePr>
          <p:nvPr/>
        </p:nvGraphicFramePr>
        <p:xfrm>
          <a:off x="533400" y="2209800"/>
          <a:ext cx="5791200" cy="3662362"/>
        </p:xfrm>
        <a:graphic>
          <a:graphicData uri="http://schemas.openxmlformats.org/drawingml/2006/chart">
            <c:chart xmlns:c="http://schemas.openxmlformats.org/drawingml/2006/chart" xmlns:r="http://schemas.openxmlformats.org/officeDocument/2006/relationships" r:id="rId2"/>
          </a:graphicData>
        </a:graphic>
      </p:graphicFrame>
      <p:sp>
        <p:nvSpPr>
          <p:cNvPr id="26" name="TextBox 25"/>
          <p:cNvSpPr txBox="1"/>
          <p:nvPr/>
        </p:nvSpPr>
        <p:spPr>
          <a:xfrm>
            <a:off x="4441208" y="4267200"/>
            <a:ext cx="264816" cy="276999"/>
          </a:xfrm>
          <a:prstGeom prst="rect">
            <a:avLst/>
          </a:prstGeom>
          <a:noFill/>
        </p:spPr>
        <p:txBody>
          <a:bodyPr wrap="none" rtlCol="0">
            <a:spAutoFit/>
          </a:bodyPr>
          <a:lstStyle/>
          <a:p>
            <a:r>
              <a:rPr lang="en-US" sz="1200" dirty="0" smtClean="0">
                <a:latin typeface="+mj-lt"/>
              </a:rPr>
              <a:t>a</a:t>
            </a:r>
            <a:endParaRPr lang="en-US" sz="1200" dirty="0">
              <a:latin typeface="+mj-lt"/>
            </a:endParaRPr>
          </a:p>
        </p:txBody>
      </p:sp>
      <p:sp>
        <p:nvSpPr>
          <p:cNvPr id="27" name="Text Box 24"/>
          <p:cNvSpPr txBox="1">
            <a:spLocks noChangeArrowheads="1"/>
          </p:cNvSpPr>
          <p:nvPr/>
        </p:nvSpPr>
        <p:spPr bwMode="auto">
          <a:xfrm>
            <a:off x="7090485" y="5867400"/>
            <a:ext cx="1790875" cy="215444"/>
          </a:xfrm>
          <a:prstGeom prst="rect">
            <a:avLst/>
          </a:prstGeom>
          <a:noFill/>
          <a:ln w="9525" algn="ctr">
            <a:noFill/>
            <a:miter lim="800000"/>
            <a:headEnd/>
            <a:tailEnd/>
          </a:ln>
        </p:spPr>
        <p:txBody>
          <a:bodyPr wrap="none">
            <a:spAutoFit/>
          </a:bodyPr>
          <a:lstStyle/>
          <a:p>
            <a:pPr algn="ctr" eaLnBrk="0" hangingPunct="0">
              <a:spcBef>
                <a:spcPct val="50000"/>
              </a:spcBef>
            </a:pPr>
            <a:r>
              <a:rPr lang="en-US" sz="800" i="1" dirty="0" smtClean="0"/>
              <a:t>a/b Indicates statistical significance</a:t>
            </a:r>
            <a:endParaRPr lang="en-US" sz="800" i="1" dirty="0"/>
          </a:p>
        </p:txBody>
      </p:sp>
      <p:sp>
        <p:nvSpPr>
          <p:cNvPr id="31" name="TextBox 30"/>
          <p:cNvSpPr txBox="1"/>
          <p:nvPr/>
        </p:nvSpPr>
        <p:spPr>
          <a:xfrm>
            <a:off x="4316104" y="3020704"/>
            <a:ext cx="264816" cy="276999"/>
          </a:xfrm>
          <a:prstGeom prst="rect">
            <a:avLst/>
          </a:prstGeom>
          <a:noFill/>
        </p:spPr>
        <p:txBody>
          <a:bodyPr wrap="none" rtlCol="0">
            <a:spAutoFit/>
          </a:bodyPr>
          <a:lstStyle/>
          <a:p>
            <a:r>
              <a:rPr lang="en-US" sz="1200" dirty="0" smtClean="0">
                <a:latin typeface="+mj-lt"/>
              </a:rPr>
              <a:t>b</a:t>
            </a:r>
            <a:endParaRPr lang="en-US" sz="1200" dirty="0">
              <a:latin typeface="+mj-lt"/>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2"/>
          <p:cNvSpPr>
            <a:spLocks noGrp="1"/>
          </p:cNvSpPr>
          <p:nvPr>
            <p:ph type="title"/>
          </p:nvPr>
        </p:nvSpPr>
        <p:spPr/>
        <p:txBody>
          <a:bodyPr/>
          <a:lstStyle/>
          <a:p>
            <a:r>
              <a:rPr lang="en-US" dirty="0" smtClean="0">
                <a:solidFill>
                  <a:schemeClr val="accent4"/>
                </a:solidFill>
                <a:ea typeface="MS PGothic"/>
              </a:rPr>
              <a:t>Background, Objectives, and Methodology</a:t>
            </a:r>
          </a:p>
        </p:txBody>
      </p:sp>
      <p:sp>
        <p:nvSpPr>
          <p:cNvPr id="17411" name="Slide Number Placeholder 3"/>
          <p:cNvSpPr>
            <a:spLocks noGrp="1"/>
          </p:cNvSpPr>
          <p:nvPr>
            <p:ph type="sldNum" sz="quarter" idx="15"/>
          </p:nvPr>
        </p:nvSpPr>
        <p:spPr>
          <a:noFill/>
        </p:spPr>
        <p:txBody>
          <a:bodyPr/>
          <a:lstStyle/>
          <a:p>
            <a:fld id="{818E513C-EA80-4CD9-B677-C32A53D062EE}" type="slidenum">
              <a:rPr lang="en-US" smtClean="0">
                <a:latin typeface="Arial" charset="0"/>
                <a:cs typeface="Arial" charset="0"/>
              </a:rPr>
              <a:pPr/>
              <a:t>3</a:t>
            </a:fld>
            <a:endParaRPr lang="en-US" smtClean="0">
              <a:latin typeface="Arial" charset="0"/>
              <a:cs typeface="Arial" charset="0"/>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Title 12"/>
          <p:cNvSpPr>
            <a:spLocks noGrp="1"/>
          </p:cNvSpPr>
          <p:nvPr>
            <p:ph type="title"/>
          </p:nvPr>
        </p:nvSpPr>
        <p:spPr/>
        <p:txBody>
          <a:bodyPr/>
          <a:lstStyle/>
          <a:p>
            <a:r>
              <a:rPr lang="en-US" dirty="0" smtClean="0">
                <a:solidFill>
                  <a:schemeClr val="accent4"/>
                </a:solidFill>
                <a:ea typeface="MS PGothic"/>
              </a:rPr>
              <a:t>The Significance of Awareness</a:t>
            </a:r>
            <a:r>
              <a:rPr lang="en-US" sz="1600" dirty="0" smtClean="0">
                <a:solidFill>
                  <a:schemeClr val="accent4"/>
                </a:solidFill>
                <a:ea typeface="MS PGothic"/>
              </a:rPr>
              <a:t> </a:t>
            </a:r>
            <a:r>
              <a:rPr lang="en-US" sz="1600" b="0" dirty="0" smtClean="0">
                <a:solidFill>
                  <a:schemeClr val="accent4"/>
                </a:solidFill>
                <a:ea typeface="MS PGothic"/>
              </a:rPr>
              <a:t>When patients are aware of </a:t>
            </a:r>
            <a:r>
              <a:rPr lang="en-US" sz="1600" b="0" dirty="0" err="1" smtClean="0">
                <a:solidFill>
                  <a:schemeClr val="accent4"/>
                </a:solidFill>
                <a:ea typeface="MS PGothic"/>
              </a:rPr>
              <a:t>Proleukin</a:t>
            </a:r>
            <a:r>
              <a:rPr lang="en-US" sz="1600" b="0" dirty="0" smtClean="0">
                <a:solidFill>
                  <a:schemeClr val="accent4"/>
                </a:solidFill>
                <a:ea typeface="MS PGothic"/>
              </a:rPr>
              <a:t>, they are significantly more likely to consider each scenario, regardless of hospital stay or mortality rate.</a:t>
            </a:r>
            <a:endParaRPr lang="en-US" b="0" dirty="0" smtClean="0">
              <a:solidFill>
                <a:schemeClr val="accent4"/>
              </a:solidFill>
              <a:ea typeface="MS PGothic"/>
            </a:endParaRPr>
          </a:p>
        </p:txBody>
      </p:sp>
      <p:sp>
        <p:nvSpPr>
          <p:cNvPr id="34820" name="Slide Number Placeholder 3"/>
          <p:cNvSpPr txBox="1">
            <a:spLocks/>
          </p:cNvSpPr>
          <p:nvPr/>
        </p:nvSpPr>
        <p:spPr bwMode="auto">
          <a:xfrm>
            <a:off x="8534400" y="6627813"/>
            <a:ext cx="609600" cy="230187"/>
          </a:xfrm>
          <a:prstGeom prst="rect">
            <a:avLst/>
          </a:prstGeom>
          <a:noFill/>
          <a:ln w="9525">
            <a:noFill/>
            <a:miter lim="800000"/>
            <a:headEnd/>
            <a:tailEnd/>
          </a:ln>
        </p:spPr>
        <p:txBody>
          <a:bodyPr anchor="ctr">
            <a:spAutoFit/>
          </a:bodyPr>
          <a:lstStyle/>
          <a:p>
            <a:pPr algn="ctr"/>
            <a:fld id="{B2A35A52-B656-4FEE-8007-FDAB0BBC1075}" type="slidenum">
              <a:rPr lang="en-US" sz="900" b="1">
                <a:solidFill>
                  <a:srgbClr val="000000"/>
                </a:solidFill>
              </a:rPr>
              <a:pPr algn="ctr"/>
              <a:t>30</a:t>
            </a:fld>
            <a:endParaRPr lang="en-US" sz="900" b="1">
              <a:solidFill>
                <a:srgbClr val="000000"/>
              </a:solidFill>
            </a:endParaRPr>
          </a:p>
        </p:txBody>
      </p:sp>
      <p:graphicFrame>
        <p:nvGraphicFramePr>
          <p:cNvPr id="13" name="Content Placeholder 4"/>
          <p:cNvGraphicFramePr>
            <a:graphicFrameLocks/>
          </p:cNvGraphicFramePr>
          <p:nvPr/>
        </p:nvGraphicFramePr>
        <p:xfrm>
          <a:off x="2133600" y="4267200"/>
          <a:ext cx="7010400" cy="1143000"/>
        </p:xfrm>
        <a:graphic>
          <a:graphicData uri="http://schemas.openxmlformats.org/drawingml/2006/chart">
            <c:chart xmlns:c="http://schemas.openxmlformats.org/drawingml/2006/chart" xmlns:r="http://schemas.openxmlformats.org/officeDocument/2006/relationships" r:id="rId3"/>
          </a:graphicData>
        </a:graphic>
      </p:graphicFrame>
      <p:sp>
        <p:nvSpPr>
          <p:cNvPr id="9" name="TextBox 8"/>
          <p:cNvSpPr txBox="1"/>
          <p:nvPr/>
        </p:nvSpPr>
        <p:spPr>
          <a:xfrm>
            <a:off x="1676400" y="1676400"/>
            <a:ext cx="5803448" cy="307777"/>
          </a:xfrm>
          <a:prstGeom prst="rect">
            <a:avLst/>
          </a:prstGeom>
        </p:spPr>
        <p:style>
          <a:lnRef idx="2">
            <a:schemeClr val="accent4"/>
          </a:lnRef>
          <a:fillRef idx="1">
            <a:schemeClr val="lt1"/>
          </a:fillRef>
          <a:effectRef idx="0">
            <a:schemeClr val="accent4"/>
          </a:effectRef>
          <a:fontRef idx="minor">
            <a:schemeClr val="dk1"/>
          </a:fontRef>
        </p:style>
        <p:txBody>
          <a:bodyPr wrap="none" rtlCol="0">
            <a:spAutoFit/>
          </a:bodyPr>
          <a:lstStyle/>
          <a:p>
            <a:r>
              <a:rPr lang="en-US" sz="1400" dirty="0" smtClean="0">
                <a:solidFill>
                  <a:schemeClr val="accent4"/>
                </a:solidFill>
                <a:latin typeface="+mj-lt"/>
              </a:rPr>
              <a:t>5-point scale, where 1 is Definitely Not Consider and 5 is Definitely Consider</a:t>
            </a:r>
            <a:endParaRPr lang="en-US" sz="1400" dirty="0">
              <a:solidFill>
                <a:schemeClr val="accent4"/>
              </a:solidFill>
              <a:latin typeface="+mj-lt"/>
            </a:endParaRPr>
          </a:p>
        </p:txBody>
      </p:sp>
      <p:graphicFrame>
        <p:nvGraphicFramePr>
          <p:cNvPr id="11" name="Content Placeholder 4"/>
          <p:cNvGraphicFramePr>
            <a:graphicFrameLocks/>
          </p:cNvGraphicFramePr>
          <p:nvPr/>
        </p:nvGraphicFramePr>
        <p:xfrm>
          <a:off x="2133600" y="2286000"/>
          <a:ext cx="7010400" cy="1143000"/>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14" name="Content Placeholder 4"/>
          <p:cNvGraphicFramePr>
            <a:graphicFrameLocks/>
          </p:cNvGraphicFramePr>
          <p:nvPr/>
        </p:nvGraphicFramePr>
        <p:xfrm>
          <a:off x="2133600" y="3276600"/>
          <a:ext cx="7010400" cy="1143000"/>
        </p:xfrm>
        <a:graphic>
          <a:graphicData uri="http://schemas.openxmlformats.org/drawingml/2006/chart">
            <c:chart xmlns:c="http://schemas.openxmlformats.org/drawingml/2006/chart" xmlns:r="http://schemas.openxmlformats.org/officeDocument/2006/relationships" r:id="rId5"/>
          </a:graphicData>
        </a:graphic>
      </p:graphicFrame>
      <p:graphicFrame>
        <p:nvGraphicFramePr>
          <p:cNvPr id="17" name="Table 16"/>
          <p:cNvGraphicFramePr>
            <a:graphicFrameLocks noGrp="1"/>
          </p:cNvGraphicFramePr>
          <p:nvPr/>
        </p:nvGraphicFramePr>
        <p:xfrm>
          <a:off x="228600" y="2362200"/>
          <a:ext cx="1905000" cy="3200400"/>
        </p:xfrm>
        <a:graphic>
          <a:graphicData uri="http://schemas.openxmlformats.org/drawingml/2006/table">
            <a:tbl>
              <a:tblPr bandRow="1">
                <a:tableStyleId>{00A15C55-8517-42AA-B614-E9B94910E393}</a:tableStyleId>
              </a:tblPr>
              <a:tblGrid>
                <a:gridCol w="1905000"/>
              </a:tblGrid>
              <a:tr h="1066800">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400" dirty="0" smtClean="0"/>
                        <a:t>Treatment with 5% chance for cure, but requires a week in the hospital</a:t>
                      </a:r>
                    </a:p>
                  </a:txBody>
                  <a:tcPr/>
                </a:tc>
              </a:tr>
              <a:tr h="1066800">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400" dirty="0" smtClean="0"/>
                        <a:t>Drug with a 7% chance of cure but a 4% mortality risk</a:t>
                      </a:r>
                    </a:p>
                  </a:txBody>
                  <a:tcPr/>
                </a:tc>
              </a:tr>
              <a:tr h="1066800">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400" dirty="0" smtClean="0"/>
                        <a:t>Drug with a 3% chance of cure but a 1% mortality risk</a:t>
                      </a:r>
                      <a:endParaRPr lang="en-US" sz="1400" dirty="0"/>
                    </a:p>
                  </a:txBody>
                  <a:tcPr/>
                </a:tc>
              </a:tr>
            </a:tbl>
          </a:graphicData>
        </a:graphic>
      </p:graphicFrame>
      <p:sp>
        <p:nvSpPr>
          <p:cNvPr id="16" name="Text Box 5"/>
          <p:cNvSpPr txBox="1">
            <a:spLocks noChangeArrowheads="1"/>
          </p:cNvSpPr>
          <p:nvPr/>
        </p:nvSpPr>
        <p:spPr bwMode="auto">
          <a:xfrm>
            <a:off x="990600" y="6019800"/>
            <a:ext cx="6172200" cy="461665"/>
          </a:xfrm>
          <a:prstGeom prst="rect">
            <a:avLst/>
          </a:prstGeom>
          <a:noFill/>
          <a:ln w="12700">
            <a:noFill/>
            <a:miter lim="800000"/>
            <a:headEnd type="none" w="sm" len="sm"/>
            <a:tailEnd type="none" w="sm" len="sm"/>
          </a:ln>
        </p:spPr>
        <p:txBody>
          <a:bodyPr wrap="square">
            <a:spAutoFit/>
          </a:bodyPr>
          <a:lstStyle/>
          <a:p>
            <a:r>
              <a:rPr lang="en-US" sz="800" dirty="0" smtClean="0"/>
              <a:t>Base: All Qualified Respondents (n=456)</a:t>
            </a:r>
          </a:p>
          <a:p>
            <a:r>
              <a:rPr lang="en-US" sz="800" dirty="0" smtClean="0"/>
              <a:t>Q935. If a treatment option had a 5% chance for cure, but required me to stay in the hospital for a week, I would:</a:t>
            </a:r>
          </a:p>
          <a:p>
            <a:r>
              <a:rPr lang="en-US" sz="800" dirty="0" smtClean="0"/>
              <a:t>Q940. How likely are you to consider the following drugs for treatment of your cancer?</a:t>
            </a:r>
          </a:p>
        </p:txBody>
      </p:sp>
      <p:sp>
        <p:nvSpPr>
          <p:cNvPr id="19" name="TextBox 18"/>
          <p:cNvSpPr txBox="1"/>
          <p:nvPr/>
        </p:nvSpPr>
        <p:spPr>
          <a:xfrm>
            <a:off x="4572000" y="4876800"/>
            <a:ext cx="269626" cy="276999"/>
          </a:xfrm>
          <a:prstGeom prst="rect">
            <a:avLst/>
          </a:prstGeom>
          <a:noFill/>
        </p:spPr>
        <p:txBody>
          <a:bodyPr wrap="none" rtlCol="0">
            <a:spAutoFit/>
          </a:bodyPr>
          <a:lstStyle/>
          <a:p>
            <a:r>
              <a:rPr lang="en-US" sz="1200" dirty="0" smtClean="0">
                <a:solidFill>
                  <a:schemeClr val="bg2"/>
                </a:solidFill>
              </a:rPr>
              <a:t>a</a:t>
            </a:r>
            <a:endParaRPr lang="en-US" sz="1200" dirty="0">
              <a:solidFill>
                <a:schemeClr val="bg2"/>
              </a:solidFill>
            </a:endParaRPr>
          </a:p>
        </p:txBody>
      </p:sp>
      <p:sp>
        <p:nvSpPr>
          <p:cNvPr id="20" name="TextBox 19"/>
          <p:cNvSpPr txBox="1"/>
          <p:nvPr/>
        </p:nvSpPr>
        <p:spPr>
          <a:xfrm>
            <a:off x="4786952" y="3894160"/>
            <a:ext cx="269626" cy="276999"/>
          </a:xfrm>
          <a:prstGeom prst="rect">
            <a:avLst/>
          </a:prstGeom>
          <a:noFill/>
        </p:spPr>
        <p:txBody>
          <a:bodyPr wrap="none" rtlCol="0">
            <a:spAutoFit/>
          </a:bodyPr>
          <a:lstStyle/>
          <a:p>
            <a:r>
              <a:rPr lang="en-US" sz="1200" dirty="0" smtClean="0">
                <a:solidFill>
                  <a:schemeClr val="bg2"/>
                </a:solidFill>
              </a:rPr>
              <a:t>a</a:t>
            </a:r>
            <a:endParaRPr lang="en-US" sz="1200" dirty="0">
              <a:solidFill>
                <a:schemeClr val="bg2"/>
              </a:solidFill>
            </a:endParaRPr>
          </a:p>
        </p:txBody>
      </p:sp>
      <p:sp>
        <p:nvSpPr>
          <p:cNvPr id="21" name="TextBox 20"/>
          <p:cNvSpPr txBox="1"/>
          <p:nvPr/>
        </p:nvSpPr>
        <p:spPr>
          <a:xfrm>
            <a:off x="4517326" y="2903560"/>
            <a:ext cx="269626" cy="276999"/>
          </a:xfrm>
          <a:prstGeom prst="rect">
            <a:avLst/>
          </a:prstGeom>
          <a:noFill/>
        </p:spPr>
        <p:txBody>
          <a:bodyPr wrap="none" rtlCol="0">
            <a:spAutoFit/>
          </a:bodyPr>
          <a:lstStyle/>
          <a:p>
            <a:r>
              <a:rPr lang="en-US" sz="1200" dirty="0" smtClean="0">
                <a:solidFill>
                  <a:schemeClr val="bg2"/>
                </a:solidFill>
              </a:rPr>
              <a:t>a</a:t>
            </a:r>
            <a:endParaRPr lang="en-US" sz="1200" dirty="0">
              <a:solidFill>
                <a:schemeClr val="bg2"/>
              </a:solidFill>
            </a:endParaRPr>
          </a:p>
        </p:txBody>
      </p:sp>
      <p:sp>
        <p:nvSpPr>
          <p:cNvPr id="22" name="TextBox 21"/>
          <p:cNvSpPr txBox="1"/>
          <p:nvPr/>
        </p:nvSpPr>
        <p:spPr>
          <a:xfrm>
            <a:off x="6781800" y="4572000"/>
            <a:ext cx="269626" cy="276999"/>
          </a:xfrm>
          <a:prstGeom prst="rect">
            <a:avLst/>
          </a:prstGeom>
          <a:noFill/>
        </p:spPr>
        <p:txBody>
          <a:bodyPr wrap="none" rtlCol="0">
            <a:spAutoFit/>
          </a:bodyPr>
          <a:lstStyle/>
          <a:p>
            <a:r>
              <a:rPr lang="en-US" sz="1200" dirty="0" smtClean="0">
                <a:solidFill>
                  <a:schemeClr val="bg2"/>
                </a:solidFill>
              </a:rPr>
              <a:t>b</a:t>
            </a:r>
            <a:endParaRPr lang="en-US" sz="1200" dirty="0">
              <a:solidFill>
                <a:schemeClr val="bg2"/>
              </a:solidFill>
            </a:endParaRPr>
          </a:p>
        </p:txBody>
      </p:sp>
      <p:sp>
        <p:nvSpPr>
          <p:cNvPr id="23" name="TextBox 22"/>
          <p:cNvSpPr txBox="1"/>
          <p:nvPr/>
        </p:nvSpPr>
        <p:spPr>
          <a:xfrm>
            <a:off x="6983104" y="3554104"/>
            <a:ext cx="269626" cy="276999"/>
          </a:xfrm>
          <a:prstGeom prst="rect">
            <a:avLst/>
          </a:prstGeom>
          <a:noFill/>
        </p:spPr>
        <p:txBody>
          <a:bodyPr wrap="none" rtlCol="0">
            <a:spAutoFit/>
          </a:bodyPr>
          <a:lstStyle/>
          <a:p>
            <a:r>
              <a:rPr lang="en-US" sz="1200" dirty="0" smtClean="0">
                <a:solidFill>
                  <a:schemeClr val="bg2"/>
                </a:solidFill>
              </a:rPr>
              <a:t>b</a:t>
            </a:r>
            <a:endParaRPr lang="en-US" sz="1200" dirty="0">
              <a:solidFill>
                <a:schemeClr val="bg2"/>
              </a:solidFill>
            </a:endParaRPr>
          </a:p>
        </p:txBody>
      </p:sp>
      <p:sp>
        <p:nvSpPr>
          <p:cNvPr id="24" name="TextBox 23"/>
          <p:cNvSpPr txBox="1"/>
          <p:nvPr/>
        </p:nvSpPr>
        <p:spPr>
          <a:xfrm>
            <a:off x="6727208" y="2577152"/>
            <a:ext cx="269626" cy="276999"/>
          </a:xfrm>
          <a:prstGeom prst="rect">
            <a:avLst/>
          </a:prstGeom>
          <a:noFill/>
        </p:spPr>
        <p:txBody>
          <a:bodyPr wrap="none" rtlCol="0">
            <a:spAutoFit/>
          </a:bodyPr>
          <a:lstStyle/>
          <a:p>
            <a:r>
              <a:rPr lang="en-US" sz="1200" dirty="0" smtClean="0">
                <a:solidFill>
                  <a:schemeClr val="bg2"/>
                </a:solidFill>
              </a:rPr>
              <a:t>b</a:t>
            </a:r>
            <a:endParaRPr lang="en-US" sz="1200" dirty="0">
              <a:solidFill>
                <a:schemeClr val="bg2"/>
              </a:solidFill>
            </a:endParaRPr>
          </a:p>
        </p:txBody>
      </p:sp>
    </p:spTree>
  </p:cSld>
  <p:clrMapOvr>
    <a:masterClrMapping/>
  </p:clrMapOvr>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Title 12"/>
          <p:cNvSpPr>
            <a:spLocks noGrp="1"/>
          </p:cNvSpPr>
          <p:nvPr>
            <p:ph type="title"/>
          </p:nvPr>
        </p:nvSpPr>
        <p:spPr/>
        <p:txBody>
          <a:bodyPr/>
          <a:lstStyle/>
          <a:p>
            <a:r>
              <a:rPr lang="en-US" dirty="0" smtClean="0">
                <a:solidFill>
                  <a:schemeClr val="accent4"/>
                </a:solidFill>
                <a:ea typeface="MS PGothic"/>
              </a:rPr>
              <a:t>Patients Who Know What They Want </a:t>
            </a:r>
            <a:r>
              <a:rPr lang="en-US" sz="1600" b="0" dirty="0" smtClean="0">
                <a:solidFill>
                  <a:schemeClr val="accent4"/>
                </a:solidFill>
                <a:ea typeface="MS PGothic"/>
              </a:rPr>
              <a:t>While numbers are small, some patients report requesting </a:t>
            </a:r>
            <a:r>
              <a:rPr lang="en-US" sz="1600" b="0" dirty="0" err="1" smtClean="0">
                <a:solidFill>
                  <a:schemeClr val="accent4"/>
                </a:solidFill>
                <a:ea typeface="MS PGothic"/>
              </a:rPr>
              <a:t>Proleukin</a:t>
            </a:r>
            <a:r>
              <a:rPr lang="en-US" sz="1600" b="0" dirty="0" smtClean="0">
                <a:solidFill>
                  <a:schemeClr val="accent4"/>
                </a:solidFill>
                <a:ea typeface="MS PGothic"/>
              </a:rPr>
              <a:t> as a treatment.</a:t>
            </a:r>
            <a:endParaRPr lang="en-US" dirty="0" smtClean="0">
              <a:solidFill>
                <a:schemeClr val="accent4"/>
              </a:solidFill>
              <a:ea typeface="MS PGothic"/>
            </a:endParaRPr>
          </a:p>
        </p:txBody>
      </p:sp>
      <p:sp>
        <p:nvSpPr>
          <p:cNvPr id="34820" name="Slide Number Placeholder 3"/>
          <p:cNvSpPr txBox="1">
            <a:spLocks/>
          </p:cNvSpPr>
          <p:nvPr/>
        </p:nvSpPr>
        <p:spPr bwMode="auto">
          <a:xfrm>
            <a:off x="8534400" y="6627813"/>
            <a:ext cx="609600" cy="230187"/>
          </a:xfrm>
          <a:prstGeom prst="rect">
            <a:avLst/>
          </a:prstGeom>
          <a:noFill/>
          <a:ln w="9525">
            <a:noFill/>
            <a:miter lim="800000"/>
            <a:headEnd/>
            <a:tailEnd/>
          </a:ln>
        </p:spPr>
        <p:txBody>
          <a:bodyPr anchor="ctr">
            <a:spAutoFit/>
          </a:bodyPr>
          <a:lstStyle/>
          <a:p>
            <a:pPr algn="ctr"/>
            <a:fld id="{B2A35A52-B656-4FEE-8007-FDAB0BBC1075}" type="slidenum">
              <a:rPr lang="en-US" sz="900" b="1">
                <a:solidFill>
                  <a:srgbClr val="000000"/>
                </a:solidFill>
              </a:rPr>
              <a:pPr algn="ctr"/>
              <a:t>31</a:t>
            </a:fld>
            <a:endParaRPr lang="en-US" sz="900" b="1">
              <a:solidFill>
                <a:srgbClr val="000000"/>
              </a:solidFill>
            </a:endParaRPr>
          </a:p>
        </p:txBody>
      </p:sp>
      <p:sp>
        <p:nvSpPr>
          <p:cNvPr id="23560" name="Rectangle 11"/>
          <p:cNvSpPr>
            <a:spLocks noChangeArrowheads="1"/>
          </p:cNvSpPr>
          <p:nvPr/>
        </p:nvSpPr>
        <p:spPr bwMode="auto">
          <a:xfrm>
            <a:off x="5181600" y="1295400"/>
            <a:ext cx="3276600" cy="307777"/>
          </a:xfrm>
          <a:prstGeom prst="rect">
            <a:avLst/>
          </a:prstGeom>
          <a:ln>
            <a:headEnd/>
            <a:tailEnd/>
          </a:ln>
        </p:spPr>
        <p:style>
          <a:lnRef idx="2">
            <a:schemeClr val="accent4"/>
          </a:lnRef>
          <a:fillRef idx="1">
            <a:schemeClr val="lt1"/>
          </a:fillRef>
          <a:effectRef idx="0">
            <a:schemeClr val="accent4"/>
          </a:effectRef>
          <a:fontRef idx="minor">
            <a:schemeClr val="dk1"/>
          </a:fontRef>
        </p:style>
        <p:txBody>
          <a:bodyPr>
            <a:spAutoFit/>
          </a:bodyPr>
          <a:lstStyle/>
          <a:p>
            <a:pPr algn="ctr">
              <a:defRPr/>
            </a:pPr>
            <a:r>
              <a:rPr lang="en-US" sz="1400" dirty="0" smtClean="0">
                <a:solidFill>
                  <a:schemeClr val="accent4"/>
                </a:solidFill>
                <a:latin typeface="+mn-lt"/>
                <a:cs typeface="Arial" pitchFamily="34" charset="0"/>
              </a:rPr>
              <a:t>Requested Therapies By Percent</a:t>
            </a:r>
            <a:endParaRPr lang="en-US" sz="1400" dirty="0">
              <a:solidFill>
                <a:schemeClr val="accent4"/>
              </a:solidFill>
              <a:latin typeface="+mn-lt"/>
              <a:cs typeface="Arial" pitchFamily="34" charset="0"/>
            </a:endParaRPr>
          </a:p>
        </p:txBody>
      </p:sp>
      <p:graphicFrame>
        <p:nvGraphicFramePr>
          <p:cNvPr id="15" name="Content Placeholder 4"/>
          <p:cNvGraphicFramePr>
            <a:graphicFrameLocks/>
          </p:cNvGraphicFramePr>
          <p:nvPr/>
        </p:nvGraphicFramePr>
        <p:xfrm>
          <a:off x="838200" y="2286000"/>
          <a:ext cx="2362200" cy="190500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6" name="Chart 11"/>
          <p:cNvGraphicFramePr>
            <a:graphicFrameLocks/>
          </p:cNvGraphicFramePr>
          <p:nvPr/>
        </p:nvGraphicFramePr>
        <p:xfrm>
          <a:off x="2667000" y="1600200"/>
          <a:ext cx="6096000" cy="4343400"/>
        </p:xfrm>
        <a:graphic>
          <a:graphicData uri="http://schemas.openxmlformats.org/drawingml/2006/chart">
            <c:chart xmlns:c="http://schemas.openxmlformats.org/drawingml/2006/chart" xmlns:r="http://schemas.openxmlformats.org/officeDocument/2006/relationships" r:id="rId4"/>
          </a:graphicData>
        </a:graphic>
      </p:graphicFrame>
      <p:sp>
        <p:nvSpPr>
          <p:cNvPr id="17" name="Text Box 5"/>
          <p:cNvSpPr txBox="1">
            <a:spLocks noChangeArrowheads="1"/>
          </p:cNvSpPr>
          <p:nvPr/>
        </p:nvSpPr>
        <p:spPr bwMode="auto">
          <a:xfrm>
            <a:off x="990600" y="6019800"/>
            <a:ext cx="5791200" cy="584775"/>
          </a:xfrm>
          <a:prstGeom prst="rect">
            <a:avLst/>
          </a:prstGeom>
          <a:noFill/>
          <a:ln w="12700">
            <a:noFill/>
            <a:miter lim="800000"/>
            <a:headEnd type="none" w="sm" len="sm"/>
            <a:tailEnd type="none" w="sm" len="sm"/>
          </a:ln>
        </p:spPr>
        <p:txBody>
          <a:bodyPr wrap="square">
            <a:spAutoFit/>
          </a:bodyPr>
          <a:lstStyle/>
          <a:p>
            <a:r>
              <a:rPr lang="en-US" sz="800" dirty="0" smtClean="0"/>
              <a:t>Base: All Qualified Respondents (n=456)</a:t>
            </a:r>
          </a:p>
          <a:p>
            <a:r>
              <a:rPr lang="en-US" sz="800" dirty="0" smtClean="0"/>
              <a:t>Q885. Have you ever requested a specific therapy from your  [physician] to manage your cancer?</a:t>
            </a:r>
          </a:p>
          <a:p>
            <a:r>
              <a:rPr lang="en-US" sz="800" dirty="0" smtClean="0"/>
              <a:t>Base: Requested Therapies to Try (n=88) Multiple Response</a:t>
            </a:r>
          </a:p>
          <a:p>
            <a:r>
              <a:rPr lang="en-US" sz="800" dirty="0" smtClean="0"/>
              <a:t>Q890. Which of the following therapies have you requested to try?</a:t>
            </a:r>
          </a:p>
        </p:txBody>
      </p:sp>
      <p:sp>
        <p:nvSpPr>
          <p:cNvPr id="18" name="Rectangle 7"/>
          <p:cNvSpPr>
            <a:spLocks noChangeArrowheads="1"/>
          </p:cNvSpPr>
          <p:nvPr/>
        </p:nvSpPr>
        <p:spPr bwMode="auto">
          <a:xfrm>
            <a:off x="228600" y="2057400"/>
            <a:ext cx="3505200" cy="307777"/>
          </a:xfrm>
          <a:prstGeom prst="rect">
            <a:avLst/>
          </a:prstGeom>
          <a:ln>
            <a:headEnd/>
            <a:tailEnd/>
          </a:ln>
        </p:spPr>
        <p:style>
          <a:lnRef idx="2">
            <a:schemeClr val="accent4"/>
          </a:lnRef>
          <a:fillRef idx="1">
            <a:schemeClr val="lt1"/>
          </a:fillRef>
          <a:effectRef idx="0">
            <a:schemeClr val="accent4"/>
          </a:effectRef>
          <a:fontRef idx="minor">
            <a:schemeClr val="dk1"/>
          </a:fontRef>
        </p:style>
        <p:txBody>
          <a:bodyPr>
            <a:spAutoFit/>
          </a:bodyPr>
          <a:lstStyle/>
          <a:p>
            <a:pPr algn="ctr">
              <a:defRPr/>
            </a:pPr>
            <a:r>
              <a:rPr lang="en-US" sz="1400" dirty="0" smtClean="0">
                <a:solidFill>
                  <a:schemeClr val="accent4"/>
                </a:solidFill>
                <a:latin typeface="+mn-lt"/>
                <a:cs typeface="Arial" pitchFamily="34" charset="0"/>
              </a:rPr>
              <a:t>Have Ever Requested A Specific Therapy</a:t>
            </a:r>
            <a:endParaRPr lang="en-US" sz="1400" dirty="0">
              <a:solidFill>
                <a:schemeClr val="accent4"/>
              </a:solidFill>
              <a:latin typeface="+mn-lt"/>
              <a:cs typeface="Arial" pitchFamily="34" charset="0"/>
            </a:endParaRPr>
          </a:p>
        </p:txBody>
      </p:sp>
      <p:sp>
        <p:nvSpPr>
          <p:cNvPr id="19" name="Text Box 5"/>
          <p:cNvSpPr txBox="1">
            <a:spLocks noChangeArrowheads="1"/>
          </p:cNvSpPr>
          <p:nvPr/>
        </p:nvSpPr>
        <p:spPr bwMode="auto">
          <a:xfrm>
            <a:off x="7331312" y="5867400"/>
            <a:ext cx="1584088" cy="215444"/>
          </a:xfrm>
          <a:prstGeom prst="rect">
            <a:avLst/>
          </a:prstGeom>
          <a:noFill/>
          <a:ln w="12700">
            <a:noFill/>
            <a:miter lim="800000"/>
            <a:headEnd type="none" w="sm" len="sm"/>
            <a:tailEnd type="none" w="sm" len="sm"/>
          </a:ln>
        </p:spPr>
        <p:txBody>
          <a:bodyPr wrap="none">
            <a:spAutoFit/>
          </a:bodyPr>
          <a:lstStyle/>
          <a:p>
            <a:pPr>
              <a:spcBef>
                <a:spcPct val="5000"/>
              </a:spcBef>
            </a:pPr>
            <a:r>
              <a:rPr lang="en-US" sz="800" i="1" dirty="0" smtClean="0"/>
              <a:t>Mentions shown 4% or greater</a:t>
            </a:r>
          </a:p>
        </p:txBody>
      </p:sp>
      <p:sp>
        <p:nvSpPr>
          <p:cNvPr id="11" name="Oval 10"/>
          <p:cNvSpPr/>
          <p:nvPr/>
        </p:nvSpPr>
        <p:spPr bwMode="auto">
          <a:xfrm>
            <a:off x="3124200" y="3921456"/>
            <a:ext cx="4800600" cy="304800"/>
          </a:xfrm>
          <a:prstGeom prst="ellipse">
            <a:avLst/>
          </a:prstGeom>
          <a:noFill/>
          <a:ln>
            <a:headEnd type="none" w="med" len="med"/>
            <a:tailEnd type="none" w="med" len="med"/>
          </a:ln>
        </p:spPr>
        <p:style>
          <a:lnRef idx="2">
            <a:schemeClr val="accent2"/>
          </a:lnRef>
          <a:fillRef idx="1">
            <a:schemeClr val="lt1"/>
          </a:fillRef>
          <a:effectRef idx="0">
            <a:schemeClr val="accent2"/>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Arial" charset="0"/>
              <a:ea typeface="ヒラギノ角ゴ Pro W3" charset="-128"/>
              <a:cs typeface="ヒラギノ角ゴ Pro W3" charset="-128"/>
            </a:endParaRPr>
          </a:p>
        </p:txBody>
      </p:sp>
    </p:spTree>
  </p:cSld>
  <p:clrMapOvr>
    <a:masterClrMapping/>
  </p:clrMapOvr>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solidFill>
                  <a:schemeClr val="accent4"/>
                </a:solidFill>
              </a:rPr>
              <a:t>Proleukin</a:t>
            </a:r>
            <a:r>
              <a:rPr lang="en-US" dirty="0" smtClean="0">
                <a:solidFill>
                  <a:schemeClr val="accent4"/>
                </a:solidFill>
              </a:rPr>
              <a:t> Specifics </a:t>
            </a:r>
            <a:r>
              <a:rPr lang="en-US" sz="1600" b="0" dirty="0" smtClean="0">
                <a:solidFill>
                  <a:schemeClr val="accent4"/>
                </a:solidFill>
              </a:rPr>
              <a:t>Patients have tolerance for some of the less optimal aspects of </a:t>
            </a:r>
            <a:r>
              <a:rPr lang="en-US" sz="1600" b="0" dirty="0" err="1" smtClean="0">
                <a:solidFill>
                  <a:schemeClr val="accent4"/>
                </a:solidFill>
              </a:rPr>
              <a:t>Proleukin</a:t>
            </a:r>
            <a:r>
              <a:rPr lang="en-US" sz="1600" b="0" dirty="0" smtClean="0">
                <a:solidFill>
                  <a:schemeClr val="accent4"/>
                </a:solidFill>
              </a:rPr>
              <a:t> and its side effects, adding emphasis to the disconnect between patient and physician perceptions.</a:t>
            </a:r>
            <a:endParaRPr lang="en-US" b="0" dirty="0">
              <a:solidFill>
                <a:schemeClr val="accent4"/>
              </a:solidFill>
            </a:endParaRPr>
          </a:p>
        </p:txBody>
      </p:sp>
      <p:sp>
        <p:nvSpPr>
          <p:cNvPr id="4" name="Slide Number Placeholder 3"/>
          <p:cNvSpPr>
            <a:spLocks noGrp="1"/>
          </p:cNvSpPr>
          <p:nvPr>
            <p:ph type="sldNum" sz="quarter" idx="12"/>
          </p:nvPr>
        </p:nvSpPr>
        <p:spPr/>
        <p:txBody>
          <a:bodyPr/>
          <a:lstStyle/>
          <a:p>
            <a:pPr>
              <a:defRPr/>
            </a:pPr>
            <a:fld id="{8BD278B2-C59F-4287-AEC0-D002DCDA7749}" type="slidenum">
              <a:rPr lang="en-US" smtClean="0"/>
              <a:pPr>
                <a:defRPr/>
              </a:pPr>
              <a:t>32</a:t>
            </a:fld>
            <a:endParaRPr lang="en-US" dirty="0"/>
          </a:p>
        </p:txBody>
      </p:sp>
      <p:sp>
        <p:nvSpPr>
          <p:cNvPr id="9" name="TextBox 8"/>
          <p:cNvSpPr txBox="1"/>
          <p:nvPr/>
        </p:nvSpPr>
        <p:spPr>
          <a:xfrm>
            <a:off x="1447800" y="1981200"/>
            <a:ext cx="5716373" cy="307777"/>
          </a:xfrm>
          <a:prstGeom prst="rect">
            <a:avLst/>
          </a:prstGeom>
        </p:spPr>
        <p:style>
          <a:lnRef idx="2">
            <a:schemeClr val="accent4"/>
          </a:lnRef>
          <a:fillRef idx="1">
            <a:schemeClr val="lt1"/>
          </a:fillRef>
          <a:effectRef idx="0">
            <a:schemeClr val="accent4"/>
          </a:effectRef>
          <a:fontRef idx="minor">
            <a:schemeClr val="dk1"/>
          </a:fontRef>
        </p:style>
        <p:txBody>
          <a:bodyPr wrap="none" rtlCol="0">
            <a:spAutoFit/>
          </a:bodyPr>
          <a:lstStyle/>
          <a:p>
            <a:r>
              <a:rPr lang="en-US" sz="1400" dirty="0" smtClean="0">
                <a:solidFill>
                  <a:schemeClr val="accent4"/>
                </a:solidFill>
                <a:latin typeface="+mj-lt"/>
              </a:rPr>
              <a:t>7-point scale, where 1 is Strongly Disagree and 7 is Strongly Agree, Top 3 Box</a:t>
            </a:r>
            <a:endParaRPr lang="en-US" sz="1400" dirty="0">
              <a:solidFill>
                <a:schemeClr val="accent4"/>
              </a:solidFill>
              <a:latin typeface="+mj-lt"/>
            </a:endParaRPr>
          </a:p>
        </p:txBody>
      </p:sp>
      <p:graphicFrame>
        <p:nvGraphicFramePr>
          <p:cNvPr id="12" name="Chart Placeholder 4"/>
          <p:cNvGraphicFramePr>
            <a:graphicFrameLocks/>
          </p:cNvGraphicFramePr>
          <p:nvPr/>
        </p:nvGraphicFramePr>
        <p:xfrm>
          <a:off x="114300" y="2286000"/>
          <a:ext cx="8915400" cy="3657600"/>
        </p:xfrm>
        <a:graphic>
          <a:graphicData uri="http://schemas.openxmlformats.org/drawingml/2006/chart">
            <c:chart xmlns:c="http://schemas.openxmlformats.org/drawingml/2006/chart" xmlns:r="http://schemas.openxmlformats.org/officeDocument/2006/relationships" r:id="rId2"/>
          </a:graphicData>
        </a:graphic>
      </p:graphicFrame>
      <p:sp>
        <p:nvSpPr>
          <p:cNvPr id="14" name="Text Box 5"/>
          <p:cNvSpPr txBox="1">
            <a:spLocks noChangeArrowheads="1"/>
          </p:cNvSpPr>
          <p:nvPr/>
        </p:nvSpPr>
        <p:spPr bwMode="auto">
          <a:xfrm>
            <a:off x="990600" y="6019800"/>
            <a:ext cx="6172200" cy="338554"/>
          </a:xfrm>
          <a:prstGeom prst="rect">
            <a:avLst/>
          </a:prstGeom>
          <a:noFill/>
          <a:ln w="12700">
            <a:noFill/>
            <a:miter lim="800000"/>
            <a:headEnd type="none" w="sm" len="sm"/>
            <a:tailEnd type="none" w="sm" len="sm"/>
          </a:ln>
        </p:spPr>
        <p:txBody>
          <a:bodyPr wrap="square">
            <a:spAutoFit/>
          </a:bodyPr>
          <a:lstStyle/>
          <a:p>
            <a:r>
              <a:rPr lang="en-US" sz="800" dirty="0" smtClean="0"/>
              <a:t>Base: Patients Who Are Aware Of </a:t>
            </a:r>
            <a:r>
              <a:rPr lang="en-US" sz="800" dirty="0" err="1" smtClean="0"/>
              <a:t>Proleukin</a:t>
            </a:r>
            <a:r>
              <a:rPr lang="en-US" sz="800" dirty="0" smtClean="0"/>
              <a:t> Or Whose Physicians Discussed </a:t>
            </a:r>
            <a:r>
              <a:rPr lang="en-US" sz="800" dirty="0" err="1" smtClean="0"/>
              <a:t>Proleukin</a:t>
            </a:r>
            <a:r>
              <a:rPr lang="en-US" sz="800" dirty="0" smtClean="0"/>
              <a:t> With Them (n=151)</a:t>
            </a:r>
          </a:p>
          <a:p>
            <a:r>
              <a:rPr lang="en-US" sz="800" dirty="0" smtClean="0"/>
              <a:t>Q961. Based on your perception, to what extent do you agree or disagree with the following statements about </a:t>
            </a:r>
            <a:r>
              <a:rPr lang="en-US" sz="800" dirty="0" err="1" smtClean="0"/>
              <a:t>Proleukin</a:t>
            </a:r>
            <a:r>
              <a:rPr lang="en-US" sz="800" dirty="0" smtClean="0"/>
              <a:t>?</a:t>
            </a:r>
          </a:p>
        </p:txBody>
      </p:sp>
      <p:graphicFrame>
        <p:nvGraphicFramePr>
          <p:cNvPr id="10" name="Chart 9"/>
          <p:cNvGraphicFramePr/>
          <p:nvPr/>
        </p:nvGraphicFramePr>
        <p:xfrm>
          <a:off x="8153400" y="0"/>
          <a:ext cx="990600" cy="838200"/>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4"/>
                </a:solidFill>
              </a:rPr>
              <a:t>Insurance Impact </a:t>
            </a:r>
            <a:r>
              <a:rPr lang="en-US" sz="1600" b="0" dirty="0" smtClean="0">
                <a:solidFill>
                  <a:schemeClr val="accent4"/>
                </a:solidFill>
              </a:rPr>
              <a:t>Concerns over insurance and co-pays are on people’s minds, in addition to the expected balance between serious side effects and the potential for significant response to the treatment.</a:t>
            </a:r>
            <a:r>
              <a:rPr lang="en-US" sz="1200" b="0" dirty="0" smtClean="0">
                <a:solidFill>
                  <a:schemeClr val="accent4"/>
                </a:solidFill>
              </a:rPr>
              <a:t> </a:t>
            </a:r>
            <a:endParaRPr lang="en-US" dirty="0">
              <a:solidFill>
                <a:schemeClr val="accent4"/>
              </a:solidFill>
            </a:endParaRPr>
          </a:p>
        </p:txBody>
      </p:sp>
      <p:sp>
        <p:nvSpPr>
          <p:cNvPr id="4" name="Slide Number Placeholder 3"/>
          <p:cNvSpPr>
            <a:spLocks noGrp="1"/>
          </p:cNvSpPr>
          <p:nvPr>
            <p:ph type="sldNum" sz="quarter" idx="12"/>
          </p:nvPr>
        </p:nvSpPr>
        <p:spPr/>
        <p:txBody>
          <a:bodyPr/>
          <a:lstStyle/>
          <a:p>
            <a:pPr>
              <a:defRPr/>
            </a:pPr>
            <a:fld id="{8BD278B2-C59F-4287-AEC0-D002DCDA7749}" type="slidenum">
              <a:rPr lang="en-US" smtClean="0"/>
              <a:pPr>
                <a:defRPr/>
              </a:pPr>
              <a:t>33</a:t>
            </a:fld>
            <a:endParaRPr lang="en-US" dirty="0"/>
          </a:p>
        </p:txBody>
      </p:sp>
      <p:sp>
        <p:nvSpPr>
          <p:cNvPr id="9" name="TextBox 8"/>
          <p:cNvSpPr txBox="1"/>
          <p:nvPr/>
        </p:nvSpPr>
        <p:spPr>
          <a:xfrm>
            <a:off x="1600200" y="1524000"/>
            <a:ext cx="5756448" cy="523220"/>
          </a:xfrm>
          <a:prstGeom prst="rect">
            <a:avLst/>
          </a:prstGeom>
        </p:spPr>
        <p:style>
          <a:lnRef idx="2">
            <a:schemeClr val="accent4"/>
          </a:lnRef>
          <a:fillRef idx="1">
            <a:schemeClr val="lt1"/>
          </a:fillRef>
          <a:effectRef idx="0">
            <a:schemeClr val="accent4"/>
          </a:effectRef>
          <a:fontRef idx="minor">
            <a:schemeClr val="dk1"/>
          </a:fontRef>
        </p:style>
        <p:txBody>
          <a:bodyPr wrap="none" rtlCol="0">
            <a:spAutoFit/>
          </a:bodyPr>
          <a:lstStyle/>
          <a:p>
            <a:pPr algn="ctr"/>
            <a:r>
              <a:rPr lang="en-US" sz="1400" dirty="0" smtClean="0">
                <a:solidFill>
                  <a:schemeClr val="accent4"/>
                </a:solidFill>
                <a:latin typeface="+mj-lt"/>
              </a:rPr>
              <a:t>Barriers to Use of </a:t>
            </a:r>
            <a:r>
              <a:rPr lang="en-US" sz="1400" dirty="0" err="1" smtClean="0">
                <a:solidFill>
                  <a:schemeClr val="accent4"/>
                </a:solidFill>
                <a:latin typeface="+mj-lt"/>
              </a:rPr>
              <a:t>Proleukin</a:t>
            </a:r>
            <a:endParaRPr lang="en-US" sz="1400" dirty="0" smtClean="0">
              <a:solidFill>
                <a:schemeClr val="accent4"/>
              </a:solidFill>
              <a:latin typeface="+mj-lt"/>
            </a:endParaRPr>
          </a:p>
          <a:p>
            <a:pPr algn="ctr"/>
            <a:r>
              <a:rPr lang="en-US" sz="1400" dirty="0" smtClean="0">
                <a:solidFill>
                  <a:schemeClr val="accent4"/>
                </a:solidFill>
                <a:latin typeface="+mj-lt"/>
              </a:rPr>
              <a:t>7-point scale, where 1 is Strongly Disagree and 7 is Strongly Agree, Top 3 Box</a:t>
            </a:r>
            <a:endParaRPr lang="en-US" sz="1400" dirty="0">
              <a:solidFill>
                <a:schemeClr val="accent4"/>
              </a:solidFill>
              <a:latin typeface="+mj-lt"/>
            </a:endParaRPr>
          </a:p>
        </p:txBody>
      </p:sp>
      <p:sp>
        <p:nvSpPr>
          <p:cNvPr id="11" name="Text Box 5"/>
          <p:cNvSpPr txBox="1">
            <a:spLocks noChangeArrowheads="1"/>
          </p:cNvSpPr>
          <p:nvPr/>
        </p:nvSpPr>
        <p:spPr bwMode="auto">
          <a:xfrm>
            <a:off x="990600" y="6019800"/>
            <a:ext cx="6172200" cy="338554"/>
          </a:xfrm>
          <a:prstGeom prst="rect">
            <a:avLst/>
          </a:prstGeom>
          <a:noFill/>
          <a:ln w="12700">
            <a:noFill/>
            <a:miter lim="800000"/>
            <a:headEnd type="none" w="sm" len="sm"/>
            <a:tailEnd type="none" w="sm" len="sm"/>
          </a:ln>
        </p:spPr>
        <p:txBody>
          <a:bodyPr wrap="square">
            <a:spAutoFit/>
          </a:bodyPr>
          <a:lstStyle/>
          <a:p>
            <a:r>
              <a:rPr lang="en-US" sz="800" smtClean="0"/>
              <a:t>Base: Patients Who Are Aware Of </a:t>
            </a:r>
            <a:r>
              <a:rPr lang="en-US" sz="800" dirty="0" err="1" smtClean="0"/>
              <a:t>Proleukin</a:t>
            </a:r>
            <a:r>
              <a:rPr lang="en-US" sz="800" dirty="0" smtClean="0"/>
              <a:t> Or Whose Physicians Discussed </a:t>
            </a:r>
            <a:r>
              <a:rPr lang="en-US" sz="800" dirty="0" err="1" smtClean="0"/>
              <a:t>Proleukin</a:t>
            </a:r>
            <a:r>
              <a:rPr lang="en-US" sz="800" dirty="0" smtClean="0"/>
              <a:t> With Them (n=151)</a:t>
            </a:r>
          </a:p>
          <a:p>
            <a:r>
              <a:rPr lang="en-US" sz="800" dirty="0" smtClean="0"/>
              <a:t>Q966. How significant are the following barriers to your use of </a:t>
            </a:r>
            <a:r>
              <a:rPr lang="en-US" sz="800" dirty="0" err="1" smtClean="0"/>
              <a:t>Proleukin</a:t>
            </a:r>
            <a:r>
              <a:rPr lang="en-US" sz="800" dirty="0" smtClean="0"/>
              <a:t>?</a:t>
            </a:r>
          </a:p>
        </p:txBody>
      </p:sp>
      <p:graphicFrame>
        <p:nvGraphicFramePr>
          <p:cNvPr id="14" name="Chart Placeholder 4"/>
          <p:cNvGraphicFramePr>
            <a:graphicFrameLocks/>
          </p:cNvGraphicFramePr>
          <p:nvPr/>
        </p:nvGraphicFramePr>
        <p:xfrm>
          <a:off x="228600" y="2057400"/>
          <a:ext cx="8915400" cy="4038600"/>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10" name="Chart 9"/>
          <p:cNvGraphicFramePr/>
          <p:nvPr/>
        </p:nvGraphicFramePr>
        <p:xfrm>
          <a:off x="8153400" y="0"/>
          <a:ext cx="990600" cy="838200"/>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4"/>
                </a:solidFill>
              </a:rPr>
              <a:t>Other Barriers to Use of </a:t>
            </a:r>
            <a:r>
              <a:rPr lang="en-US" dirty="0" err="1" smtClean="0">
                <a:solidFill>
                  <a:schemeClr val="accent4"/>
                </a:solidFill>
              </a:rPr>
              <a:t>Proleukin</a:t>
            </a:r>
            <a:r>
              <a:rPr lang="en-US" dirty="0" smtClean="0">
                <a:solidFill>
                  <a:schemeClr val="accent4"/>
                </a:solidFill>
              </a:rPr>
              <a:t> (Open End)</a:t>
            </a:r>
            <a:endParaRPr lang="en-US" dirty="0">
              <a:solidFill>
                <a:schemeClr val="accent4"/>
              </a:solidFill>
            </a:endParaRPr>
          </a:p>
        </p:txBody>
      </p:sp>
      <p:sp>
        <p:nvSpPr>
          <p:cNvPr id="4" name="Slide Number Placeholder 3"/>
          <p:cNvSpPr>
            <a:spLocks noGrp="1"/>
          </p:cNvSpPr>
          <p:nvPr>
            <p:ph type="sldNum" sz="quarter" idx="12"/>
          </p:nvPr>
        </p:nvSpPr>
        <p:spPr/>
        <p:txBody>
          <a:bodyPr/>
          <a:lstStyle/>
          <a:p>
            <a:pPr>
              <a:defRPr/>
            </a:pPr>
            <a:fld id="{8BD278B2-C59F-4287-AEC0-D002DCDA7749}" type="slidenum">
              <a:rPr lang="en-US" smtClean="0"/>
              <a:pPr>
                <a:defRPr/>
              </a:pPr>
              <a:t>34</a:t>
            </a:fld>
            <a:endParaRPr lang="en-US" dirty="0"/>
          </a:p>
        </p:txBody>
      </p:sp>
      <p:graphicFrame>
        <p:nvGraphicFramePr>
          <p:cNvPr id="13" name="Chart 12"/>
          <p:cNvGraphicFramePr/>
          <p:nvPr/>
        </p:nvGraphicFramePr>
        <p:xfrm>
          <a:off x="5257800" y="2286000"/>
          <a:ext cx="4267200" cy="3733800"/>
        </p:xfrm>
        <a:graphic>
          <a:graphicData uri="http://schemas.openxmlformats.org/drawingml/2006/chart">
            <c:chart xmlns:c="http://schemas.openxmlformats.org/drawingml/2006/chart" xmlns:r="http://schemas.openxmlformats.org/officeDocument/2006/relationships" r:id="rId2"/>
          </a:graphicData>
        </a:graphic>
      </p:graphicFrame>
      <p:sp>
        <p:nvSpPr>
          <p:cNvPr id="14" name="TextBox 13"/>
          <p:cNvSpPr txBox="1"/>
          <p:nvPr/>
        </p:nvSpPr>
        <p:spPr>
          <a:xfrm>
            <a:off x="5410200" y="1809750"/>
            <a:ext cx="3124200" cy="523220"/>
          </a:xfrm>
          <a:prstGeom prst="rect">
            <a:avLst/>
          </a:prstGeom>
          <a:noFill/>
        </p:spPr>
        <p:txBody>
          <a:bodyPr wrap="square" rtlCol="0">
            <a:spAutoFit/>
          </a:bodyPr>
          <a:lstStyle/>
          <a:p>
            <a:pPr algn="ctr"/>
            <a:r>
              <a:rPr lang="en-US" sz="1400" dirty="0" smtClean="0">
                <a:solidFill>
                  <a:schemeClr val="accent4"/>
                </a:solidFill>
                <a:latin typeface="+mj-lt"/>
                <a:cs typeface="+mn-cs"/>
              </a:rPr>
              <a:t>Significance of Barriers to Use of </a:t>
            </a:r>
            <a:r>
              <a:rPr lang="en-US" sz="1400" dirty="0" err="1" smtClean="0">
                <a:solidFill>
                  <a:schemeClr val="accent4"/>
                </a:solidFill>
                <a:latin typeface="+mj-lt"/>
                <a:cs typeface="+mn-cs"/>
              </a:rPr>
              <a:t>Proleukin</a:t>
            </a:r>
            <a:endParaRPr lang="en-US" sz="1400" dirty="0" smtClean="0">
              <a:solidFill>
                <a:schemeClr val="accent4"/>
              </a:solidFill>
              <a:latin typeface="+mj-lt"/>
              <a:cs typeface="+mn-cs"/>
            </a:endParaRPr>
          </a:p>
        </p:txBody>
      </p:sp>
      <p:sp>
        <p:nvSpPr>
          <p:cNvPr id="12" name="Text Box 5"/>
          <p:cNvSpPr txBox="1">
            <a:spLocks noChangeArrowheads="1"/>
          </p:cNvSpPr>
          <p:nvPr/>
        </p:nvSpPr>
        <p:spPr bwMode="auto">
          <a:xfrm>
            <a:off x="990600" y="6019800"/>
            <a:ext cx="6172200" cy="584775"/>
          </a:xfrm>
          <a:prstGeom prst="rect">
            <a:avLst/>
          </a:prstGeom>
          <a:noFill/>
          <a:ln w="12700">
            <a:noFill/>
            <a:miter lim="800000"/>
            <a:headEnd type="none" w="sm" len="sm"/>
            <a:tailEnd type="none" w="sm" len="sm"/>
          </a:ln>
        </p:spPr>
        <p:txBody>
          <a:bodyPr wrap="square">
            <a:spAutoFit/>
          </a:bodyPr>
          <a:lstStyle/>
          <a:p>
            <a:r>
              <a:rPr lang="en-US" sz="800" dirty="0" smtClean="0"/>
              <a:t>Base: Respondents Having Other Barriers To Use Of </a:t>
            </a:r>
            <a:r>
              <a:rPr lang="en-US" sz="800" dirty="0" err="1" smtClean="0"/>
              <a:t>Proleukin</a:t>
            </a:r>
            <a:r>
              <a:rPr lang="en-US" sz="800" dirty="0" smtClean="0"/>
              <a:t> (n= 22**) Caution Small Base</a:t>
            </a:r>
          </a:p>
          <a:p>
            <a:r>
              <a:rPr lang="en-US" sz="800" dirty="0" smtClean="0"/>
              <a:t>Q967. You indicated that there are other barriers to your use of </a:t>
            </a:r>
            <a:r>
              <a:rPr lang="en-US" sz="800" dirty="0" err="1" smtClean="0"/>
              <a:t>Proleukin</a:t>
            </a:r>
            <a:r>
              <a:rPr lang="en-US" sz="800" dirty="0" smtClean="0"/>
              <a:t>. Please specify the other barriers below. </a:t>
            </a:r>
          </a:p>
          <a:p>
            <a:r>
              <a:rPr lang="en-US" sz="800" dirty="0" smtClean="0"/>
              <a:t>Base: Has Other Barriers To Use Of </a:t>
            </a:r>
            <a:r>
              <a:rPr lang="en-US" sz="800" dirty="0" err="1" smtClean="0"/>
              <a:t>Proleukin</a:t>
            </a:r>
            <a:r>
              <a:rPr lang="en-US" sz="800" dirty="0" smtClean="0"/>
              <a:t> (n= 22*) Caution Small Base</a:t>
            </a:r>
          </a:p>
          <a:p>
            <a:r>
              <a:rPr lang="en-US" sz="800" dirty="0" smtClean="0"/>
              <a:t>Q970. How significant are these barriers to your use of </a:t>
            </a:r>
            <a:r>
              <a:rPr lang="en-US" sz="800" dirty="0" err="1" smtClean="0"/>
              <a:t>Proleukin</a:t>
            </a:r>
            <a:r>
              <a:rPr lang="en-US" sz="800" dirty="0" smtClean="0"/>
              <a:t>?</a:t>
            </a:r>
          </a:p>
        </p:txBody>
      </p:sp>
      <p:graphicFrame>
        <p:nvGraphicFramePr>
          <p:cNvPr id="16" name="Chart Placeholder 4"/>
          <p:cNvGraphicFramePr>
            <a:graphicFrameLocks/>
          </p:cNvGraphicFramePr>
          <p:nvPr/>
        </p:nvGraphicFramePr>
        <p:xfrm>
          <a:off x="228600" y="1676400"/>
          <a:ext cx="4724400" cy="4267200"/>
        </p:xfrm>
        <a:graphic>
          <a:graphicData uri="http://schemas.openxmlformats.org/drawingml/2006/chart">
            <c:chart xmlns:c="http://schemas.openxmlformats.org/drawingml/2006/chart" xmlns:r="http://schemas.openxmlformats.org/officeDocument/2006/relationships" r:id="rId3"/>
          </a:graphicData>
        </a:graphic>
      </p:graphicFrame>
      <p:sp>
        <p:nvSpPr>
          <p:cNvPr id="15" name="Text Box 5"/>
          <p:cNvSpPr txBox="1">
            <a:spLocks noChangeArrowheads="1"/>
          </p:cNvSpPr>
          <p:nvPr/>
        </p:nvSpPr>
        <p:spPr bwMode="auto">
          <a:xfrm>
            <a:off x="7331312" y="5715000"/>
            <a:ext cx="1584088" cy="215444"/>
          </a:xfrm>
          <a:prstGeom prst="rect">
            <a:avLst/>
          </a:prstGeom>
          <a:noFill/>
          <a:ln w="12700">
            <a:noFill/>
            <a:miter lim="800000"/>
            <a:headEnd type="none" w="sm" len="sm"/>
            <a:tailEnd type="none" w="sm" len="sm"/>
          </a:ln>
        </p:spPr>
        <p:txBody>
          <a:bodyPr wrap="none">
            <a:spAutoFit/>
          </a:bodyPr>
          <a:lstStyle/>
          <a:p>
            <a:pPr>
              <a:spcBef>
                <a:spcPct val="5000"/>
              </a:spcBef>
            </a:pPr>
            <a:r>
              <a:rPr lang="en-US" sz="800" i="1" dirty="0" smtClean="0"/>
              <a:t>Mentions shown 4% or greater</a:t>
            </a:r>
          </a:p>
        </p:txBody>
      </p:sp>
      <p:sp>
        <p:nvSpPr>
          <p:cNvPr id="9" name="Text Box 24"/>
          <p:cNvSpPr txBox="1">
            <a:spLocks noChangeArrowheads="1"/>
          </p:cNvSpPr>
          <p:nvPr/>
        </p:nvSpPr>
        <p:spPr bwMode="auto">
          <a:xfrm>
            <a:off x="7315200" y="5562600"/>
            <a:ext cx="1483098" cy="215444"/>
          </a:xfrm>
          <a:prstGeom prst="rect">
            <a:avLst/>
          </a:prstGeom>
          <a:noFill/>
          <a:ln w="9525" algn="ctr">
            <a:noFill/>
            <a:miter lim="800000"/>
            <a:headEnd/>
            <a:tailEnd/>
          </a:ln>
        </p:spPr>
        <p:txBody>
          <a:bodyPr wrap="none">
            <a:spAutoFit/>
          </a:bodyPr>
          <a:lstStyle/>
          <a:p>
            <a:pPr algn="ctr" eaLnBrk="0" hangingPunct="0">
              <a:spcBef>
                <a:spcPct val="50000"/>
              </a:spcBef>
            </a:pPr>
            <a:r>
              <a:rPr lang="en-US" sz="800" i="1" dirty="0" smtClean="0"/>
              <a:t>** Extremely small base size</a:t>
            </a:r>
            <a:endParaRPr lang="en-US" sz="800" i="1" dirty="0"/>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Title 2"/>
          <p:cNvSpPr>
            <a:spLocks noGrp="1"/>
          </p:cNvSpPr>
          <p:nvPr>
            <p:ph type="title"/>
          </p:nvPr>
        </p:nvSpPr>
        <p:spPr/>
        <p:txBody>
          <a:bodyPr/>
          <a:lstStyle/>
          <a:p>
            <a:r>
              <a:rPr lang="en-US" dirty="0" smtClean="0">
                <a:solidFill>
                  <a:schemeClr val="accent4"/>
                </a:solidFill>
                <a:ea typeface="MS PGothic"/>
              </a:rPr>
              <a:t>Demographics</a:t>
            </a:r>
          </a:p>
        </p:txBody>
      </p:sp>
      <p:sp>
        <p:nvSpPr>
          <p:cNvPr id="101379" name="Slide Number Placeholder 3"/>
          <p:cNvSpPr>
            <a:spLocks noGrp="1"/>
          </p:cNvSpPr>
          <p:nvPr>
            <p:ph type="sldNum" sz="quarter" idx="15"/>
          </p:nvPr>
        </p:nvSpPr>
        <p:spPr>
          <a:noFill/>
        </p:spPr>
        <p:txBody>
          <a:bodyPr/>
          <a:lstStyle/>
          <a:p>
            <a:fld id="{8C0DD885-F53F-44D5-BC69-42C313E3802D}" type="slidenum">
              <a:rPr lang="en-US" smtClean="0">
                <a:latin typeface="Arial" charset="0"/>
                <a:cs typeface="Arial" charset="0"/>
              </a:rPr>
              <a:pPr/>
              <a:t>35</a:t>
            </a:fld>
            <a:endParaRPr lang="en-US" smtClean="0">
              <a:latin typeface="Arial" charset="0"/>
              <a:cs typeface="Arial" charset="0"/>
            </a:endParaRP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Title 12"/>
          <p:cNvSpPr>
            <a:spLocks noGrp="1"/>
          </p:cNvSpPr>
          <p:nvPr>
            <p:ph type="title"/>
          </p:nvPr>
        </p:nvSpPr>
        <p:spPr/>
        <p:txBody>
          <a:bodyPr/>
          <a:lstStyle/>
          <a:p>
            <a:r>
              <a:rPr lang="en-US" dirty="0" smtClean="0">
                <a:solidFill>
                  <a:schemeClr val="accent4"/>
                </a:solidFill>
                <a:ea typeface="MS PGothic"/>
              </a:rPr>
              <a:t>Cancer and Diagnosis</a:t>
            </a:r>
          </a:p>
        </p:txBody>
      </p:sp>
      <p:sp>
        <p:nvSpPr>
          <p:cNvPr id="38915" name="Slide Number Placeholder 3"/>
          <p:cNvSpPr txBox="1">
            <a:spLocks/>
          </p:cNvSpPr>
          <p:nvPr/>
        </p:nvSpPr>
        <p:spPr bwMode="auto">
          <a:xfrm>
            <a:off x="8534400" y="6627813"/>
            <a:ext cx="609600" cy="230187"/>
          </a:xfrm>
          <a:prstGeom prst="rect">
            <a:avLst/>
          </a:prstGeom>
          <a:noFill/>
          <a:ln w="9525">
            <a:noFill/>
            <a:miter lim="800000"/>
            <a:headEnd/>
            <a:tailEnd/>
          </a:ln>
        </p:spPr>
        <p:txBody>
          <a:bodyPr anchor="ctr">
            <a:spAutoFit/>
          </a:bodyPr>
          <a:lstStyle/>
          <a:p>
            <a:pPr algn="ctr"/>
            <a:fld id="{2FAA6402-BB28-4350-AF83-4076AA613F34}" type="slidenum">
              <a:rPr lang="en-US" sz="900" b="1">
                <a:solidFill>
                  <a:srgbClr val="000000"/>
                </a:solidFill>
              </a:rPr>
              <a:pPr algn="ctr"/>
              <a:t>36</a:t>
            </a:fld>
            <a:endParaRPr lang="en-US" sz="900" b="1">
              <a:solidFill>
                <a:srgbClr val="000000"/>
              </a:solidFill>
            </a:endParaRPr>
          </a:p>
        </p:txBody>
      </p:sp>
      <p:sp>
        <p:nvSpPr>
          <p:cNvPr id="25606" name="TextBox 6"/>
          <p:cNvSpPr txBox="1">
            <a:spLocks noChangeArrowheads="1"/>
          </p:cNvSpPr>
          <p:nvPr/>
        </p:nvSpPr>
        <p:spPr bwMode="auto">
          <a:xfrm>
            <a:off x="4648200" y="1447800"/>
            <a:ext cx="4191000" cy="338554"/>
          </a:xfrm>
          <a:prstGeom prst="rect">
            <a:avLst/>
          </a:prstGeom>
          <a:ln>
            <a:headEnd/>
            <a:tailEnd/>
          </a:ln>
        </p:spPr>
        <p:style>
          <a:lnRef idx="2">
            <a:schemeClr val="accent4"/>
          </a:lnRef>
          <a:fillRef idx="1">
            <a:schemeClr val="lt1"/>
          </a:fillRef>
          <a:effectRef idx="0">
            <a:schemeClr val="accent4"/>
          </a:effectRef>
          <a:fontRef idx="minor">
            <a:schemeClr val="dk1"/>
          </a:fontRef>
        </p:style>
        <p:txBody>
          <a:bodyPr>
            <a:spAutoFit/>
          </a:bodyPr>
          <a:lstStyle/>
          <a:p>
            <a:pPr algn="ctr">
              <a:defRPr/>
            </a:pPr>
            <a:r>
              <a:rPr lang="en-US" dirty="0" smtClean="0">
                <a:solidFill>
                  <a:schemeClr val="accent4"/>
                </a:solidFill>
                <a:latin typeface="+mn-lt"/>
                <a:cs typeface="Arial" pitchFamily="34" charset="0"/>
              </a:rPr>
              <a:t>Length of Diagnosis</a:t>
            </a:r>
            <a:endParaRPr lang="en-US" dirty="0">
              <a:solidFill>
                <a:schemeClr val="accent4"/>
              </a:solidFill>
              <a:latin typeface="+mn-lt"/>
              <a:cs typeface="Arial" pitchFamily="34" charset="0"/>
            </a:endParaRPr>
          </a:p>
        </p:txBody>
      </p:sp>
      <p:graphicFrame>
        <p:nvGraphicFramePr>
          <p:cNvPr id="8" name="Chart 9"/>
          <p:cNvGraphicFramePr>
            <a:graphicFrameLocks/>
          </p:cNvGraphicFramePr>
          <p:nvPr/>
        </p:nvGraphicFramePr>
        <p:xfrm>
          <a:off x="228600" y="2362200"/>
          <a:ext cx="4267200" cy="2590800"/>
        </p:xfrm>
        <a:graphic>
          <a:graphicData uri="http://schemas.openxmlformats.org/drawingml/2006/chart">
            <c:chart xmlns:c="http://schemas.openxmlformats.org/drawingml/2006/chart" xmlns:r="http://schemas.openxmlformats.org/officeDocument/2006/relationships" r:id="rId3"/>
          </a:graphicData>
        </a:graphic>
      </p:graphicFrame>
      <p:sp>
        <p:nvSpPr>
          <p:cNvPr id="16" name="Text Box 5"/>
          <p:cNvSpPr txBox="1">
            <a:spLocks noChangeArrowheads="1"/>
          </p:cNvSpPr>
          <p:nvPr/>
        </p:nvSpPr>
        <p:spPr bwMode="auto">
          <a:xfrm>
            <a:off x="987552" y="5819775"/>
            <a:ext cx="7315200" cy="603242"/>
          </a:xfrm>
          <a:prstGeom prst="rect">
            <a:avLst/>
          </a:prstGeom>
          <a:noFill/>
          <a:ln w="12700">
            <a:noFill/>
            <a:miter lim="800000"/>
            <a:headEnd type="none" w="sm" len="sm"/>
            <a:tailEnd type="none" w="sm" len="sm"/>
          </a:ln>
        </p:spPr>
        <p:txBody>
          <a:bodyPr wrap="square">
            <a:spAutoFit/>
          </a:bodyPr>
          <a:lstStyle/>
          <a:p>
            <a:pPr>
              <a:spcBef>
                <a:spcPct val="5000"/>
              </a:spcBef>
            </a:pPr>
            <a:r>
              <a:rPr lang="en-US" sz="800" dirty="0" smtClean="0"/>
              <a:t>Base: Respondents 18+ With Cancer (n=456)</a:t>
            </a:r>
          </a:p>
          <a:p>
            <a:pPr>
              <a:spcBef>
                <a:spcPct val="5000"/>
              </a:spcBef>
            </a:pPr>
            <a:r>
              <a:rPr lang="en-US" sz="800" dirty="0" smtClean="0"/>
              <a:t>Q655 Are you currently diagnosed with any of the following conditions?</a:t>
            </a:r>
          </a:p>
          <a:p>
            <a:pPr>
              <a:spcBef>
                <a:spcPct val="5000"/>
              </a:spcBef>
            </a:pPr>
            <a:r>
              <a:rPr lang="en-US" sz="800" dirty="0" smtClean="0"/>
              <a:t>Base: Respondents 18+ With Melanoma/Kidney Cancer (Melanoma n=247) (Kidney Cancer/RCC n=209)</a:t>
            </a:r>
          </a:p>
          <a:p>
            <a:pPr>
              <a:spcBef>
                <a:spcPct val="5000"/>
              </a:spcBef>
            </a:pPr>
            <a:r>
              <a:rPr lang="en-US" sz="800" dirty="0" smtClean="0"/>
              <a:t>Q660 For how long have you been diagnosed with Melanoma/Kidney Cancer/RCC?</a:t>
            </a:r>
          </a:p>
        </p:txBody>
      </p:sp>
      <p:graphicFrame>
        <p:nvGraphicFramePr>
          <p:cNvPr id="18" name="Chart 11"/>
          <p:cNvGraphicFramePr>
            <a:graphicFrameLocks/>
          </p:cNvGraphicFramePr>
          <p:nvPr/>
        </p:nvGraphicFramePr>
        <p:xfrm>
          <a:off x="4191000" y="1828800"/>
          <a:ext cx="4724399" cy="4038600"/>
        </p:xfrm>
        <a:graphic>
          <a:graphicData uri="http://schemas.openxmlformats.org/drawingml/2006/chart">
            <c:chart xmlns:c="http://schemas.openxmlformats.org/drawingml/2006/chart" xmlns:r="http://schemas.openxmlformats.org/officeDocument/2006/relationships" r:id="rId4"/>
          </a:graphicData>
        </a:graphic>
      </p:graphicFrame>
      <p:sp>
        <p:nvSpPr>
          <p:cNvPr id="12" name="TextBox 6"/>
          <p:cNvSpPr txBox="1">
            <a:spLocks noChangeArrowheads="1"/>
          </p:cNvSpPr>
          <p:nvPr/>
        </p:nvSpPr>
        <p:spPr bwMode="auto">
          <a:xfrm>
            <a:off x="228600" y="1447800"/>
            <a:ext cx="4191000" cy="707886"/>
          </a:xfrm>
          <a:prstGeom prst="rect">
            <a:avLst/>
          </a:prstGeom>
          <a:ln>
            <a:headEnd/>
            <a:tailEnd/>
          </a:ln>
        </p:spPr>
        <p:style>
          <a:lnRef idx="2">
            <a:schemeClr val="accent4"/>
          </a:lnRef>
          <a:fillRef idx="1">
            <a:schemeClr val="lt1"/>
          </a:fillRef>
          <a:effectRef idx="0">
            <a:schemeClr val="accent4"/>
          </a:effectRef>
          <a:fontRef idx="minor">
            <a:schemeClr val="dk1"/>
          </a:fontRef>
        </p:style>
        <p:txBody>
          <a:bodyPr>
            <a:spAutoFit/>
          </a:bodyPr>
          <a:lstStyle/>
          <a:p>
            <a:pPr algn="ctr">
              <a:defRPr/>
            </a:pPr>
            <a:r>
              <a:rPr lang="en-US" dirty="0" smtClean="0">
                <a:solidFill>
                  <a:schemeClr val="accent4"/>
                </a:solidFill>
                <a:latin typeface="+mn-lt"/>
                <a:cs typeface="Arial" pitchFamily="34" charset="0"/>
              </a:rPr>
              <a:t>Type of Cancer</a:t>
            </a:r>
          </a:p>
          <a:p>
            <a:pPr algn="ctr">
              <a:defRPr/>
            </a:pPr>
            <a:r>
              <a:rPr lang="en-US" sz="1200" dirty="0" smtClean="0">
                <a:solidFill>
                  <a:schemeClr val="accent4"/>
                </a:solidFill>
              </a:rPr>
              <a:t>**Numbers are &gt;100% as several patients reported diagnosis of more than one cancer type.</a:t>
            </a:r>
          </a:p>
        </p:txBody>
      </p:sp>
    </p:spTree>
  </p:cSld>
  <p:clrMapOvr>
    <a:masterClrMapping/>
  </p:clrMapOvr>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Title 12"/>
          <p:cNvSpPr>
            <a:spLocks noGrp="1"/>
          </p:cNvSpPr>
          <p:nvPr>
            <p:ph type="title"/>
          </p:nvPr>
        </p:nvSpPr>
        <p:spPr/>
        <p:txBody>
          <a:bodyPr/>
          <a:lstStyle/>
          <a:p>
            <a:r>
              <a:rPr lang="en-US" dirty="0" smtClean="0">
                <a:solidFill>
                  <a:schemeClr val="accent4"/>
                </a:solidFill>
                <a:ea typeface="MS PGothic"/>
              </a:rPr>
              <a:t>Physician Visits</a:t>
            </a:r>
          </a:p>
        </p:txBody>
      </p:sp>
      <p:sp>
        <p:nvSpPr>
          <p:cNvPr id="38915" name="Slide Number Placeholder 3"/>
          <p:cNvSpPr txBox="1">
            <a:spLocks/>
          </p:cNvSpPr>
          <p:nvPr/>
        </p:nvSpPr>
        <p:spPr bwMode="auto">
          <a:xfrm>
            <a:off x="8534400" y="6627813"/>
            <a:ext cx="609600" cy="230187"/>
          </a:xfrm>
          <a:prstGeom prst="rect">
            <a:avLst/>
          </a:prstGeom>
          <a:noFill/>
          <a:ln w="9525">
            <a:noFill/>
            <a:miter lim="800000"/>
            <a:headEnd/>
            <a:tailEnd/>
          </a:ln>
        </p:spPr>
        <p:txBody>
          <a:bodyPr anchor="ctr">
            <a:spAutoFit/>
          </a:bodyPr>
          <a:lstStyle/>
          <a:p>
            <a:pPr algn="ctr"/>
            <a:fld id="{2FAA6402-BB28-4350-AF83-4076AA613F34}" type="slidenum">
              <a:rPr lang="en-US" sz="900" b="1">
                <a:solidFill>
                  <a:srgbClr val="000000"/>
                </a:solidFill>
              </a:rPr>
              <a:pPr algn="ctr"/>
              <a:t>37</a:t>
            </a:fld>
            <a:endParaRPr lang="en-US" sz="900" b="1">
              <a:solidFill>
                <a:srgbClr val="000000"/>
              </a:solidFill>
            </a:endParaRPr>
          </a:p>
        </p:txBody>
      </p:sp>
      <p:sp>
        <p:nvSpPr>
          <p:cNvPr id="13" name="Text Box 5"/>
          <p:cNvSpPr txBox="1">
            <a:spLocks noChangeArrowheads="1"/>
          </p:cNvSpPr>
          <p:nvPr/>
        </p:nvSpPr>
        <p:spPr bwMode="auto">
          <a:xfrm>
            <a:off x="990600" y="6019800"/>
            <a:ext cx="5791200" cy="461665"/>
          </a:xfrm>
          <a:prstGeom prst="rect">
            <a:avLst/>
          </a:prstGeom>
          <a:noFill/>
          <a:ln w="12700">
            <a:noFill/>
            <a:miter lim="800000"/>
            <a:headEnd type="none" w="sm" len="sm"/>
            <a:tailEnd type="none" w="sm" len="sm"/>
          </a:ln>
        </p:spPr>
        <p:txBody>
          <a:bodyPr wrap="square">
            <a:spAutoFit/>
          </a:bodyPr>
          <a:lstStyle/>
          <a:p>
            <a:r>
              <a:rPr lang="en-US" sz="800" dirty="0" smtClean="0"/>
              <a:t>Base: All Qualified Respondents (n=456)</a:t>
            </a:r>
          </a:p>
          <a:p>
            <a:r>
              <a:rPr lang="en-US" sz="800" dirty="0" smtClean="0"/>
              <a:t>Q875. Which of the following type of physician currently treats your cancer?</a:t>
            </a:r>
          </a:p>
          <a:p>
            <a:r>
              <a:rPr lang="en-US" sz="800" dirty="0" smtClean="0"/>
              <a:t>Q880. How often do you visit your [physician] about your cancer?</a:t>
            </a:r>
          </a:p>
        </p:txBody>
      </p:sp>
      <p:graphicFrame>
        <p:nvGraphicFramePr>
          <p:cNvPr id="15" name="Chart 14"/>
          <p:cNvGraphicFramePr/>
          <p:nvPr/>
        </p:nvGraphicFramePr>
        <p:xfrm>
          <a:off x="0" y="1828800"/>
          <a:ext cx="4686300" cy="390525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6" name="Chart 15"/>
          <p:cNvGraphicFramePr/>
          <p:nvPr/>
        </p:nvGraphicFramePr>
        <p:xfrm>
          <a:off x="4495800" y="1905000"/>
          <a:ext cx="3695700" cy="4000500"/>
        </p:xfrm>
        <a:graphic>
          <a:graphicData uri="http://schemas.openxmlformats.org/drawingml/2006/chart">
            <c:chart xmlns:c="http://schemas.openxmlformats.org/drawingml/2006/chart" xmlns:r="http://schemas.openxmlformats.org/officeDocument/2006/relationships" r:id="rId4"/>
          </a:graphicData>
        </a:graphic>
      </p:graphicFrame>
      <p:sp>
        <p:nvSpPr>
          <p:cNvPr id="7" name="Rectangle 11"/>
          <p:cNvSpPr>
            <a:spLocks noChangeArrowheads="1"/>
          </p:cNvSpPr>
          <p:nvPr/>
        </p:nvSpPr>
        <p:spPr bwMode="auto">
          <a:xfrm>
            <a:off x="381000" y="1371600"/>
            <a:ext cx="3276600" cy="338554"/>
          </a:xfrm>
          <a:prstGeom prst="rect">
            <a:avLst/>
          </a:prstGeom>
          <a:ln>
            <a:headEnd/>
            <a:tailEnd/>
          </a:ln>
        </p:spPr>
        <p:style>
          <a:lnRef idx="2">
            <a:schemeClr val="accent4"/>
          </a:lnRef>
          <a:fillRef idx="1">
            <a:schemeClr val="lt1"/>
          </a:fillRef>
          <a:effectRef idx="0">
            <a:schemeClr val="accent4"/>
          </a:effectRef>
          <a:fontRef idx="minor">
            <a:schemeClr val="dk1"/>
          </a:fontRef>
        </p:style>
        <p:txBody>
          <a:bodyPr>
            <a:spAutoFit/>
          </a:bodyPr>
          <a:lstStyle/>
          <a:p>
            <a:pPr algn="ctr">
              <a:defRPr/>
            </a:pPr>
            <a:r>
              <a:rPr lang="en-US" dirty="0" smtClean="0">
                <a:solidFill>
                  <a:schemeClr val="accent4"/>
                </a:solidFill>
                <a:latin typeface="+mn-lt"/>
                <a:cs typeface="Arial" pitchFamily="34" charset="0"/>
              </a:rPr>
              <a:t>Type of Treating Physician</a:t>
            </a:r>
            <a:endParaRPr lang="en-US" dirty="0">
              <a:solidFill>
                <a:schemeClr val="accent4"/>
              </a:solidFill>
              <a:latin typeface="+mn-lt"/>
              <a:cs typeface="Arial" pitchFamily="34" charset="0"/>
            </a:endParaRPr>
          </a:p>
        </p:txBody>
      </p:sp>
      <p:sp>
        <p:nvSpPr>
          <p:cNvPr id="8" name="Rectangle 11"/>
          <p:cNvSpPr>
            <a:spLocks noChangeArrowheads="1"/>
          </p:cNvSpPr>
          <p:nvPr/>
        </p:nvSpPr>
        <p:spPr bwMode="auto">
          <a:xfrm>
            <a:off x="4648200" y="1371600"/>
            <a:ext cx="3352800" cy="338554"/>
          </a:xfrm>
          <a:prstGeom prst="rect">
            <a:avLst/>
          </a:prstGeom>
          <a:ln>
            <a:headEnd/>
            <a:tailEnd/>
          </a:ln>
        </p:spPr>
        <p:style>
          <a:lnRef idx="2">
            <a:schemeClr val="accent4"/>
          </a:lnRef>
          <a:fillRef idx="1">
            <a:schemeClr val="lt1"/>
          </a:fillRef>
          <a:effectRef idx="0">
            <a:schemeClr val="accent4"/>
          </a:effectRef>
          <a:fontRef idx="minor">
            <a:schemeClr val="dk1"/>
          </a:fontRef>
        </p:style>
        <p:txBody>
          <a:bodyPr wrap="square">
            <a:spAutoFit/>
          </a:bodyPr>
          <a:lstStyle/>
          <a:p>
            <a:pPr algn="ctr">
              <a:defRPr/>
            </a:pPr>
            <a:r>
              <a:rPr lang="en-US" dirty="0" smtClean="0">
                <a:solidFill>
                  <a:schemeClr val="accent4"/>
                </a:solidFill>
                <a:latin typeface="+mn-lt"/>
                <a:cs typeface="Arial" pitchFamily="34" charset="0"/>
              </a:rPr>
              <a:t>Frequency of Visit</a:t>
            </a:r>
            <a:endParaRPr lang="en-US" dirty="0">
              <a:solidFill>
                <a:schemeClr val="accent4"/>
              </a:solidFill>
              <a:latin typeface="+mn-lt"/>
              <a:cs typeface="Arial" pitchFamily="34" charset="0"/>
            </a:endParaRPr>
          </a:p>
        </p:txBody>
      </p:sp>
    </p:spTree>
  </p:cSld>
  <p:clrMapOvr>
    <a:masterClrMapping/>
  </p:clrMapOvr>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solidFill>
                  <a:schemeClr val="accent4"/>
                </a:solidFill>
              </a:rPr>
              <a:t>Patient Demographics</a:t>
            </a:r>
            <a:endParaRPr lang="en-US" dirty="0">
              <a:solidFill>
                <a:schemeClr val="accent4"/>
              </a:solidFill>
            </a:endParaRPr>
          </a:p>
        </p:txBody>
      </p:sp>
      <p:sp>
        <p:nvSpPr>
          <p:cNvPr id="4" name="Slide Number Placeholder 3"/>
          <p:cNvSpPr>
            <a:spLocks noGrp="1"/>
          </p:cNvSpPr>
          <p:nvPr>
            <p:ph type="sldNum" sz="quarter" idx="12"/>
          </p:nvPr>
        </p:nvSpPr>
        <p:spPr/>
        <p:txBody>
          <a:bodyPr/>
          <a:lstStyle/>
          <a:p>
            <a:pPr>
              <a:defRPr/>
            </a:pPr>
            <a:fld id="{FF87CBDB-8B12-4A59-A70C-894855DE7F42}" type="slidenum">
              <a:rPr lang="en-US" smtClean="0"/>
              <a:pPr>
                <a:defRPr/>
              </a:pPr>
              <a:t>38</a:t>
            </a:fld>
            <a:endParaRPr lang="en-US" dirty="0"/>
          </a:p>
        </p:txBody>
      </p:sp>
      <p:graphicFrame>
        <p:nvGraphicFramePr>
          <p:cNvPr id="9" name="Content Placeholder 6"/>
          <p:cNvGraphicFramePr>
            <a:graphicFrameLocks noGrp="1"/>
          </p:cNvGraphicFramePr>
          <p:nvPr>
            <p:ph idx="1"/>
          </p:nvPr>
        </p:nvGraphicFramePr>
        <p:xfrm>
          <a:off x="228601" y="1251575"/>
          <a:ext cx="8686798" cy="4815459"/>
        </p:xfrm>
        <a:graphic>
          <a:graphicData uri="http://schemas.openxmlformats.org/drawingml/2006/table">
            <a:tbl>
              <a:tblPr firstRow="1" bandRow="1">
                <a:tableStyleId>{EB9631B5-78F2-41C9-869B-9F39066F8104}</a:tableStyleId>
              </a:tblPr>
              <a:tblGrid>
                <a:gridCol w="2209799"/>
                <a:gridCol w="1066800"/>
                <a:gridCol w="1143000"/>
                <a:gridCol w="1046252"/>
                <a:gridCol w="1011148"/>
                <a:gridCol w="1066800"/>
                <a:gridCol w="1142999"/>
              </a:tblGrid>
              <a:tr h="127876">
                <a:tc>
                  <a:txBody>
                    <a:bodyPr/>
                    <a:lstStyle/>
                    <a:p>
                      <a:endParaRPr lang="en-US" sz="1200" dirty="0"/>
                    </a:p>
                  </a:txBody>
                  <a:tcPr anchor="ctr"/>
                </a:tc>
                <a:tc gridSpan="3">
                  <a:txBody>
                    <a:bodyPr/>
                    <a:lstStyle/>
                    <a:p>
                      <a:pPr algn="ctr"/>
                      <a:r>
                        <a:rPr lang="en-US" sz="1200" dirty="0" smtClean="0"/>
                        <a:t>Melanoma</a:t>
                      </a:r>
                    </a:p>
                  </a:txBody>
                  <a:tcPr anchor="ctr"/>
                </a:tc>
                <a:tc hMerge="1">
                  <a:txBody>
                    <a:bodyPr/>
                    <a:lstStyle/>
                    <a:p>
                      <a:pPr algn="ctr"/>
                      <a:endParaRPr lang="en-US" sz="1200" dirty="0" smtClean="0"/>
                    </a:p>
                  </a:txBody>
                  <a:tcPr anchor="b"/>
                </a:tc>
                <a:tc hMerge="1">
                  <a:txBody>
                    <a:bodyPr/>
                    <a:lstStyle/>
                    <a:p>
                      <a:pPr algn="ctr"/>
                      <a:endParaRPr lang="en-US" sz="1200" dirty="0" smtClean="0"/>
                    </a:p>
                  </a:txBody>
                  <a:tcPr anchor="b"/>
                </a:tc>
                <a:tc gridSpan="3">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200" dirty="0" smtClean="0"/>
                        <a:t>Kidney Cancer/RCC</a:t>
                      </a:r>
                    </a:p>
                  </a:txBody>
                  <a:tcPr anchor="ctr"/>
                </a:tc>
                <a:tc hMerge="1">
                  <a:txBody>
                    <a:bodyPr/>
                    <a:lstStyle/>
                    <a:p>
                      <a:pPr marL="0" marR="0" indent="0" algn="ctr" defTabSz="457200" rtl="0" eaLnBrk="1" fontAlgn="auto" latinLnBrk="0" hangingPunct="1">
                        <a:lnSpc>
                          <a:spcPct val="100000"/>
                        </a:lnSpc>
                        <a:spcBef>
                          <a:spcPts val="0"/>
                        </a:spcBef>
                        <a:spcAft>
                          <a:spcPts val="0"/>
                        </a:spcAft>
                        <a:buClrTx/>
                        <a:buSzTx/>
                        <a:buFontTx/>
                        <a:buNone/>
                        <a:tabLst/>
                        <a:defRPr/>
                      </a:pPr>
                      <a:endParaRPr lang="en-US" sz="1200" dirty="0" smtClean="0"/>
                    </a:p>
                  </a:txBody>
                  <a:tcPr anchor="b"/>
                </a:tc>
                <a:tc hMerge="1">
                  <a:txBody>
                    <a:bodyPr/>
                    <a:lstStyle/>
                    <a:p>
                      <a:endParaRPr lang="en-US"/>
                    </a:p>
                  </a:txBody>
                  <a:tcPr/>
                </a:tc>
              </a:tr>
              <a:tr h="213126">
                <a:tc>
                  <a:txBody>
                    <a:bodyPr/>
                    <a:lstStyle/>
                    <a:p>
                      <a:endParaRPr lang="en-US" sz="1200" dirty="0" smtClean="0"/>
                    </a:p>
                  </a:txBody>
                  <a:tcPr anchor="ctr"/>
                </a:tc>
                <a:tc>
                  <a:txBody>
                    <a:bodyPr/>
                    <a:lstStyle/>
                    <a:p>
                      <a:pPr algn="ctr"/>
                      <a:r>
                        <a:rPr lang="en-US" sz="1200" dirty="0" smtClean="0"/>
                        <a:t>Total (a)</a:t>
                      </a:r>
                      <a:br>
                        <a:rPr lang="en-US" sz="1200" dirty="0" smtClean="0"/>
                      </a:br>
                      <a:r>
                        <a:rPr lang="en-US" sz="1200" dirty="0" smtClean="0"/>
                        <a:t>(n=247)</a:t>
                      </a:r>
                    </a:p>
                  </a:txBody>
                  <a:tcPr anchor="ctr"/>
                </a:tc>
                <a:tc>
                  <a:txBody>
                    <a:bodyPr/>
                    <a:lstStyle/>
                    <a:p>
                      <a:pPr algn="ctr"/>
                      <a:r>
                        <a:rPr lang="en-US" sz="1200" dirty="0" smtClean="0"/>
                        <a:t>Stage</a:t>
                      </a:r>
                      <a:r>
                        <a:rPr lang="en-US" sz="1200" baseline="0" dirty="0" smtClean="0"/>
                        <a:t> 3 (b)</a:t>
                      </a:r>
                      <a:br>
                        <a:rPr lang="en-US" sz="1200" baseline="0" dirty="0" smtClean="0"/>
                      </a:br>
                      <a:r>
                        <a:rPr lang="en-US" sz="1200" baseline="0" dirty="0" smtClean="0"/>
                        <a:t>(n=80)</a:t>
                      </a:r>
                      <a:endParaRPr lang="en-US" sz="1200" dirty="0" smtClean="0"/>
                    </a:p>
                  </a:txBody>
                  <a:tcPr anchor="ctr"/>
                </a:tc>
                <a:tc>
                  <a:txBody>
                    <a:bodyPr/>
                    <a:lstStyle/>
                    <a:p>
                      <a:pPr algn="ctr"/>
                      <a:r>
                        <a:rPr lang="en-US" sz="1200" dirty="0" smtClean="0"/>
                        <a:t>Metastatic</a:t>
                      </a:r>
                      <a:r>
                        <a:rPr lang="en-US" sz="1200" baseline="0" dirty="0" smtClean="0"/>
                        <a:t> </a:t>
                      </a:r>
                      <a:r>
                        <a:rPr lang="en-US" sz="1200" dirty="0" smtClean="0"/>
                        <a:t>(c)</a:t>
                      </a:r>
                      <a:br>
                        <a:rPr lang="en-US" sz="1200" dirty="0" smtClean="0"/>
                      </a:br>
                      <a:r>
                        <a:rPr lang="en-US" sz="1200" dirty="0" smtClean="0"/>
                        <a:t>(n=167)</a:t>
                      </a:r>
                      <a:endParaRPr lang="en-US" sz="1200" dirty="0"/>
                    </a:p>
                  </a:txBody>
                  <a:tcPr anchor="ctr"/>
                </a:tc>
                <a:tc>
                  <a:txBody>
                    <a:bodyPr/>
                    <a:lstStyle/>
                    <a:p>
                      <a:pPr algn="ctr"/>
                      <a:r>
                        <a:rPr lang="en-US" sz="1200" dirty="0" smtClean="0"/>
                        <a:t>Total (d)</a:t>
                      </a:r>
                      <a:br>
                        <a:rPr lang="en-US" sz="1200" dirty="0" smtClean="0"/>
                      </a:br>
                      <a:r>
                        <a:rPr lang="en-US" sz="1200" dirty="0" smtClean="0"/>
                        <a:t>(n=209)</a:t>
                      </a:r>
                      <a:endParaRPr lang="en-US" sz="1200" dirty="0"/>
                    </a:p>
                  </a:txBody>
                  <a:tcPr anchor="ctr"/>
                </a:tc>
                <a:tc>
                  <a:txBody>
                    <a:bodyPr/>
                    <a:lstStyle/>
                    <a:p>
                      <a:pPr algn="ctr"/>
                      <a:r>
                        <a:rPr lang="en-US" sz="1200" dirty="0" smtClean="0"/>
                        <a:t>Stage 3 (e)</a:t>
                      </a:r>
                      <a:br>
                        <a:rPr lang="en-US" sz="1200" dirty="0" smtClean="0"/>
                      </a:br>
                      <a:r>
                        <a:rPr lang="en-US" sz="1200" dirty="0" smtClean="0"/>
                        <a:t>(n=66)</a:t>
                      </a:r>
                      <a:endParaRPr lang="en-US" sz="1200" dirty="0"/>
                    </a:p>
                  </a:txBody>
                  <a:tcPr anchor="ctr"/>
                </a:tc>
                <a:tc>
                  <a:txBody>
                    <a:bodyPr/>
                    <a:lstStyle/>
                    <a:p>
                      <a:pPr algn="ctr"/>
                      <a:r>
                        <a:rPr lang="en-US" sz="1200" dirty="0" smtClean="0"/>
                        <a:t>Metastatic (f)</a:t>
                      </a:r>
                      <a:br>
                        <a:rPr lang="en-US" sz="1200" dirty="0" smtClean="0"/>
                      </a:br>
                      <a:r>
                        <a:rPr lang="en-US" sz="1200" dirty="0" smtClean="0"/>
                        <a:t>(n=143)</a:t>
                      </a:r>
                      <a:endParaRPr lang="en-US" sz="1200" dirty="0"/>
                    </a:p>
                  </a:txBody>
                  <a:tcPr anchor="ctr"/>
                </a:tc>
              </a:tr>
              <a:tr h="127876">
                <a:tc>
                  <a:txBody>
                    <a:bodyPr/>
                    <a:lstStyle/>
                    <a:p>
                      <a:r>
                        <a:rPr lang="en-US" sz="1200" dirty="0" smtClean="0"/>
                        <a:t>Gender</a:t>
                      </a:r>
                      <a:endParaRPr lang="en-US" sz="1200" b="1" dirty="0" smtClean="0"/>
                    </a:p>
                  </a:txBody>
                  <a:tcPr marL="9144" marR="9144" marT="9144" marB="0" anchor="ctr"/>
                </a:tc>
                <a:tc>
                  <a:txBody>
                    <a:bodyPr/>
                    <a:lstStyle/>
                    <a:p>
                      <a:pPr algn="ctr"/>
                      <a:endParaRPr lang="en-US" sz="1200" dirty="0"/>
                    </a:p>
                  </a:txBody>
                  <a:tcPr anchor="ctr"/>
                </a:tc>
                <a:tc>
                  <a:txBody>
                    <a:bodyPr/>
                    <a:lstStyle/>
                    <a:p>
                      <a:pPr algn="ctr"/>
                      <a:endParaRPr lang="en-US" sz="1200" dirty="0"/>
                    </a:p>
                  </a:txBody>
                  <a:tcPr anchor="ctr"/>
                </a:tc>
                <a:tc>
                  <a:txBody>
                    <a:bodyPr/>
                    <a:lstStyle/>
                    <a:p>
                      <a:pPr algn="ctr"/>
                      <a:endParaRPr lang="en-US" sz="1200" dirty="0"/>
                    </a:p>
                  </a:txBody>
                  <a:tcPr anchor="ctr"/>
                </a:tc>
                <a:tc>
                  <a:txBody>
                    <a:bodyPr/>
                    <a:lstStyle/>
                    <a:p>
                      <a:pPr algn="ctr"/>
                      <a:endParaRPr lang="en-US" sz="1200" dirty="0"/>
                    </a:p>
                  </a:txBody>
                  <a:tcPr anchor="ctr"/>
                </a:tc>
                <a:tc>
                  <a:txBody>
                    <a:bodyPr/>
                    <a:lstStyle/>
                    <a:p>
                      <a:pPr algn="ctr"/>
                      <a:endParaRPr lang="en-US" sz="1200" dirty="0" smtClean="0"/>
                    </a:p>
                  </a:txBody>
                  <a:tcPr anchor="ctr"/>
                </a:tc>
                <a:tc>
                  <a:txBody>
                    <a:bodyPr/>
                    <a:lstStyle/>
                    <a:p>
                      <a:pPr algn="ctr"/>
                      <a:endParaRPr lang="en-US" sz="1200" dirty="0"/>
                    </a:p>
                  </a:txBody>
                  <a:tcPr anchor="ctr"/>
                </a:tc>
              </a:tr>
              <a:tr h="89691">
                <a:tc>
                  <a:txBody>
                    <a:bodyPr/>
                    <a:lstStyle/>
                    <a:p>
                      <a:pPr marL="0" algn="l" defTabSz="457200" rtl="0" eaLnBrk="1" fontAlgn="b" latinLnBrk="0" hangingPunct="1"/>
                      <a:r>
                        <a:rPr lang="en-US" sz="1200" kern="1200" dirty="0" smtClean="0"/>
                        <a:t>Male</a:t>
                      </a:r>
                      <a:endParaRPr lang="en-US" sz="1200" kern="1200" dirty="0" smtClean="0">
                        <a:solidFill>
                          <a:schemeClr val="dk1"/>
                        </a:solidFill>
                        <a:latin typeface="+mn-lt"/>
                        <a:ea typeface="+mn-ea"/>
                        <a:cs typeface="+mn-cs"/>
                      </a:endParaRPr>
                    </a:p>
                  </a:txBody>
                  <a:tcPr marR="9144" marT="9144" marB="0" anchor="ctr"/>
                </a:tc>
                <a:tc>
                  <a:txBody>
                    <a:bodyPr/>
                    <a:lstStyle/>
                    <a:p>
                      <a:pPr algn="ctr" rtl="0" fontAlgn="ctr"/>
                      <a:r>
                        <a:rPr lang="en-US" sz="1200" kern="1200" dirty="0" smtClean="0"/>
                        <a:t>55%</a:t>
                      </a:r>
                      <a:endParaRPr lang="en-US" sz="1200" kern="1200" dirty="0" smtClean="0">
                        <a:solidFill>
                          <a:schemeClr val="dk1"/>
                        </a:solidFill>
                        <a:latin typeface="+mn-lt"/>
                        <a:ea typeface="+mn-ea"/>
                        <a:cs typeface="+mn-cs"/>
                      </a:endParaRPr>
                    </a:p>
                  </a:txBody>
                  <a:tcPr marL="9525" marR="9525" marT="9525" marB="0" anchor="ctr"/>
                </a:tc>
                <a:tc>
                  <a:txBody>
                    <a:bodyPr/>
                    <a:lstStyle/>
                    <a:p>
                      <a:pPr algn="ctr" rtl="0" fontAlgn="b"/>
                      <a:r>
                        <a:rPr lang="en-US" sz="1200" kern="1200" dirty="0" smtClean="0"/>
                        <a:t>51%</a:t>
                      </a:r>
                      <a:endParaRPr lang="en-US" sz="1200" kern="1200" dirty="0" smtClean="0">
                        <a:solidFill>
                          <a:schemeClr val="dk1"/>
                        </a:solidFill>
                        <a:latin typeface="+mn-lt"/>
                        <a:ea typeface="+mn-ea"/>
                        <a:cs typeface="+mn-cs"/>
                      </a:endParaRPr>
                    </a:p>
                  </a:txBody>
                  <a:tcPr marL="9525" marR="9525" marT="9525" marB="0" anchor="ctr"/>
                </a:tc>
                <a:tc>
                  <a:txBody>
                    <a:bodyPr/>
                    <a:lstStyle/>
                    <a:p>
                      <a:pPr algn="ctr" rtl="0" fontAlgn="b"/>
                      <a:r>
                        <a:rPr lang="en-US" sz="1200" kern="1200" dirty="0" smtClean="0"/>
                        <a:t>56%</a:t>
                      </a:r>
                      <a:endParaRPr lang="en-US" sz="1200" kern="1200" dirty="0" smtClean="0">
                        <a:solidFill>
                          <a:schemeClr val="dk1"/>
                        </a:solidFill>
                        <a:latin typeface="+mn-lt"/>
                        <a:ea typeface="+mn-ea"/>
                        <a:cs typeface="+mn-cs"/>
                      </a:endParaRPr>
                    </a:p>
                  </a:txBody>
                  <a:tcPr marL="9525" marR="9525" marT="9525" marB="0" anchor="ctr"/>
                </a:tc>
                <a:tc>
                  <a:txBody>
                    <a:bodyPr/>
                    <a:lstStyle/>
                    <a:p>
                      <a:pPr algn="ctr" rtl="0" fontAlgn="ctr"/>
                      <a:r>
                        <a:rPr lang="en-US" sz="1200" kern="1200" dirty="0" smtClean="0"/>
                        <a:t>68%</a:t>
                      </a:r>
                      <a:endParaRPr lang="en-US" sz="1200" kern="1200" dirty="0" smtClean="0">
                        <a:solidFill>
                          <a:schemeClr val="dk1"/>
                        </a:solidFill>
                        <a:latin typeface="+mn-lt"/>
                        <a:ea typeface="+mn-ea"/>
                        <a:cs typeface="+mn-cs"/>
                      </a:endParaRPr>
                    </a:p>
                  </a:txBody>
                  <a:tcPr marL="9525" marR="9525" marT="9525" marB="0" anchor="ctr"/>
                </a:tc>
                <a:tc>
                  <a:txBody>
                    <a:bodyPr/>
                    <a:lstStyle/>
                    <a:p>
                      <a:pPr algn="ctr" rtl="0" fontAlgn="b"/>
                      <a:r>
                        <a:rPr lang="en-US" sz="1200" kern="1200" dirty="0" smtClean="0"/>
                        <a:t>77%</a:t>
                      </a:r>
                      <a:endParaRPr lang="en-US" sz="1200" kern="1200" dirty="0" smtClean="0">
                        <a:solidFill>
                          <a:schemeClr val="dk1"/>
                        </a:solidFill>
                        <a:latin typeface="+mn-lt"/>
                        <a:ea typeface="+mn-ea"/>
                        <a:cs typeface="+mn-cs"/>
                      </a:endParaRPr>
                    </a:p>
                  </a:txBody>
                  <a:tcPr marL="9525" marR="9525" marT="9525" marB="0" anchor="ctr"/>
                </a:tc>
                <a:tc>
                  <a:txBody>
                    <a:bodyPr/>
                    <a:lstStyle/>
                    <a:p>
                      <a:pPr algn="ctr" rtl="0" fontAlgn="b"/>
                      <a:r>
                        <a:rPr lang="en-US" sz="1200" kern="1200" dirty="0" smtClean="0"/>
                        <a:t>63%</a:t>
                      </a:r>
                      <a:endParaRPr lang="en-US" sz="1200" kern="1200" dirty="0" smtClean="0">
                        <a:solidFill>
                          <a:schemeClr val="dk1"/>
                        </a:solidFill>
                        <a:latin typeface="+mn-lt"/>
                        <a:ea typeface="+mn-ea"/>
                        <a:cs typeface="+mn-cs"/>
                      </a:endParaRPr>
                    </a:p>
                  </a:txBody>
                  <a:tcPr marL="9525" marR="9525" marT="9525" marB="0" anchor="ctr"/>
                </a:tc>
              </a:tr>
              <a:tr h="89691">
                <a:tc>
                  <a:txBody>
                    <a:bodyPr/>
                    <a:lstStyle/>
                    <a:p>
                      <a:pPr marL="0" algn="l" defTabSz="457200" rtl="0" eaLnBrk="1" fontAlgn="b" latinLnBrk="0" hangingPunct="1"/>
                      <a:r>
                        <a:rPr lang="en-US" sz="1200" kern="1200" dirty="0" smtClean="0"/>
                        <a:t>Female</a:t>
                      </a:r>
                      <a:endParaRPr lang="en-US" sz="1200" kern="1200" dirty="0" smtClean="0">
                        <a:solidFill>
                          <a:schemeClr val="dk1"/>
                        </a:solidFill>
                        <a:latin typeface="+mn-lt"/>
                        <a:ea typeface="+mn-ea"/>
                        <a:cs typeface="+mn-cs"/>
                      </a:endParaRPr>
                    </a:p>
                  </a:txBody>
                  <a:tcPr marR="9144" marT="9144" marB="0" anchor="ctr"/>
                </a:tc>
                <a:tc>
                  <a:txBody>
                    <a:bodyPr/>
                    <a:lstStyle/>
                    <a:p>
                      <a:pPr algn="ctr" rtl="0" fontAlgn="ctr"/>
                      <a:r>
                        <a:rPr lang="en-US" sz="1200" kern="1200" dirty="0" smtClean="0"/>
                        <a:t>45%</a:t>
                      </a:r>
                      <a:endParaRPr lang="en-US" sz="1200" kern="1200" dirty="0" smtClean="0">
                        <a:solidFill>
                          <a:schemeClr val="dk1"/>
                        </a:solidFill>
                        <a:latin typeface="+mn-lt"/>
                        <a:ea typeface="+mn-ea"/>
                        <a:cs typeface="+mn-cs"/>
                      </a:endParaRPr>
                    </a:p>
                  </a:txBody>
                  <a:tcPr marL="9525" marR="9525" marT="9525" marB="0" anchor="ctr"/>
                </a:tc>
                <a:tc>
                  <a:txBody>
                    <a:bodyPr/>
                    <a:lstStyle/>
                    <a:p>
                      <a:pPr algn="ctr" rtl="0" fontAlgn="b"/>
                      <a:r>
                        <a:rPr lang="en-US" sz="1200" kern="1200" dirty="0" smtClean="0"/>
                        <a:t>49%</a:t>
                      </a:r>
                      <a:endParaRPr lang="en-US" sz="1200" kern="1200" dirty="0" smtClean="0">
                        <a:solidFill>
                          <a:schemeClr val="dk1"/>
                        </a:solidFill>
                        <a:latin typeface="+mn-lt"/>
                        <a:ea typeface="+mn-ea"/>
                        <a:cs typeface="+mn-cs"/>
                      </a:endParaRPr>
                    </a:p>
                  </a:txBody>
                  <a:tcPr marL="9525" marR="9525" marT="9525" marB="0" anchor="ctr"/>
                </a:tc>
                <a:tc>
                  <a:txBody>
                    <a:bodyPr/>
                    <a:lstStyle/>
                    <a:p>
                      <a:pPr algn="ctr" rtl="0" fontAlgn="b"/>
                      <a:r>
                        <a:rPr lang="en-US" sz="1200" kern="1200" dirty="0" smtClean="0"/>
                        <a:t>44%</a:t>
                      </a:r>
                      <a:endParaRPr lang="en-US" sz="1200" kern="1200" dirty="0" smtClean="0">
                        <a:solidFill>
                          <a:schemeClr val="dk1"/>
                        </a:solidFill>
                        <a:latin typeface="+mn-lt"/>
                        <a:ea typeface="+mn-ea"/>
                        <a:cs typeface="+mn-cs"/>
                      </a:endParaRPr>
                    </a:p>
                  </a:txBody>
                  <a:tcPr marL="9525" marR="9525" marT="9525" marB="0" anchor="ctr"/>
                </a:tc>
                <a:tc>
                  <a:txBody>
                    <a:bodyPr/>
                    <a:lstStyle/>
                    <a:p>
                      <a:pPr algn="ctr" rtl="0" fontAlgn="ctr"/>
                      <a:r>
                        <a:rPr lang="en-US" sz="1200" kern="1200" dirty="0" smtClean="0"/>
                        <a:t>32%</a:t>
                      </a:r>
                      <a:endParaRPr lang="en-US" sz="1200" kern="1200" dirty="0" smtClean="0">
                        <a:solidFill>
                          <a:schemeClr val="dk1"/>
                        </a:solidFill>
                        <a:latin typeface="+mn-lt"/>
                        <a:ea typeface="+mn-ea"/>
                        <a:cs typeface="+mn-cs"/>
                      </a:endParaRPr>
                    </a:p>
                  </a:txBody>
                  <a:tcPr marL="9525" marR="9525" marT="9525" marB="0" anchor="ctr"/>
                </a:tc>
                <a:tc>
                  <a:txBody>
                    <a:bodyPr/>
                    <a:lstStyle/>
                    <a:p>
                      <a:pPr algn="ctr" rtl="0" fontAlgn="b"/>
                      <a:r>
                        <a:rPr lang="en-US" sz="1200" kern="1200" dirty="0" smtClean="0"/>
                        <a:t>23%</a:t>
                      </a:r>
                      <a:endParaRPr lang="en-US" sz="1200" kern="1200" dirty="0" smtClean="0">
                        <a:solidFill>
                          <a:schemeClr val="dk1"/>
                        </a:solidFill>
                        <a:latin typeface="+mn-lt"/>
                        <a:ea typeface="+mn-ea"/>
                        <a:cs typeface="+mn-cs"/>
                      </a:endParaRPr>
                    </a:p>
                  </a:txBody>
                  <a:tcPr marL="9525" marR="9525" marT="9525" marB="0" anchor="ctr"/>
                </a:tc>
                <a:tc>
                  <a:txBody>
                    <a:bodyPr/>
                    <a:lstStyle/>
                    <a:p>
                      <a:pPr algn="ctr" rtl="0" fontAlgn="b"/>
                      <a:r>
                        <a:rPr lang="en-US" sz="1200" kern="1200" dirty="0" smtClean="0"/>
                        <a:t>37%</a:t>
                      </a:r>
                      <a:endParaRPr lang="en-US" sz="1200" kern="1200" dirty="0" smtClean="0">
                        <a:solidFill>
                          <a:schemeClr val="dk1"/>
                        </a:solidFill>
                        <a:latin typeface="+mn-lt"/>
                        <a:ea typeface="+mn-ea"/>
                        <a:cs typeface="+mn-cs"/>
                      </a:endParaRPr>
                    </a:p>
                  </a:txBody>
                  <a:tcPr marL="9525" marR="9525" marT="9525" marB="0" anchor="ctr"/>
                </a:tc>
              </a:tr>
              <a:tr h="127876">
                <a:tc>
                  <a:txBody>
                    <a:bodyPr/>
                    <a:lstStyle/>
                    <a:p>
                      <a:r>
                        <a:rPr lang="en-US" sz="1200" dirty="0" smtClean="0"/>
                        <a:t>Age</a:t>
                      </a:r>
                      <a:endParaRPr lang="en-US" sz="1200" b="1" dirty="0" smtClean="0"/>
                    </a:p>
                  </a:txBody>
                  <a:tcPr marL="9144" marR="9144" marT="9144" marB="0" anchor="ctr"/>
                </a:tc>
                <a:tc>
                  <a:txBody>
                    <a:bodyPr/>
                    <a:lstStyle/>
                    <a:p>
                      <a:pPr algn="ctr"/>
                      <a:endParaRPr lang="en-US" sz="1200" dirty="0"/>
                    </a:p>
                  </a:txBody>
                  <a:tcPr anchor="ctr"/>
                </a:tc>
                <a:tc>
                  <a:txBody>
                    <a:bodyPr/>
                    <a:lstStyle/>
                    <a:p>
                      <a:pPr algn="ctr"/>
                      <a:endParaRPr lang="en-US" sz="1200" dirty="0"/>
                    </a:p>
                  </a:txBody>
                  <a:tcPr anchor="ctr"/>
                </a:tc>
                <a:tc>
                  <a:txBody>
                    <a:bodyPr/>
                    <a:lstStyle/>
                    <a:p>
                      <a:pPr algn="ctr"/>
                      <a:endParaRPr lang="en-US" sz="1200" dirty="0"/>
                    </a:p>
                  </a:txBody>
                  <a:tcPr anchor="ctr"/>
                </a:tc>
                <a:tc>
                  <a:txBody>
                    <a:bodyPr/>
                    <a:lstStyle/>
                    <a:p>
                      <a:pPr algn="ctr"/>
                      <a:endParaRPr lang="en-US" sz="1200" dirty="0"/>
                    </a:p>
                  </a:txBody>
                  <a:tcPr anchor="ctr"/>
                </a:tc>
                <a:tc>
                  <a:txBody>
                    <a:bodyPr/>
                    <a:lstStyle/>
                    <a:p>
                      <a:pPr algn="ctr"/>
                      <a:endParaRPr lang="en-US" sz="1200" dirty="0" smtClean="0"/>
                    </a:p>
                  </a:txBody>
                  <a:tcPr anchor="ctr"/>
                </a:tc>
                <a:tc>
                  <a:txBody>
                    <a:bodyPr/>
                    <a:lstStyle/>
                    <a:p>
                      <a:pPr algn="ctr"/>
                      <a:endParaRPr lang="en-US" sz="1200" dirty="0"/>
                    </a:p>
                  </a:txBody>
                  <a:tcPr anchor="ctr"/>
                </a:tc>
              </a:tr>
              <a:tr h="89691">
                <a:tc>
                  <a:txBody>
                    <a:bodyPr/>
                    <a:lstStyle/>
                    <a:p>
                      <a:pPr marL="0" algn="l" defTabSz="457200" rtl="0" eaLnBrk="1" fontAlgn="b" latinLnBrk="0" hangingPunct="1"/>
                      <a:r>
                        <a:rPr lang="en-US" sz="1200" kern="1200" dirty="0" smtClean="0"/>
                        <a:t>18-34</a:t>
                      </a:r>
                      <a:endParaRPr lang="en-US" sz="1200" kern="1200" dirty="0" smtClean="0">
                        <a:solidFill>
                          <a:schemeClr val="dk1"/>
                        </a:solidFill>
                        <a:latin typeface="+mn-lt"/>
                        <a:ea typeface="+mn-ea"/>
                        <a:cs typeface="+mn-cs"/>
                      </a:endParaRPr>
                    </a:p>
                  </a:txBody>
                  <a:tcPr marR="9144" marT="9144" marB="0" anchor="ctr"/>
                </a:tc>
                <a:tc>
                  <a:txBody>
                    <a:bodyPr/>
                    <a:lstStyle/>
                    <a:p>
                      <a:pPr algn="ctr" rtl="0" fontAlgn="b"/>
                      <a:r>
                        <a:rPr lang="en-US" sz="1200" u="none" strike="noStrike" dirty="0"/>
                        <a:t>17%</a:t>
                      </a:r>
                      <a:endParaRPr lang="en-US" sz="1200" b="0" i="0" u="none" strike="noStrike" dirty="0">
                        <a:solidFill>
                          <a:srgbClr val="424F5A"/>
                        </a:solidFill>
                        <a:latin typeface="Calibri"/>
                      </a:endParaRPr>
                    </a:p>
                  </a:txBody>
                  <a:tcPr marL="9525" marR="9525" marT="9525" marB="0" anchor="b"/>
                </a:tc>
                <a:tc>
                  <a:txBody>
                    <a:bodyPr/>
                    <a:lstStyle/>
                    <a:p>
                      <a:pPr algn="ctr" rtl="0" fontAlgn="b"/>
                      <a:r>
                        <a:rPr lang="en-US" sz="1200" u="none" strike="noStrike" dirty="0"/>
                        <a:t>23%</a:t>
                      </a:r>
                      <a:endParaRPr lang="en-US" sz="1200" b="0" i="0" u="none" strike="noStrike" dirty="0">
                        <a:solidFill>
                          <a:srgbClr val="424F5A"/>
                        </a:solidFill>
                        <a:latin typeface="Calibri"/>
                      </a:endParaRPr>
                    </a:p>
                  </a:txBody>
                  <a:tcPr marL="9525" marR="9525" marT="9525" marB="0" anchor="b"/>
                </a:tc>
                <a:tc>
                  <a:txBody>
                    <a:bodyPr/>
                    <a:lstStyle/>
                    <a:p>
                      <a:pPr algn="ctr" rtl="0" fontAlgn="b"/>
                      <a:r>
                        <a:rPr lang="en-US" sz="1200" u="none" strike="noStrike" dirty="0"/>
                        <a:t>14%</a:t>
                      </a:r>
                      <a:endParaRPr lang="en-US" sz="1200" b="0" i="0" u="none" strike="noStrike" dirty="0">
                        <a:solidFill>
                          <a:srgbClr val="424F5A"/>
                        </a:solidFill>
                        <a:latin typeface="Calibri"/>
                      </a:endParaRPr>
                    </a:p>
                  </a:txBody>
                  <a:tcPr marL="9525" marR="9525" marT="9525" marB="0" anchor="b"/>
                </a:tc>
                <a:tc>
                  <a:txBody>
                    <a:bodyPr/>
                    <a:lstStyle/>
                    <a:p>
                      <a:pPr algn="ctr" rtl="0" fontAlgn="b"/>
                      <a:r>
                        <a:rPr lang="en-US" sz="1200" u="none" strike="noStrike" dirty="0"/>
                        <a:t>11%</a:t>
                      </a:r>
                      <a:endParaRPr lang="en-US" sz="1200" b="0" i="0" u="none" strike="noStrike" dirty="0">
                        <a:solidFill>
                          <a:srgbClr val="424F5A"/>
                        </a:solidFill>
                        <a:latin typeface="Calibri"/>
                      </a:endParaRPr>
                    </a:p>
                  </a:txBody>
                  <a:tcPr marL="9525" marR="9525" marT="9525" marB="0" anchor="b"/>
                </a:tc>
                <a:tc>
                  <a:txBody>
                    <a:bodyPr/>
                    <a:lstStyle/>
                    <a:p>
                      <a:pPr algn="ctr" rtl="0" fontAlgn="b"/>
                      <a:r>
                        <a:rPr lang="en-US" sz="1200" u="none" strike="noStrike" dirty="0"/>
                        <a:t>9%</a:t>
                      </a:r>
                      <a:endParaRPr lang="en-US" sz="1200" b="0" i="0" u="none" strike="noStrike" dirty="0">
                        <a:solidFill>
                          <a:srgbClr val="424F5A"/>
                        </a:solidFill>
                        <a:latin typeface="Calibri"/>
                      </a:endParaRPr>
                    </a:p>
                  </a:txBody>
                  <a:tcPr marL="9525" marR="9525" marT="9525" marB="0" anchor="b"/>
                </a:tc>
                <a:tc>
                  <a:txBody>
                    <a:bodyPr/>
                    <a:lstStyle/>
                    <a:p>
                      <a:pPr algn="ctr" rtl="0" fontAlgn="b"/>
                      <a:r>
                        <a:rPr lang="en-US" sz="1200" u="none" strike="noStrike" dirty="0"/>
                        <a:t>12%</a:t>
                      </a:r>
                      <a:endParaRPr lang="en-US" sz="1200" b="0" i="0" u="none" strike="noStrike" dirty="0">
                        <a:solidFill>
                          <a:srgbClr val="424F5A"/>
                        </a:solidFill>
                        <a:latin typeface="Calibri"/>
                      </a:endParaRPr>
                    </a:p>
                  </a:txBody>
                  <a:tcPr marL="9525" marR="9525" marT="9525" marB="0" anchor="b"/>
                </a:tc>
              </a:tr>
              <a:tr h="89691">
                <a:tc>
                  <a:txBody>
                    <a:bodyPr/>
                    <a:lstStyle/>
                    <a:p>
                      <a:pPr marL="0" algn="l" defTabSz="457200" rtl="0" eaLnBrk="1" fontAlgn="b" latinLnBrk="0" hangingPunct="1"/>
                      <a:r>
                        <a:rPr lang="en-US" sz="1200" kern="1200" dirty="0" smtClean="0"/>
                        <a:t>35-49</a:t>
                      </a:r>
                      <a:endParaRPr lang="en-US" sz="1200" kern="1200" dirty="0" smtClean="0">
                        <a:solidFill>
                          <a:schemeClr val="dk1"/>
                        </a:solidFill>
                        <a:latin typeface="+mn-lt"/>
                        <a:ea typeface="+mn-ea"/>
                        <a:cs typeface="+mn-cs"/>
                      </a:endParaRPr>
                    </a:p>
                  </a:txBody>
                  <a:tcPr marR="9144" marT="9144" marB="0" anchor="ctr"/>
                </a:tc>
                <a:tc>
                  <a:txBody>
                    <a:bodyPr/>
                    <a:lstStyle/>
                    <a:p>
                      <a:pPr algn="ctr" rtl="0" fontAlgn="b"/>
                      <a:r>
                        <a:rPr lang="en-US" sz="1200" u="none" strike="noStrike" dirty="0" smtClean="0"/>
                        <a:t>26%</a:t>
                      </a:r>
                      <a:r>
                        <a:rPr lang="en-US" sz="1200" u="none" strike="noStrike" baseline="30000" dirty="0" smtClean="0"/>
                        <a:t>d</a:t>
                      </a:r>
                      <a:endParaRPr lang="en-US" sz="1200" b="0" i="0" u="none" strike="noStrike" baseline="30000" dirty="0">
                        <a:solidFill>
                          <a:srgbClr val="424F5A"/>
                        </a:solidFill>
                        <a:latin typeface="Calibri"/>
                      </a:endParaRPr>
                    </a:p>
                  </a:txBody>
                  <a:tcPr marL="9525" marR="9525" marT="9525" marB="0" anchor="b"/>
                </a:tc>
                <a:tc>
                  <a:txBody>
                    <a:bodyPr/>
                    <a:lstStyle/>
                    <a:p>
                      <a:pPr algn="ctr" rtl="0" fontAlgn="b"/>
                      <a:r>
                        <a:rPr lang="en-US" sz="1200" u="none" strike="noStrike" dirty="0" smtClean="0"/>
                        <a:t>27%</a:t>
                      </a:r>
                      <a:r>
                        <a:rPr lang="en-US" sz="1200" u="none" strike="noStrike" baseline="30000" dirty="0" smtClean="0"/>
                        <a:t>f</a:t>
                      </a:r>
                      <a:endParaRPr lang="en-US" sz="1200" b="0" i="0" u="none" strike="noStrike" baseline="30000" dirty="0">
                        <a:solidFill>
                          <a:srgbClr val="424F5A"/>
                        </a:solidFill>
                        <a:latin typeface="Calibri"/>
                      </a:endParaRPr>
                    </a:p>
                  </a:txBody>
                  <a:tcPr marL="9525" marR="9525" marT="9525" marB="0" anchor="b"/>
                </a:tc>
                <a:tc>
                  <a:txBody>
                    <a:bodyPr/>
                    <a:lstStyle/>
                    <a:p>
                      <a:pPr algn="ctr" rtl="0" fontAlgn="b"/>
                      <a:r>
                        <a:rPr lang="en-US" sz="1200" u="none" strike="noStrike" dirty="0" smtClean="0"/>
                        <a:t>26%</a:t>
                      </a:r>
                      <a:r>
                        <a:rPr lang="en-US" sz="1200" u="none" strike="noStrike" baseline="30000" dirty="0" smtClean="0"/>
                        <a:t>f</a:t>
                      </a:r>
                      <a:endParaRPr lang="en-US" sz="1200" b="0" i="0" u="none" strike="noStrike" baseline="30000" dirty="0">
                        <a:solidFill>
                          <a:srgbClr val="424F5A"/>
                        </a:solidFill>
                        <a:latin typeface="Calibri"/>
                      </a:endParaRPr>
                    </a:p>
                  </a:txBody>
                  <a:tcPr marL="9525" marR="9525" marT="9525" marB="0" anchor="b"/>
                </a:tc>
                <a:tc>
                  <a:txBody>
                    <a:bodyPr/>
                    <a:lstStyle/>
                    <a:p>
                      <a:pPr algn="ctr" rtl="0" fontAlgn="b"/>
                      <a:r>
                        <a:rPr lang="en-US" sz="1200" u="none" strike="noStrike"/>
                        <a:t>11%</a:t>
                      </a:r>
                      <a:endParaRPr lang="en-US" sz="1200" b="0" i="0" u="none" strike="noStrike">
                        <a:solidFill>
                          <a:srgbClr val="424F5A"/>
                        </a:solidFill>
                        <a:latin typeface="Calibri"/>
                      </a:endParaRPr>
                    </a:p>
                  </a:txBody>
                  <a:tcPr marL="9525" marR="9525" marT="9525" marB="0" anchor="b"/>
                </a:tc>
                <a:tc>
                  <a:txBody>
                    <a:bodyPr/>
                    <a:lstStyle/>
                    <a:p>
                      <a:pPr algn="ctr" rtl="0" fontAlgn="b"/>
                      <a:r>
                        <a:rPr lang="en-US" sz="1200" u="none" strike="noStrike"/>
                        <a:t>10%</a:t>
                      </a:r>
                      <a:endParaRPr lang="en-US" sz="1200" b="0" i="0" u="none" strike="noStrike">
                        <a:solidFill>
                          <a:srgbClr val="424F5A"/>
                        </a:solidFill>
                        <a:latin typeface="Calibri"/>
                      </a:endParaRPr>
                    </a:p>
                  </a:txBody>
                  <a:tcPr marL="9525" marR="9525" marT="9525" marB="0" anchor="b"/>
                </a:tc>
                <a:tc>
                  <a:txBody>
                    <a:bodyPr/>
                    <a:lstStyle/>
                    <a:p>
                      <a:pPr algn="ctr" rtl="0" fontAlgn="b"/>
                      <a:r>
                        <a:rPr lang="en-US" sz="1200" u="none" strike="noStrike"/>
                        <a:t>11%</a:t>
                      </a:r>
                      <a:endParaRPr lang="en-US" sz="1200" b="0" i="0" u="none" strike="noStrike">
                        <a:solidFill>
                          <a:srgbClr val="424F5A"/>
                        </a:solidFill>
                        <a:latin typeface="Calibri"/>
                      </a:endParaRPr>
                    </a:p>
                  </a:txBody>
                  <a:tcPr marL="9525" marR="9525" marT="9525" marB="0" anchor="b"/>
                </a:tc>
              </a:tr>
              <a:tr h="89691">
                <a:tc>
                  <a:txBody>
                    <a:bodyPr/>
                    <a:lstStyle/>
                    <a:p>
                      <a:pPr marL="0" algn="l" defTabSz="457200" rtl="0" eaLnBrk="1" fontAlgn="b" latinLnBrk="0" hangingPunct="1"/>
                      <a:r>
                        <a:rPr lang="en-US" sz="1200" kern="1200" dirty="0" smtClean="0"/>
                        <a:t>50-64</a:t>
                      </a:r>
                      <a:endParaRPr lang="en-US" sz="1200" kern="1200" dirty="0" smtClean="0">
                        <a:solidFill>
                          <a:schemeClr val="dk1"/>
                        </a:solidFill>
                        <a:latin typeface="+mn-lt"/>
                        <a:ea typeface="+mn-ea"/>
                        <a:cs typeface="+mn-cs"/>
                      </a:endParaRPr>
                    </a:p>
                  </a:txBody>
                  <a:tcPr marR="9144" marT="9144" marB="0" anchor="ctr"/>
                </a:tc>
                <a:tc>
                  <a:txBody>
                    <a:bodyPr/>
                    <a:lstStyle/>
                    <a:p>
                      <a:pPr algn="ctr" rtl="0" fontAlgn="b"/>
                      <a:r>
                        <a:rPr lang="en-US" sz="1200" u="none" strike="noStrike"/>
                        <a:t>28%</a:t>
                      </a:r>
                      <a:endParaRPr lang="en-US" sz="1200" b="0" i="0" u="none" strike="noStrike">
                        <a:solidFill>
                          <a:srgbClr val="424F5A"/>
                        </a:solidFill>
                        <a:latin typeface="Calibri"/>
                      </a:endParaRPr>
                    </a:p>
                  </a:txBody>
                  <a:tcPr marL="9525" marR="9525" marT="9525" marB="0" anchor="b"/>
                </a:tc>
                <a:tc>
                  <a:txBody>
                    <a:bodyPr/>
                    <a:lstStyle/>
                    <a:p>
                      <a:pPr algn="ctr" rtl="0" fontAlgn="b"/>
                      <a:r>
                        <a:rPr lang="en-US" sz="1200" u="none" strike="noStrike"/>
                        <a:t>28%</a:t>
                      </a:r>
                      <a:endParaRPr lang="en-US" sz="1200" b="0" i="0" u="none" strike="noStrike">
                        <a:solidFill>
                          <a:srgbClr val="424F5A"/>
                        </a:solidFill>
                        <a:latin typeface="Calibri"/>
                      </a:endParaRPr>
                    </a:p>
                  </a:txBody>
                  <a:tcPr marL="9525" marR="9525" marT="9525" marB="0" anchor="b"/>
                </a:tc>
                <a:tc>
                  <a:txBody>
                    <a:bodyPr/>
                    <a:lstStyle/>
                    <a:p>
                      <a:pPr algn="ctr" rtl="0" fontAlgn="b"/>
                      <a:r>
                        <a:rPr lang="en-US" sz="1200" u="none" strike="noStrike"/>
                        <a:t>28%</a:t>
                      </a:r>
                      <a:endParaRPr lang="en-US" sz="1200" b="0" i="0" u="none" strike="noStrike">
                        <a:solidFill>
                          <a:srgbClr val="424F5A"/>
                        </a:solidFill>
                        <a:latin typeface="Calibri"/>
                      </a:endParaRPr>
                    </a:p>
                  </a:txBody>
                  <a:tcPr marL="9525" marR="9525" marT="9525" marB="0" anchor="b"/>
                </a:tc>
                <a:tc>
                  <a:txBody>
                    <a:bodyPr/>
                    <a:lstStyle/>
                    <a:p>
                      <a:pPr algn="ctr" rtl="0" fontAlgn="b"/>
                      <a:r>
                        <a:rPr lang="en-US" sz="1200" u="none" strike="noStrike"/>
                        <a:t>38%</a:t>
                      </a:r>
                      <a:endParaRPr lang="en-US" sz="1200" b="0" i="0" u="none" strike="noStrike">
                        <a:solidFill>
                          <a:srgbClr val="424F5A"/>
                        </a:solidFill>
                        <a:latin typeface="Calibri"/>
                      </a:endParaRPr>
                    </a:p>
                  </a:txBody>
                  <a:tcPr marL="9525" marR="9525" marT="9525" marB="0" anchor="b"/>
                </a:tc>
                <a:tc>
                  <a:txBody>
                    <a:bodyPr/>
                    <a:lstStyle/>
                    <a:p>
                      <a:pPr algn="ctr" rtl="0" fontAlgn="b"/>
                      <a:r>
                        <a:rPr lang="en-US" sz="1200" u="none" strike="noStrike"/>
                        <a:t>35%</a:t>
                      </a:r>
                      <a:endParaRPr lang="en-US" sz="1200" b="0" i="0" u="none" strike="noStrike">
                        <a:solidFill>
                          <a:srgbClr val="424F5A"/>
                        </a:solidFill>
                        <a:latin typeface="Calibri"/>
                      </a:endParaRPr>
                    </a:p>
                  </a:txBody>
                  <a:tcPr marL="9525" marR="9525" marT="9525" marB="0" anchor="b"/>
                </a:tc>
                <a:tc>
                  <a:txBody>
                    <a:bodyPr/>
                    <a:lstStyle/>
                    <a:p>
                      <a:pPr algn="ctr" rtl="0" fontAlgn="b"/>
                      <a:r>
                        <a:rPr lang="en-US" sz="1200" u="none" strike="noStrike"/>
                        <a:t>40%</a:t>
                      </a:r>
                      <a:endParaRPr lang="en-US" sz="1200" b="0" i="0" u="none" strike="noStrike">
                        <a:solidFill>
                          <a:srgbClr val="424F5A"/>
                        </a:solidFill>
                        <a:latin typeface="Calibri"/>
                      </a:endParaRPr>
                    </a:p>
                  </a:txBody>
                  <a:tcPr marL="9525" marR="9525" marT="9525" marB="0" anchor="b"/>
                </a:tc>
              </a:tr>
              <a:tr h="89691">
                <a:tc>
                  <a:txBody>
                    <a:bodyPr/>
                    <a:lstStyle/>
                    <a:p>
                      <a:pPr marL="0" algn="l" defTabSz="457200" rtl="0" eaLnBrk="1" fontAlgn="b" latinLnBrk="0" hangingPunct="1"/>
                      <a:r>
                        <a:rPr lang="en-US" sz="1200" kern="1200" dirty="0" smtClean="0"/>
                        <a:t>65+</a:t>
                      </a:r>
                      <a:endParaRPr lang="en-US" sz="1200" kern="1200" dirty="0" smtClean="0">
                        <a:solidFill>
                          <a:schemeClr val="dk1"/>
                        </a:solidFill>
                        <a:latin typeface="+mn-lt"/>
                        <a:ea typeface="+mn-ea"/>
                        <a:cs typeface="+mn-cs"/>
                      </a:endParaRPr>
                    </a:p>
                  </a:txBody>
                  <a:tcPr marR="9144" marT="9144" marB="0" anchor="ctr"/>
                </a:tc>
                <a:tc>
                  <a:txBody>
                    <a:bodyPr/>
                    <a:lstStyle/>
                    <a:p>
                      <a:pPr algn="ctr" rtl="0" fontAlgn="b"/>
                      <a:r>
                        <a:rPr lang="en-US" sz="1200" u="none" strike="noStrike"/>
                        <a:t>29%</a:t>
                      </a:r>
                      <a:endParaRPr lang="en-US" sz="1200" b="0" i="0" u="none" strike="noStrike">
                        <a:solidFill>
                          <a:srgbClr val="424F5A"/>
                        </a:solidFill>
                        <a:latin typeface="Calibri"/>
                      </a:endParaRPr>
                    </a:p>
                  </a:txBody>
                  <a:tcPr marL="9525" marR="9525" marT="9525" marB="0" anchor="b"/>
                </a:tc>
                <a:tc>
                  <a:txBody>
                    <a:bodyPr/>
                    <a:lstStyle/>
                    <a:p>
                      <a:pPr algn="ctr" rtl="0" fontAlgn="b"/>
                      <a:r>
                        <a:rPr lang="en-US" sz="1200" u="none" strike="noStrike"/>
                        <a:t>22%</a:t>
                      </a:r>
                      <a:endParaRPr lang="en-US" sz="1200" b="0" i="0" u="none" strike="noStrike">
                        <a:solidFill>
                          <a:srgbClr val="424F5A"/>
                        </a:solidFill>
                        <a:latin typeface="Calibri"/>
                      </a:endParaRPr>
                    </a:p>
                  </a:txBody>
                  <a:tcPr marL="9525" marR="9525" marT="9525" marB="0" anchor="b"/>
                </a:tc>
                <a:tc>
                  <a:txBody>
                    <a:bodyPr/>
                    <a:lstStyle/>
                    <a:p>
                      <a:pPr algn="ctr" rtl="0" fontAlgn="b"/>
                      <a:r>
                        <a:rPr lang="en-US" sz="1200" u="none" strike="noStrike"/>
                        <a:t>32%</a:t>
                      </a:r>
                      <a:endParaRPr lang="en-US" sz="1200" b="0" i="0" u="none" strike="noStrike">
                        <a:solidFill>
                          <a:srgbClr val="424F5A"/>
                        </a:solidFill>
                        <a:latin typeface="Calibri"/>
                      </a:endParaRPr>
                    </a:p>
                  </a:txBody>
                  <a:tcPr marL="9525" marR="9525" marT="9525" marB="0" anchor="b"/>
                </a:tc>
                <a:tc>
                  <a:txBody>
                    <a:bodyPr/>
                    <a:lstStyle/>
                    <a:p>
                      <a:pPr algn="ctr" rtl="0" fontAlgn="b"/>
                      <a:r>
                        <a:rPr lang="en-US" sz="1200" u="none" strike="noStrike"/>
                        <a:t>40%</a:t>
                      </a:r>
                      <a:endParaRPr lang="en-US" sz="1200" b="0" i="0" u="none" strike="noStrike">
                        <a:solidFill>
                          <a:srgbClr val="424F5A"/>
                        </a:solidFill>
                        <a:latin typeface="Calibri"/>
                      </a:endParaRPr>
                    </a:p>
                  </a:txBody>
                  <a:tcPr marL="9525" marR="9525" marT="9525" marB="0" anchor="b"/>
                </a:tc>
                <a:tc>
                  <a:txBody>
                    <a:bodyPr/>
                    <a:lstStyle/>
                    <a:p>
                      <a:pPr algn="ctr" rtl="0" fontAlgn="b"/>
                      <a:r>
                        <a:rPr lang="en-US" sz="1200" u="none" strike="noStrike"/>
                        <a:t>47%</a:t>
                      </a:r>
                      <a:endParaRPr lang="en-US" sz="1200" b="0" i="0" u="none" strike="noStrike">
                        <a:solidFill>
                          <a:srgbClr val="424F5A"/>
                        </a:solidFill>
                        <a:latin typeface="Calibri"/>
                      </a:endParaRPr>
                    </a:p>
                  </a:txBody>
                  <a:tcPr marL="9525" marR="9525" marT="9525" marB="0" anchor="b"/>
                </a:tc>
                <a:tc>
                  <a:txBody>
                    <a:bodyPr/>
                    <a:lstStyle/>
                    <a:p>
                      <a:pPr algn="ctr" rtl="0" fontAlgn="b"/>
                      <a:r>
                        <a:rPr lang="en-US" sz="1200" u="none" strike="noStrike"/>
                        <a:t>37%</a:t>
                      </a:r>
                      <a:endParaRPr lang="en-US" sz="1200" b="0" i="0" u="none" strike="noStrike">
                        <a:solidFill>
                          <a:srgbClr val="424F5A"/>
                        </a:solidFill>
                        <a:latin typeface="Calibri"/>
                      </a:endParaRPr>
                    </a:p>
                  </a:txBody>
                  <a:tcPr marL="9525" marR="9525" marT="9525" marB="0" anchor="b"/>
                </a:tc>
              </a:tr>
              <a:tr h="89691">
                <a:tc>
                  <a:txBody>
                    <a:bodyPr/>
                    <a:lstStyle/>
                    <a:p>
                      <a:pPr marL="0" algn="l" defTabSz="457200" rtl="0" eaLnBrk="1" fontAlgn="b" latinLnBrk="0" hangingPunct="1"/>
                      <a:r>
                        <a:rPr lang="en-US" sz="1200" kern="1200" dirty="0" smtClean="0"/>
                        <a:t>MEAN</a:t>
                      </a:r>
                      <a:endParaRPr lang="en-US" sz="1200" b="1" i="1" kern="1200" dirty="0" smtClean="0">
                        <a:solidFill>
                          <a:schemeClr val="dk1"/>
                        </a:solidFill>
                        <a:latin typeface="+mn-lt"/>
                        <a:ea typeface="+mn-ea"/>
                        <a:cs typeface="+mn-cs"/>
                      </a:endParaRPr>
                    </a:p>
                  </a:txBody>
                  <a:tcPr marR="9144" marT="9144" marB="0" anchor="ctr"/>
                </a:tc>
                <a:tc>
                  <a:txBody>
                    <a:bodyPr/>
                    <a:lstStyle/>
                    <a:p>
                      <a:pPr algn="ctr" rtl="0" fontAlgn="b"/>
                      <a:r>
                        <a:rPr lang="en-US" sz="1200" u="none" strike="noStrike"/>
                        <a:t>53.2</a:t>
                      </a:r>
                      <a:endParaRPr lang="en-US" sz="1200" b="1" i="1" u="none" strike="noStrike">
                        <a:solidFill>
                          <a:srgbClr val="424F5A"/>
                        </a:solidFill>
                        <a:latin typeface="Calibri"/>
                      </a:endParaRPr>
                    </a:p>
                  </a:txBody>
                  <a:tcPr marL="9525" marR="9525" marT="9525" marB="0" anchor="b"/>
                </a:tc>
                <a:tc>
                  <a:txBody>
                    <a:bodyPr/>
                    <a:lstStyle/>
                    <a:p>
                      <a:pPr algn="ctr" rtl="0" fontAlgn="b"/>
                      <a:r>
                        <a:rPr lang="en-US" sz="1200" u="none" strike="noStrike"/>
                        <a:t>50.3</a:t>
                      </a:r>
                      <a:endParaRPr lang="en-US" sz="1200" b="1" i="1" u="none" strike="noStrike">
                        <a:solidFill>
                          <a:srgbClr val="424F5A"/>
                        </a:solidFill>
                        <a:latin typeface="Calibri"/>
                      </a:endParaRPr>
                    </a:p>
                  </a:txBody>
                  <a:tcPr marL="9525" marR="9525" marT="9525" marB="0" anchor="b"/>
                </a:tc>
                <a:tc>
                  <a:txBody>
                    <a:bodyPr/>
                    <a:lstStyle/>
                    <a:p>
                      <a:pPr algn="ctr" rtl="0" fontAlgn="b"/>
                      <a:r>
                        <a:rPr lang="en-US" sz="1200" u="none" strike="noStrike"/>
                        <a:t>54.4</a:t>
                      </a:r>
                      <a:endParaRPr lang="en-US" sz="1200" b="1" i="1" u="none" strike="noStrike">
                        <a:solidFill>
                          <a:srgbClr val="424F5A"/>
                        </a:solidFill>
                        <a:latin typeface="Calibri"/>
                      </a:endParaRPr>
                    </a:p>
                  </a:txBody>
                  <a:tcPr marL="9525" marR="9525" marT="9525" marB="0" anchor="b"/>
                </a:tc>
                <a:tc>
                  <a:txBody>
                    <a:bodyPr/>
                    <a:lstStyle/>
                    <a:p>
                      <a:pPr algn="ctr" rtl="0" fontAlgn="b"/>
                      <a:r>
                        <a:rPr lang="en-US" sz="1200" u="none" strike="noStrike" dirty="0" smtClean="0"/>
                        <a:t>58.2</a:t>
                      </a:r>
                      <a:r>
                        <a:rPr lang="en-US" sz="1200" u="none" strike="noStrike" baseline="30000" dirty="0" smtClean="0"/>
                        <a:t>a</a:t>
                      </a:r>
                      <a:endParaRPr lang="en-US" sz="1200" b="1" i="1" u="none" strike="noStrike" baseline="30000" dirty="0">
                        <a:solidFill>
                          <a:srgbClr val="424F5A"/>
                        </a:solidFill>
                        <a:latin typeface="Calibri"/>
                      </a:endParaRPr>
                    </a:p>
                  </a:txBody>
                  <a:tcPr marL="9525" marR="9525" marT="9525" marB="0" anchor="b"/>
                </a:tc>
                <a:tc>
                  <a:txBody>
                    <a:bodyPr/>
                    <a:lstStyle/>
                    <a:p>
                      <a:pPr algn="ctr" rtl="0" fontAlgn="b"/>
                      <a:r>
                        <a:rPr lang="en-US" sz="1200" u="none" strike="noStrike"/>
                        <a:t>60.2</a:t>
                      </a:r>
                      <a:endParaRPr lang="en-US" sz="1200" b="1" i="1" u="none" strike="noStrike">
                        <a:solidFill>
                          <a:srgbClr val="424F5A"/>
                        </a:solidFill>
                        <a:latin typeface="Calibri"/>
                      </a:endParaRPr>
                    </a:p>
                  </a:txBody>
                  <a:tcPr marL="9525" marR="9525" marT="9525" marB="0" anchor="b"/>
                </a:tc>
                <a:tc>
                  <a:txBody>
                    <a:bodyPr/>
                    <a:lstStyle/>
                    <a:p>
                      <a:pPr algn="ctr" rtl="0" fontAlgn="b"/>
                      <a:r>
                        <a:rPr lang="en-US" sz="1200" u="none" strike="noStrike" dirty="0" smtClean="0"/>
                        <a:t>57.3</a:t>
                      </a:r>
                      <a:r>
                        <a:rPr lang="en-US" sz="1200" u="none" strike="noStrike" baseline="30000" dirty="0" smtClean="0"/>
                        <a:t>b</a:t>
                      </a:r>
                      <a:endParaRPr lang="en-US" sz="1200" b="1" i="1" u="none" strike="noStrike" baseline="30000" dirty="0">
                        <a:solidFill>
                          <a:srgbClr val="424F5A"/>
                        </a:solidFill>
                        <a:latin typeface="Calibri"/>
                      </a:endParaRPr>
                    </a:p>
                  </a:txBody>
                  <a:tcPr marL="9525" marR="9525" marT="9525" marB="0" anchor="b"/>
                </a:tc>
              </a:tr>
              <a:tr h="127876">
                <a:tc>
                  <a:txBody>
                    <a:bodyPr/>
                    <a:lstStyle/>
                    <a:p>
                      <a:r>
                        <a:rPr lang="en-US" sz="1200" dirty="0" smtClean="0"/>
                        <a:t>Racial Background</a:t>
                      </a:r>
                      <a:endParaRPr lang="en-US" sz="1200" b="1" dirty="0">
                        <a:solidFill>
                          <a:schemeClr val="tx1"/>
                        </a:solidFill>
                      </a:endParaRPr>
                    </a:p>
                  </a:txBody>
                  <a:tcPr marL="9144" marR="9144" marT="9144" marB="0" anchor="ctr"/>
                </a:tc>
                <a:tc>
                  <a:txBody>
                    <a:bodyPr/>
                    <a:lstStyle/>
                    <a:p>
                      <a:pPr algn="ctr"/>
                      <a:endParaRPr lang="en-US" sz="1200" dirty="0">
                        <a:solidFill>
                          <a:schemeClr val="tx1"/>
                        </a:solidFill>
                      </a:endParaRPr>
                    </a:p>
                  </a:txBody>
                  <a:tcPr anchor="ctr"/>
                </a:tc>
                <a:tc>
                  <a:txBody>
                    <a:bodyPr/>
                    <a:lstStyle/>
                    <a:p>
                      <a:pPr algn="ctr"/>
                      <a:endParaRPr lang="en-US" sz="1200" dirty="0">
                        <a:solidFill>
                          <a:schemeClr val="tx1"/>
                        </a:solidFill>
                      </a:endParaRPr>
                    </a:p>
                  </a:txBody>
                  <a:tcPr anchor="ctr"/>
                </a:tc>
                <a:tc>
                  <a:txBody>
                    <a:bodyPr/>
                    <a:lstStyle/>
                    <a:p>
                      <a:pPr algn="ctr"/>
                      <a:endParaRPr lang="en-US" sz="1200" dirty="0">
                        <a:solidFill>
                          <a:schemeClr val="tx1"/>
                        </a:solidFill>
                      </a:endParaRPr>
                    </a:p>
                  </a:txBody>
                  <a:tcPr anchor="ctr"/>
                </a:tc>
                <a:tc>
                  <a:txBody>
                    <a:bodyPr/>
                    <a:lstStyle/>
                    <a:p>
                      <a:pPr algn="ctr"/>
                      <a:endParaRPr lang="en-US" sz="1200" dirty="0">
                        <a:solidFill>
                          <a:schemeClr val="tx1"/>
                        </a:solidFill>
                      </a:endParaRPr>
                    </a:p>
                  </a:txBody>
                  <a:tcPr anchor="ctr"/>
                </a:tc>
                <a:tc>
                  <a:txBody>
                    <a:bodyPr/>
                    <a:lstStyle/>
                    <a:p>
                      <a:pPr algn="ctr"/>
                      <a:endParaRPr lang="en-US" sz="1200" dirty="0">
                        <a:solidFill>
                          <a:schemeClr val="tx1"/>
                        </a:solidFill>
                      </a:endParaRPr>
                    </a:p>
                  </a:txBody>
                  <a:tcPr anchor="ctr"/>
                </a:tc>
                <a:tc>
                  <a:txBody>
                    <a:bodyPr/>
                    <a:lstStyle/>
                    <a:p>
                      <a:pPr algn="ctr"/>
                      <a:endParaRPr lang="en-US" sz="1200" dirty="0">
                        <a:solidFill>
                          <a:schemeClr val="tx1"/>
                        </a:solidFill>
                      </a:endParaRPr>
                    </a:p>
                  </a:txBody>
                  <a:tcPr anchor="ctr"/>
                </a:tc>
              </a:tr>
              <a:tr h="89691">
                <a:tc>
                  <a:txBody>
                    <a:bodyPr/>
                    <a:lstStyle/>
                    <a:p>
                      <a:pPr marL="0" algn="l" defTabSz="457200" rtl="0" eaLnBrk="1" fontAlgn="b" latinLnBrk="0" hangingPunct="1"/>
                      <a:r>
                        <a:rPr lang="en-US" sz="1200" kern="1200" dirty="0" smtClean="0"/>
                        <a:t>White</a:t>
                      </a:r>
                      <a:endParaRPr lang="en-US" sz="1200" kern="1200" dirty="0" smtClean="0">
                        <a:solidFill>
                          <a:schemeClr val="dk1"/>
                        </a:solidFill>
                        <a:latin typeface="+mn-lt"/>
                        <a:ea typeface="+mn-ea"/>
                        <a:cs typeface="+mn-cs"/>
                      </a:endParaRPr>
                    </a:p>
                  </a:txBody>
                  <a:tcPr marR="9144" marT="9144" marB="0" anchor="ctr"/>
                </a:tc>
                <a:tc>
                  <a:txBody>
                    <a:bodyPr/>
                    <a:lstStyle/>
                    <a:p>
                      <a:pPr algn="ctr" rtl="0" fontAlgn="b"/>
                      <a:r>
                        <a:rPr lang="en-US" sz="1200" u="none" strike="noStrike" dirty="0"/>
                        <a:t>90</a:t>
                      </a:r>
                      <a:r>
                        <a:rPr lang="en-US" sz="1200" u="none" strike="noStrike" dirty="0" smtClean="0"/>
                        <a:t>%</a:t>
                      </a:r>
                      <a:endParaRPr lang="en-US" sz="1200" b="0" i="0" u="none" strike="noStrike" dirty="0">
                        <a:solidFill>
                          <a:srgbClr val="424F5A"/>
                        </a:solidFill>
                        <a:latin typeface="Calibri"/>
                      </a:endParaRPr>
                    </a:p>
                  </a:txBody>
                  <a:tcPr marL="9525" marR="9525" marT="9525" marB="0" anchor="b"/>
                </a:tc>
                <a:tc>
                  <a:txBody>
                    <a:bodyPr/>
                    <a:lstStyle/>
                    <a:p>
                      <a:pPr algn="ctr" rtl="0" fontAlgn="b"/>
                      <a:r>
                        <a:rPr lang="en-US" sz="1200" u="none" strike="noStrike"/>
                        <a:t>96%</a:t>
                      </a:r>
                      <a:endParaRPr lang="en-US" sz="1200" b="0" i="0" u="none" strike="noStrike">
                        <a:solidFill>
                          <a:srgbClr val="424F5A"/>
                        </a:solidFill>
                        <a:latin typeface="Calibri"/>
                      </a:endParaRPr>
                    </a:p>
                  </a:txBody>
                  <a:tcPr marL="9525" marR="9525" marT="9525" marB="0" anchor="b"/>
                </a:tc>
                <a:tc>
                  <a:txBody>
                    <a:bodyPr/>
                    <a:lstStyle/>
                    <a:p>
                      <a:pPr algn="ctr" rtl="0" fontAlgn="b"/>
                      <a:r>
                        <a:rPr lang="en-US" sz="1200" u="none" strike="noStrike"/>
                        <a:t>87%</a:t>
                      </a:r>
                      <a:endParaRPr lang="en-US" sz="1200" b="0" i="0" u="none" strike="noStrike">
                        <a:solidFill>
                          <a:srgbClr val="424F5A"/>
                        </a:solidFill>
                        <a:latin typeface="Calibri"/>
                      </a:endParaRPr>
                    </a:p>
                  </a:txBody>
                  <a:tcPr marL="9525" marR="9525" marT="9525" marB="0" anchor="b"/>
                </a:tc>
                <a:tc>
                  <a:txBody>
                    <a:bodyPr/>
                    <a:lstStyle/>
                    <a:p>
                      <a:pPr algn="ctr" rtl="0" fontAlgn="b"/>
                      <a:r>
                        <a:rPr lang="en-US" sz="1200" u="none" strike="noStrike"/>
                        <a:t>87%</a:t>
                      </a:r>
                      <a:endParaRPr lang="en-US" sz="1200" b="0" i="0" u="none" strike="noStrike">
                        <a:solidFill>
                          <a:srgbClr val="424F5A"/>
                        </a:solidFill>
                        <a:latin typeface="Calibri"/>
                      </a:endParaRPr>
                    </a:p>
                  </a:txBody>
                  <a:tcPr marL="9525" marR="9525" marT="9525" marB="0" anchor="b"/>
                </a:tc>
                <a:tc>
                  <a:txBody>
                    <a:bodyPr/>
                    <a:lstStyle/>
                    <a:p>
                      <a:pPr algn="ctr" rtl="0" fontAlgn="b"/>
                      <a:r>
                        <a:rPr lang="en-US" sz="1200" u="none" strike="noStrike"/>
                        <a:t>84%</a:t>
                      </a:r>
                      <a:endParaRPr lang="en-US" sz="1200" b="0" i="0" u="none" strike="noStrike">
                        <a:solidFill>
                          <a:srgbClr val="424F5A"/>
                        </a:solidFill>
                        <a:latin typeface="Calibri"/>
                      </a:endParaRPr>
                    </a:p>
                  </a:txBody>
                  <a:tcPr marL="9525" marR="9525" marT="9525" marB="0" anchor="b"/>
                </a:tc>
                <a:tc>
                  <a:txBody>
                    <a:bodyPr/>
                    <a:lstStyle/>
                    <a:p>
                      <a:pPr algn="ctr" rtl="0" fontAlgn="b"/>
                      <a:r>
                        <a:rPr lang="en-US" sz="1200" u="none" strike="noStrike"/>
                        <a:t>89%</a:t>
                      </a:r>
                      <a:endParaRPr lang="en-US" sz="1200" b="0" i="0" u="none" strike="noStrike">
                        <a:solidFill>
                          <a:srgbClr val="424F5A"/>
                        </a:solidFill>
                        <a:latin typeface="Calibri"/>
                      </a:endParaRPr>
                    </a:p>
                  </a:txBody>
                  <a:tcPr marL="9525" marR="9525" marT="9525" marB="0" anchor="b"/>
                </a:tc>
              </a:tr>
              <a:tr h="89691">
                <a:tc>
                  <a:txBody>
                    <a:bodyPr/>
                    <a:lstStyle/>
                    <a:p>
                      <a:pPr marL="0" algn="l" defTabSz="457200" rtl="0" eaLnBrk="1" fontAlgn="b" latinLnBrk="0" hangingPunct="1"/>
                      <a:r>
                        <a:rPr lang="en-US" sz="1200" kern="1200" dirty="0" smtClean="0"/>
                        <a:t>Black/African American</a:t>
                      </a:r>
                      <a:endParaRPr lang="en-US" sz="1200" kern="1200" dirty="0" smtClean="0">
                        <a:solidFill>
                          <a:schemeClr val="dk1"/>
                        </a:solidFill>
                        <a:latin typeface="+mn-lt"/>
                        <a:ea typeface="+mn-ea"/>
                        <a:cs typeface="+mn-cs"/>
                      </a:endParaRPr>
                    </a:p>
                  </a:txBody>
                  <a:tcPr marR="9144" marT="9144" marB="0" anchor="ctr"/>
                </a:tc>
                <a:tc>
                  <a:txBody>
                    <a:bodyPr/>
                    <a:lstStyle/>
                    <a:p>
                      <a:pPr algn="ctr" rtl="0" fontAlgn="b"/>
                      <a:r>
                        <a:rPr lang="en-US" sz="1200" u="none" strike="noStrike"/>
                        <a:t>- </a:t>
                      </a:r>
                      <a:endParaRPr lang="en-US" sz="1200" b="0" i="0" u="none" strike="noStrike">
                        <a:solidFill>
                          <a:srgbClr val="424F5A"/>
                        </a:solidFill>
                        <a:latin typeface="Calibri"/>
                      </a:endParaRPr>
                    </a:p>
                  </a:txBody>
                  <a:tcPr marL="9525" marR="9525" marT="9525" marB="0" anchor="b"/>
                </a:tc>
                <a:tc>
                  <a:txBody>
                    <a:bodyPr/>
                    <a:lstStyle/>
                    <a:p>
                      <a:pPr algn="ctr" rtl="0" fontAlgn="b"/>
                      <a:r>
                        <a:rPr lang="en-US" sz="1200" u="none" strike="noStrike"/>
                        <a:t>- </a:t>
                      </a:r>
                      <a:endParaRPr lang="en-US" sz="1200" b="0" i="0" u="none" strike="noStrike">
                        <a:solidFill>
                          <a:srgbClr val="424F5A"/>
                        </a:solidFill>
                        <a:latin typeface="Calibri"/>
                      </a:endParaRPr>
                    </a:p>
                  </a:txBody>
                  <a:tcPr marL="9525" marR="9525" marT="9525" marB="0" anchor="b"/>
                </a:tc>
                <a:tc>
                  <a:txBody>
                    <a:bodyPr/>
                    <a:lstStyle/>
                    <a:p>
                      <a:pPr algn="ctr" rtl="0" fontAlgn="b"/>
                      <a:r>
                        <a:rPr lang="en-US" sz="1200" u="none" strike="noStrike"/>
                        <a:t>- </a:t>
                      </a:r>
                      <a:endParaRPr lang="en-US" sz="1200" b="0" i="0" u="none" strike="noStrike">
                        <a:solidFill>
                          <a:srgbClr val="424F5A"/>
                        </a:solidFill>
                        <a:latin typeface="Calibri"/>
                      </a:endParaRPr>
                    </a:p>
                  </a:txBody>
                  <a:tcPr marL="9525" marR="9525" marT="9525" marB="0" anchor="b"/>
                </a:tc>
                <a:tc>
                  <a:txBody>
                    <a:bodyPr/>
                    <a:lstStyle/>
                    <a:p>
                      <a:pPr algn="ctr" rtl="0" fontAlgn="b"/>
                      <a:r>
                        <a:rPr lang="en-US" sz="1200" u="none" strike="noStrike"/>
                        <a:t>3%</a:t>
                      </a:r>
                      <a:endParaRPr lang="en-US" sz="1200" b="0" i="0" u="none" strike="noStrike">
                        <a:solidFill>
                          <a:srgbClr val="424F5A"/>
                        </a:solidFill>
                        <a:latin typeface="Calibri"/>
                      </a:endParaRPr>
                    </a:p>
                  </a:txBody>
                  <a:tcPr marL="9525" marR="9525" marT="9525" marB="0" anchor="b"/>
                </a:tc>
                <a:tc>
                  <a:txBody>
                    <a:bodyPr/>
                    <a:lstStyle/>
                    <a:p>
                      <a:pPr algn="ctr" rtl="0" fontAlgn="b"/>
                      <a:r>
                        <a:rPr lang="en-US" sz="1200" u="none" strike="noStrike"/>
                        <a:t>5%</a:t>
                      </a:r>
                      <a:endParaRPr lang="en-US" sz="1200" b="0" i="0" u="none" strike="noStrike">
                        <a:solidFill>
                          <a:srgbClr val="424F5A"/>
                        </a:solidFill>
                        <a:latin typeface="Calibri"/>
                      </a:endParaRPr>
                    </a:p>
                  </a:txBody>
                  <a:tcPr marL="9525" marR="9525" marT="9525" marB="0" anchor="b"/>
                </a:tc>
                <a:tc>
                  <a:txBody>
                    <a:bodyPr/>
                    <a:lstStyle/>
                    <a:p>
                      <a:pPr algn="ctr" rtl="0" fontAlgn="b"/>
                      <a:r>
                        <a:rPr lang="en-US" sz="1200" u="none" strike="noStrike"/>
                        <a:t>2%</a:t>
                      </a:r>
                      <a:endParaRPr lang="en-US" sz="1200" b="0" i="0" u="none" strike="noStrike">
                        <a:solidFill>
                          <a:srgbClr val="424F5A"/>
                        </a:solidFill>
                        <a:latin typeface="Calibri"/>
                      </a:endParaRPr>
                    </a:p>
                  </a:txBody>
                  <a:tcPr marL="9525" marR="9525" marT="9525" marB="0" anchor="b"/>
                </a:tc>
              </a:tr>
              <a:tr h="89691">
                <a:tc>
                  <a:txBody>
                    <a:bodyPr/>
                    <a:lstStyle/>
                    <a:p>
                      <a:pPr marL="0" algn="l" defTabSz="457200" rtl="0" eaLnBrk="1" fontAlgn="b" latinLnBrk="0" hangingPunct="1"/>
                      <a:r>
                        <a:rPr lang="en-US" sz="1200" kern="1200" dirty="0" smtClean="0"/>
                        <a:t>Asian or Pacific Islander</a:t>
                      </a:r>
                      <a:endParaRPr lang="en-US" sz="1200" kern="1200" dirty="0" smtClean="0">
                        <a:solidFill>
                          <a:schemeClr val="dk1"/>
                        </a:solidFill>
                        <a:latin typeface="+mn-lt"/>
                        <a:ea typeface="+mn-ea"/>
                        <a:cs typeface="+mn-cs"/>
                      </a:endParaRPr>
                    </a:p>
                  </a:txBody>
                  <a:tcPr marR="9144" marT="9144" marB="0" anchor="ctr"/>
                </a:tc>
                <a:tc>
                  <a:txBody>
                    <a:bodyPr/>
                    <a:lstStyle/>
                    <a:p>
                      <a:pPr algn="ctr" rtl="0" fontAlgn="b"/>
                      <a:r>
                        <a:rPr lang="en-US" sz="1200" u="none" strike="noStrike"/>
                        <a:t>2%</a:t>
                      </a:r>
                      <a:endParaRPr lang="en-US" sz="1200" b="0" i="0" u="none" strike="noStrike">
                        <a:solidFill>
                          <a:srgbClr val="424F5A"/>
                        </a:solidFill>
                        <a:latin typeface="Calibri"/>
                      </a:endParaRPr>
                    </a:p>
                  </a:txBody>
                  <a:tcPr marL="9525" marR="9525" marT="9525" marB="0" anchor="b"/>
                </a:tc>
                <a:tc>
                  <a:txBody>
                    <a:bodyPr/>
                    <a:lstStyle/>
                    <a:p>
                      <a:pPr algn="ctr" rtl="0" fontAlgn="b"/>
                      <a:r>
                        <a:rPr lang="en-US" sz="1200" u="none" strike="noStrike"/>
                        <a:t>1%</a:t>
                      </a:r>
                      <a:endParaRPr lang="en-US" sz="1200" b="0" i="0" u="none" strike="noStrike">
                        <a:solidFill>
                          <a:srgbClr val="424F5A"/>
                        </a:solidFill>
                        <a:latin typeface="Calibri"/>
                      </a:endParaRPr>
                    </a:p>
                  </a:txBody>
                  <a:tcPr marL="9525" marR="9525" marT="9525" marB="0" anchor="b"/>
                </a:tc>
                <a:tc>
                  <a:txBody>
                    <a:bodyPr/>
                    <a:lstStyle/>
                    <a:p>
                      <a:pPr algn="ctr" rtl="0" fontAlgn="b"/>
                      <a:r>
                        <a:rPr lang="en-US" sz="1200" u="none" strike="noStrike"/>
                        <a:t>2%</a:t>
                      </a:r>
                      <a:endParaRPr lang="en-US" sz="1200" b="0" i="0" u="none" strike="noStrike">
                        <a:solidFill>
                          <a:srgbClr val="424F5A"/>
                        </a:solidFill>
                        <a:latin typeface="Calibri"/>
                      </a:endParaRPr>
                    </a:p>
                  </a:txBody>
                  <a:tcPr marL="9525" marR="9525" marT="9525" marB="0" anchor="b"/>
                </a:tc>
                <a:tc>
                  <a:txBody>
                    <a:bodyPr/>
                    <a:lstStyle/>
                    <a:p>
                      <a:pPr algn="ctr" rtl="0" fontAlgn="b"/>
                      <a:r>
                        <a:rPr lang="en-US" sz="1200" u="none" strike="noStrike"/>
                        <a:t>2%</a:t>
                      </a:r>
                      <a:endParaRPr lang="en-US" sz="1200" b="0" i="0" u="none" strike="noStrike">
                        <a:solidFill>
                          <a:srgbClr val="424F5A"/>
                        </a:solidFill>
                        <a:latin typeface="Calibri"/>
                      </a:endParaRPr>
                    </a:p>
                  </a:txBody>
                  <a:tcPr marL="9525" marR="9525" marT="9525" marB="0" anchor="b"/>
                </a:tc>
                <a:tc>
                  <a:txBody>
                    <a:bodyPr/>
                    <a:lstStyle/>
                    <a:p>
                      <a:pPr algn="ctr" rtl="0" fontAlgn="b"/>
                      <a:r>
                        <a:rPr lang="en-US" sz="1200" u="none" strike="noStrike"/>
                        <a:t>5%</a:t>
                      </a:r>
                      <a:endParaRPr lang="en-US" sz="1200" b="0" i="0" u="none" strike="noStrike">
                        <a:solidFill>
                          <a:srgbClr val="424F5A"/>
                        </a:solidFill>
                        <a:latin typeface="Calibri"/>
                      </a:endParaRPr>
                    </a:p>
                  </a:txBody>
                  <a:tcPr marL="9525" marR="9525" marT="9525" marB="0" anchor="b"/>
                </a:tc>
                <a:tc>
                  <a:txBody>
                    <a:bodyPr/>
                    <a:lstStyle/>
                    <a:p>
                      <a:pPr algn="ctr" rtl="0" fontAlgn="b"/>
                      <a:r>
                        <a:rPr lang="en-US" sz="1200" u="none" strike="noStrike"/>
                        <a:t>0%</a:t>
                      </a:r>
                      <a:endParaRPr lang="en-US" sz="1200" b="0" i="0" u="none" strike="noStrike">
                        <a:solidFill>
                          <a:srgbClr val="424F5A"/>
                        </a:solidFill>
                        <a:latin typeface="Calibri"/>
                      </a:endParaRPr>
                    </a:p>
                  </a:txBody>
                  <a:tcPr marL="9525" marR="9525" marT="9525" marB="0" anchor="b"/>
                </a:tc>
              </a:tr>
              <a:tr h="174764">
                <a:tc>
                  <a:txBody>
                    <a:bodyPr/>
                    <a:lstStyle/>
                    <a:p>
                      <a:pPr marL="0" algn="l" defTabSz="457200" rtl="0" eaLnBrk="1" fontAlgn="b" latinLnBrk="0" hangingPunct="1"/>
                      <a:r>
                        <a:rPr lang="en-US" sz="1200" kern="1200" dirty="0" smtClean="0"/>
                        <a:t>Native American or Alaskan native</a:t>
                      </a:r>
                      <a:endParaRPr lang="en-US" sz="1200" kern="1200" dirty="0" smtClean="0">
                        <a:solidFill>
                          <a:schemeClr val="dk1"/>
                        </a:solidFill>
                        <a:latin typeface="+mn-lt"/>
                        <a:ea typeface="+mn-ea"/>
                        <a:cs typeface="+mn-cs"/>
                      </a:endParaRPr>
                    </a:p>
                  </a:txBody>
                  <a:tcPr marR="9144" marT="9144" marB="0" anchor="ctr"/>
                </a:tc>
                <a:tc>
                  <a:txBody>
                    <a:bodyPr/>
                    <a:lstStyle/>
                    <a:p>
                      <a:pPr algn="ctr" fontAlgn="ctr"/>
                      <a:r>
                        <a:rPr lang="en-US" sz="1200" u="none" strike="noStrike"/>
                        <a:t>1%</a:t>
                      </a:r>
                      <a:endParaRPr lang="en-US" sz="1200" b="0" i="0" u="none" strike="noStrike">
                        <a:solidFill>
                          <a:srgbClr val="424F5A"/>
                        </a:solidFill>
                        <a:latin typeface="Calibri"/>
                      </a:endParaRPr>
                    </a:p>
                  </a:txBody>
                  <a:tcPr marL="9525" marR="9525" marT="9525" marB="0" anchor="ctr"/>
                </a:tc>
                <a:tc>
                  <a:txBody>
                    <a:bodyPr/>
                    <a:lstStyle/>
                    <a:p>
                      <a:pPr algn="ctr" fontAlgn="ctr"/>
                      <a:r>
                        <a:rPr lang="en-US" sz="1200" u="none" strike="noStrike"/>
                        <a:t>1%</a:t>
                      </a:r>
                      <a:endParaRPr lang="en-US" sz="1200" b="0" i="0" u="none" strike="noStrike">
                        <a:solidFill>
                          <a:srgbClr val="424F5A"/>
                        </a:solidFill>
                        <a:latin typeface="Calibri"/>
                      </a:endParaRPr>
                    </a:p>
                  </a:txBody>
                  <a:tcPr marL="9525" marR="9525" marT="9525" marB="0" anchor="ctr"/>
                </a:tc>
                <a:tc>
                  <a:txBody>
                    <a:bodyPr/>
                    <a:lstStyle/>
                    <a:p>
                      <a:pPr algn="ctr" fontAlgn="ctr"/>
                      <a:r>
                        <a:rPr lang="en-US" sz="1200" u="none" strike="noStrike"/>
                        <a:t>0%</a:t>
                      </a:r>
                      <a:endParaRPr lang="en-US" sz="1200" b="0" i="0" u="none" strike="noStrike">
                        <a:solidFill>
                          <a:srgbClr val="424F5A"/>
                        </a:solidFill>
                        <a:latin typeface="Calibri"/>
                      </a:endParaRPr>
                    </a:p>
                  </a:txBody>
                  <a:tcPr marL="9525" marR="9525" marT="9525" marB="0" anchor="ctr"/>
                </a:tc>
                <a:tc>
                  <a:txBody>
                    <a:bodyPr/>
                    <a:lstStyle/>
                    <a:p>
                      <a:pPr algn="ctr" fontAlgn="ctr"/>
                      <a:r>
                        <a:rPr lang="en-US" sz="1200" u="none" strike="noStrike"/>
                        <a:t>- </a:t>
                      </a:r>
                      <a:endParaRPr lang="en-US" sz="1200" b="0" i="0" u="none" strike="noStrike">
                        <a:solidFill>
                          <a:srgbClr val="424F5A"/>
                        </a:solidFill>
                        <a:latin typeface="Calibri"/>
                      </a:endParaRPr>
                    </a:p>
                  </a:txBody>
                  <a:tcPr marL="9525" marR="9525" marT="9525" marB="0" anchor="ctr"/>
                </a:tc>
                <a:tc>
                  <a:txBody>
                    <a:bodyPr/>
                    <a:lstStyle/>
                    <a:p>
                      <a:pPr algn="ctr" fontAlgn="ctr"/>
                      <a:r>
                        <a:rPr lang="en-US" sz="1200" u="none" strike="noStrike"/>
                        <a:t>- </a:t>
                      </a:r>
                      <a:endParaRPr lang="en-US" sz="1200" b="0" i="0" u="none" strike="noStrike">
                        <a:solidFill>
                          <a:srgbClr val="424F5A"/>
                        </a:solidFill>
                        <a:latin typeface="Calibri"/>
                      </a:endParaRPr>
                    </a:p>
                  </a:txBody>
                  <a:tcPr marL="9525" marR="9525" marT="9525" marB="0" anchor="ctr"/>
                </a:tc>
                <a:tc>
                  <a:txBody>
                    <a:bodyPr/>
                    <a:lstStyle/>
                    <a:p>
                      <a:pPr algn="ctr" fontAlgn="ctr"/>
                      <a:r>
                        <a:rPr lang="en-US" sz="1200" u="none" strike="noStrike"/>
                        <a:t>- </a:t>
                      </a:r>
                      <a:endParaRPr lang="en-US" sz="1200" b="0" i="0" u="none" strike="noStrike">
                        <a:solidFill>
                          <a:srgbClr val="424F5A"/>
                        </a:solidFill>
                        <a:latin typeface="Calibri"/>
                      </a:endParaRPr>
                    </a:p>
                  </a:txBody>
                  <a:tcPr marL="9525" marR="9525" marT="9525" marB="0" anchor="ctr"/>
                </a:tc>
              </a:tr>
              <a:tr h="89691">
                <a:tc>
                  <a:txBody>
                    <a:bodyPr/>
                    <a:lstStyle/>
                    <a:p>
                      <a:pPr marL="0" algn="l" defTabSz="457200" rtl="0" eaLnBrk="1" fontAlgn="b" latinLnBrk="0" hangingPunct="1"/>
                      <a:r>
                        <a:rPr lang="en-US" sz="1200" kern="1200" dirty="0" smtClean="0"/>
                        <a:t>Mixed racial background</a:t>
                      </a:r>
                      <a:endParaRPr lang="en-US" sz="1200" kern="1200" dirty="0" smtClean="0">
                        <a:solidFill>
                          <a:schemeClr val="dk1"/>
                        </a:solidFill>
                        <a:latin typeface="+mn-lt"/>
                        <a:ea typeface="+mn-ea"/>
                        <a:cs typeface="+mn-cs"/>
                      </a:endParaRPr>
                    </a:p>
                  </a:txBody>
                  <a:tcPr marR="9144" marT="9144" marB="0" anchor="ctr"/>
                </a:tc>
                <a:tc>
                  <a:txBody>
                    <a:bodyPr/>
                    <a:lstStyle/>
                    <a:p>
                      <a:pPr algn="ctr" rtl="0" fontAlgn="b"/>
                      <a:r>
                        <a:rPr lang="en-US" sz="1200" u="none" strike="noStrike" dirty="0"/>
                        <a:t>1%</a:t>
                      </a:r>
                      <a:endParaRPr lang="en-US" sz="1200" b="0" i="0" u="none" strike="noStrike" dirty="0">
                        <a:solidFill>
                          <a:srgbClr val="424F5A"/>
                        </a:solidFill>
                        <a:latin typeface="Calibri"/>
                      </a:endParaRPr>
                    </a:p>
                  </a:txBody>
                  <a:tcPr marL="9525" marR="9525" marT="9525" marB="0" anchor="b"/>
                </a:tc>
                <a:tc>
                  <a:txBody>
                    <a:bodyPr/>
                    <a:lstStyle/>
                    <a:p>
                      <a:pPr algn="ctr" rtl="0" fontAlgn="b"/>
                      <a:r>
                        <a:rPr lang="en-US" sz="1200" u="none" strike="noStrike" dirty="0"/>
                        <a:t>- </a:t>
                      </a:r>
                      <a:endParaRPr lang="en-US" sz="1200" b="0" i="0" u="none" strike="noStrike" dirty="0">
                        <a:solidFill>
                          <a:srgbClr val="424F5A"/>
                        </a:solidFill>
                        <a:latin typeface="Calibri"/>
                      </a:endParaRPr>
                    </a:p>
                  </a:txBody>
                  <a:tcPr marL="9525" marR="9525" marT="9525" marB="0" anchor="b"/>
                </a:tc>
                <a:tc>
                  <a:txBody>
                    <a:bodyPr/>
                    <a:lstStyle/>
                    <a:p>
                      <a:pPr algn="ctr" rtl="0" fontAlgn="b"/>
                      <a:r>
                        <a:rPr lang="en-US" sz="1200" u="none" strike="noStrike"/>
                        <a:t>1%</a:t>
                      </a:r>
                      <a:endParaRPr lang="en-US" sz="1200" b="0" i="0" u="none" strike="noStrike">
                        <a:solidFill>
                          <a:srgbClr val="424F5A"/>
                        </a:solidFill>
                        <a:latin typeface="Calibri"/>
                      </a:endParaRPr>
                    </a:p>
                  </a:txBody>
                  <a:tcPr marL="9525" marR="9525" marT="9525" marB="0" anchor="b"/>
                </a:tc>
                <a:tc>
                  <a:txBody>
                    <a:bodyPr/>
                    <a:lstStyle/>
                    <a:p>
                      <a:pPr algn="ctr" rtl="0" fontAlgn="b"/>
                      <a:r>
                        <a:rPr lang="en-US" sz="1200" u="none" strike="noStrike"/>
                        <a:t>1%</a:t>
                      </a:r>
                      <a:endParaRPr lang="en-US" sz="1200" b="0" i="0" u="none" strike="noStrike">
                        <a:solidFill>
                          <a:srgbClr val="424F5A"/>
                        </a:solidFill>
                        <a:latin typeface="Calibri"/>
                      </a:endParaRPr>
                    </a:p>
                  </a:txBody>
                  <a:tcPr marL="9525" marR="9525" marT="9525" marB="0" anchor="b"/>
                </a:tc>
                <a:tc>
                  <a:txBody>
                    <a:bodyPr/>
                    <a:lstStyle/>
                    <a:p>
                      <a:pPr algn="ctr" rtl="0" fontAlgn="b"/>
                      <a:r>
                        <a:rPr lang="en-US" sz="1200" u="none" strike="noStrike"/>
                        <a:t>3%</a:t>
                      </a:r>
                      <a:endParaRPr lang="en-US" sz="1200" b="0" i="0" u="none" strike="noStrike">
                        <a:solidFill>
                          <a:srgbClr val="424F5A"/>
                        </a:solidFill>
                        <a:latin typeface="Calibri"/>
                      </a:endParaRPr>
                    </a:p>
                  </a:txBody>
                  <a:tcPr marL="9525" marR="9525" marT="9525" marB="0" anchor="b"/>
                </a:tc>
                <a:tc>
                  <a:txBody>
                    <a:bodyPr/>
                    <a:lstStyle/>
                    <a:p>
                      <a:pPr algn="ctr" rtl="0" fontAlgn="b"/>
                      <a:r>
                        <a:rPr lang="en-US" sz="1200" u="none" strike="noStrike"/>
                        <a:t>0%</a:t>
                      </a:r>
                      <a:endParaRPr lang="en-US" sz="1200" b="0" i="0" u="none" strike="noStrike">
                        <a:solidFill>
                          <a:srgbClr val="424F5A"/>
                        </a:solidFill>
                        <a:latin typeface="Calibri"/>
                      </a:endParaRPr>
                    </a:p>
                  </a:txBody>
                  <a:tcPr marL="9525" marR="9525" marT="9525" marB="0" anchor="b"/>
                </a:tc>
              </a:tr>
              <a:tr h="89691">
                <a:tc>
                  <a:txBody>
                    <a:bodyPr/>
                    <a:lstStyle/>
                    <a:p>
                      <a:pPr marL="0" algn="l" defTabSz="457200" rtl="0" eaLnBrk="1" fontAlgn="b" latinLnBrk="0" hangingPunct="1"/>
                      <a:r>
                        <a:rPr lang="en-US" sz="1200" kern="1200" dirty="0" smtClean="0"/>
                        <a:t>Hispanic</a:t>
                      </a:r>
                      <a:endParaRPr lang="en-US" sz="1200" kern="1200" dirty="0" smtClean="0">
                        <a:solidFill>
                          <a:schemeClr val="dk1"/>
                        </a:solidFill>
                        <a:latin typeface="+mn-lt"/>
                        <a:ea typeface="+mn-ea"/>
                        <a:cs typeface="+mn-cs"/>
                      </a:endParaRPr>
                    </a:p>
                  </a:txBody>
                  <a:tcPr marR="9144" marT="9144" marB="0" anchor="ctr"/>
                </a:tc>
                <a:tc>
                  <a:txBody>
                    <a:bodyPr/>
                    <a:lstStyle/>
                    <a:p>
                      <a:pPr algn="ctr" rtl="0" fontAlgn="b"/>
                      <a:r>
                        <a:rPr lang="en-US" sz="1200" u="none" strike="noStrike"/>
                        <a:t>5%</a:t>
                      </a:r>
                      <a:endParaRPr lang="en-US" sz="1200" b="0" i="0" u="none" strike="noStrike">
                        <a:solidFill>
                          <a:srgbClr val="424F5A"/>
                        </a:solidFill>
                        <a:latin typeface="Calibri"/>
                      </a:endParaRPr>
                    </a:p>
                  </a:txBody>
                  <a:tcPr marL="9525" marR="9525" marT="9525" marB="0" anchor="b"/>
                </a:tc>
                <a:tc>
                  <a:txBody>
                    <a:bodyPr/>
                    <a:lstStyle/>
                    <a:p>
                      <a:pPr algn="ctr" rtl="0" fontAlgn="b"/>
                      <a:r>
                        <a:rPr lang="en-US" sz="1200" u="none" strike="noStrike"/>
                        <a:t>1%</a:t>
                      </a:r>
                      <a:endParaRPr lang="en-US" sz="1200" b="0" i="0" u="none" strike="noStrike">
                        <a:solidFill>
                          <a:srgbClr val="424F5A"/>
                        </a:solidFill>
                        <a:latin typeface="Calibri"/>
                      </a:endParaRPr>
                    </a:p>
                  </a:txBody>
                  <a:tcPr marL="9525" marR="9525" marT="9525" marB="0" anchor="b"/>
                </a:tc>
                <a:tc>
                  <a:txBody>
                    <a:bodyPr/>
                    <a:lstStyle/>
                    <a:p>
                      <a:pPr algn="ctr" rtl="0" fontAlgn="b"/>
                      <a:r>
                        <a:rPr lang="en-US" sz="1200" u="none" strike="noStrike"/>
                        <a:t>6%</a:t>
                      </a:r>
                      <a:endParaRPr lang="en-US" sz="1200" b="0" i="0" u="none" strike="noStrike">
                        <a:solidFill>
                          <a:srgbClr val="424F5A"/>
                        </a:solidFill>
                        <a:latin typeface="Calibri"/>
                      </a:endParaRPr>
                    </a:p>
                  </a:txBody>
                  <a:tcPr marL="9525" marR="9525" marT="9525" marB="0" anchor="b"/>
                </a:tc>
                <a:tc>
                  <a:txBody>
                    <a:bodyPr/>
                    <a:lstStyle/>
                    <a:p>
                      <a:pPr algn="ctr" rtl="0" fontAlgn="b"/>
                      <a:r>
                        <a:rPr lang="en-US" sz="1200" u="none" strike="noStrike"/>
                        <a:t>4%</a:t>
                      </a:r>
                      <a:endParaRPr lang="en-US" sz="1200" b="0" i="0" u="none" strike="noStrike">
                        <a:solidFill>
                          <a:srgbClr val="424F5A"/>
                        </a:solidFill>
                        <a:latin typeface="Calibri"/>
                      </a:endParaRPr>
                    </a:p>
                  </a:txBody>
                  <a:tcPr marL="9525" marR="9525" marT="9525" marB="0" anchor="b"/>
                </a:tc>
                <a:tc>
                  <a:txBody>
                    <a:bodyPr/>
                    <a:lstStyle/>
                    <a:p>
                      <a:pPr algn="ctr" rtl="0" fontAlgn="b"/>
                      <a:r>
                        <a:rPr lang="en-US" sz="1200" u="none" strike="noStrike"/>
                        <a:t>3%</a:t>
                      </a:r>
                      <a:endParaRPr lang="en-US" sz="1200" b="0" i="0" u="none" strike="noStrike">
                        <a:solidFill>
                          <a:srgbClr val="424F5A"/>
                        </a:solidFill>
                        <a:latin typeface="Calibri"/>
                      </a:endParaRPr>
                    </a:p>
                  </a:txBody>
                  <a:tcPr marL="9525" marR="9525" marT="9525" marB="0" anchor="b"/>
                </a:tc>
                <a:tc>
                  <a:txBody>
                    <a:bodyPr/>
                    <a:lstStyle/>
                    <a:p>
                      <a:pPr algn="ctr" rtl="0" fontAlgn="b"/>
                      <a:r>
                        <a:rPr lang="en-US" sz="1200" u="none" strike="noStrike"/>
                        <a:t>4%</a:t>
                      </a:r>
                      <a:endParaRPr lang="en-US" sz="1200" b="0" i="0" u="none" strike="noStrike">
                        <a:solidFill>
                          <a:srgbClr val="424F5A"/>
                        </a:solidFill>
                        <a:latin typeface="Calibri"/>
                      </a:endParaRPr>
                    </a:p>
                  </a:txBody>
                  <a:tcPr marL="9525" marR="9525" marT="9525" marB="0" anchor="b"/>
                </a:tc>
              </a:tr>
              <a:tr h="89691">
                <a:tc>
                  <a:txBody>
                    <a:bodyPr/>
                    <a:lstStyle/>
                    <a:p>
                      <a:pPr marL="0" algn="l" defTabSz="457200" rtl="0" eaLnBrk="1" fontAlgn="b" latinLnBrk="0" hangingPunct="1"/>
                      <a:r>
                        <a:rPr lang="en-US" sz="1200" kern="1200" dirty="0" smtClean="0"/>
                        <a:t>Other</a:t>
                      </a:r>
                      <a:endParaRPr lang="en-US" sz="1200" kern="1200" dirty="0" smtClean="0">
                        <a:solidFill>
                          <a:schemeClr val="dk1"/>
                        </a:solidFill>
                        <a:latin typeface="+mn-lt"/>
                        <a:ea typeface="+mn-ea"/>
                        <a:cs typeface="+mn-cs"/>
                      </a:endParaRPr>
                    </a:p>
                  </a:txBody>
                  <a:tcPr marR="9144" marT="9144" marB="0" anchor="ctr"/>
                </a:tc>
                <a:tc>
                  <a:txBody>
                    <a:bodyPr/>
                    <a:lstStyle/>
                    <a:p>
                      <a:pPr algn="ctr" fontAlgn="ctr"/>
                      <a:r>
                        <a:rPr lang="en-US" sz="1200" u="none" strike="noStrike"/>
                        <a:t>0%</a:t>
                      </a:r>
                      <a:endParaRPr lang="en-US" sz="1200" b="0" i="0" u="none" strike="noStrike">
                        <a:solidFill>
                          <a:srgbClr val="424F5A"/>
                        </a:solidFill>
                        <a:latin typeface="Calibri"/>
                      </a:endParaRPr>
                    </a:p>
                  </a:txBody>
                  <a:tcPr marL="9525" marR="9525" marT="9525" marB="0" anchor="ctr"/>
                </a:tc>
                <a:tc>
                  <a:txBody>
                    <a:bodyPr/>
                    <a:lstStyle/>
                    <a:p>
                      <a:pPr algn="ctr" fontAlgn="ctr"/>
                      <a:r>
                        <a:rPr lang="en-US" sz="1200" u="none" strike="noStrike"/>
                        <a:t>1%</a:t>
                      </a:r>
                      <a:endParaRPr lang="en-US" sz="1200" b="0" i="0" u="none" strike="noStrike">
                        <a:solidFill>
                          <a:srgbClr val="424F5A"/>
                        </a:solidFill>
                        <a:latin typeface="Calibri"/>
                      </a:endParaRPr>
                    </a:p>
                  </a:txBody>
                  <a:tcPr marL="9525" marR="9525" marT="9525" marB="0" anchor="ctr"/>
                </a:tc>
                <a:tc>
                  <a:txBody>
                    <a:bodyPr/>
                    <a:lstStyle/>
                    <a:p>
                      <a:pPr algn="ctr" fontAlgn="ctr"/>
                      <a:r>
                        <a:rPr lang="en-US" sz="1200" u="none" strike="noStrike"/>
                        <a:t>- </a:t>
                      </a:r>
                      <a:endParaRPr lang="en-US" sz="1200" b="0" i="0" u="none" strike="noStrike">
                        <a:solidFill>
                          <a:srgbClr val="424F5A"/>
                        </a:solidFill>
                        <a:latin typeface="Calibri"/>
                      </a:endParaRPr>
                    </a:p>
                  </a:txBody>
                  <a:tcPr marL="9525" marR="9525" marT="9525" marB="0" anchor="ctr"/>
                </a:tc>
                <a:tc>
                  <a:txBody>
                    <a:bodyPr/>
                    <a:lstStyle/>
                    <a:p>
                      <a:pPr algn="ctr" fontAlgn="ctr"/>
                      <a:r>
                        <a:rPr lang="en-US" sz="1200" u="none" strike="noStrike"/>
                        <a:t>0%</a:t>
                      </a:r>
                      <a:endParaRPr lang="en-US" sz="1200" b="0" i="0" u="none" strike="noStrike">
                        <a:solidFill>
                          <a:srgbClr val="424F5A"/>
                        </a:solidFill>
                        <a:latin typeface="Calibri"/>
                      </a:endParaRPr>
                    </a:p>
                  </a:txBody>
                  <a:tcPr marL="9525" marR="9525" marT="9525" marB="0" anchor="ctr"/>
                </a:tc>
                <a:tc>
                  <a:txBody>
                    <a:bodyPr/>
                    <a:lstStyle/>
                    <a:p>
                      <a:pPr algn="ctr" fontAlgn="ctr"/>
                      <a:r>
                        <a:rPr lang="en-US" sz="1200" u="none" strike="noStrike"/>
                        <a:t>- </a:t>
                      </a:r>
                      <a:endParaRPr lang="en-US" sz="1200" b="0" i="0" u="none" strike="noStrike">
                        <a:solidFill>
                          <a:srgbClr val="424F5A"/>
                        </a:solidFill>
                        <a:latin typeface="Calibri"/>
                      </a:endParaRPr>
                    </a:p>
                  </a:txBody>
                  <a:tcPr marL="9525" marR="9525" marT="9525" marB="0" anchor="ctr"/>
                </a:tc>
                <a:tc>
                  <a:txBody>
                    <a:bodyPr/>
                    <a:lstStyle/>
                    <a:p>
                      <a:pPr algn="ctr" fontAlgn="ctr"/>
                      <a:r>
                        <a:rPr lang="en-US" sz="1200" u="none" strike="noStrike" dirty="0"/>
                        <a:t>0%</a:t>
                      </a:r>
                      <a:endParaRPr lang="en-US" sz="1200" b="0" i="0" u="none" strike="noStrike" dirty="0">
                        <a:solidFill>
                          <a:srgbClr val="424F5A"/>
                        </a:solidFill>
                        <a:latin typeface="Calibri"/>
                      </a:endParaRPr>
                    </a:p>
                  </a:txBody>
                  <a:tcPr marL="9525" marR="9525" marT="9525" marB="0" anchor="ctr"/>
                </a:tc>
              </a:tr>
              <a:tr h="89691">
                <a:tc>
                  <a:txBody>
                    <a:bodyPr/>
                    <a:lstStyle/>
                    <a:p>
                      <a:pPr marL="0" algn="l" defTabSz="457200" rtl="0" eaLnBrk="1" fontAlgn="b" latinLnBrk="0" hangingPunct="1"/>
                      <a:r>
                        <a:rPr lang="en-US" sz="1200" kern="1200" dirty="0" smtClean="0"/>
                        <a:t>Decline To Answer</a:t>
                      </a:r>
                      <a:endParaRPr lang="en-US" sz="1200" kern="1200" dirty="0" smtClean="0">
                        <a:solidFill>
                          <a:schemeClr val="dk1"/>
                        </a:solidFill>
                        <a:latin typeface="+mn-lt"/>
                        <a:ea typeface="+mn-ea"/>
                        <a:cs typeface="+mn-cs"/>
                      </a:endParaRPr>
                    </a:p>
                  </a:txBody>
                  <a:tcPr marR="9144" marT="9144" marB="0" anchor="ctr"/>
                </a:tc>
                <a:tc>
                  <a:txBody>
                    <a:bodyPr/>
                    <a:lstStyle/>
                    <a:p>
                      <a:pPr algn="ctr" fontAlgn="ctr"/>
                      <a:r>
                        <a:rPr lang="en-US" sz="1200" u="none" strike="noStrike" dirty="0"/>
                        <a:t>2%</a:t>
                      </a:r>
                      <a:endParaRPr lang="en-US" sz="1200" b="0" i="0" u="none" strike="noStrike" dirty="0">
                        <a:solidFill>
                          <a:srgbClr val="424F5A"/>
                        </a:solidFill>
                        <a:latin typeface="Calibri"/>
                      </a:endParaRPr>
                    </a:p>
                  </a:txBody>
                  <a:tcPr marL="9525" marR="9525" marT="9525" marB="0" anchor="ctr"/>
                </a:tc>
                <a:tc>
                  <a:txBody>
                    <a:bodyPr/>
                    <a:lstStyle/>
                    <a:p>
                      <a:pPr algn="ctr" fontAlgn="ctr"/>
                      <a:r>
                        <a:rPr lang="en-US" sz="1200" u="none" strike="noStrike"/>
                        <a:t>- </a:t>
                      </a:r>
                      <a:endParaRPr lang="en-US" sz="1200" b="0" i="0" u="none" strike="noStrike">
                        <a:solidFill>
                          <a:srgbClr val="424F5A"/>
                        </a:solidFill>
                        <a:latin typeface="Calibri"/>
                      </a:endParaRPr>
                    </a:p>
                  </a:txBody>
                  <a:tcPr marL="9525" marR="9525" marT="9525" marB="0" anchor="ctr"/>
                </a:tc>
                <a:tc>
                  <a:txBody>
                    <a:bodyPr/>
                    <a:lstStyle/>
                    <a:p>
                      <a:pPr algn="ctr" fontAlgn="ctr"/>
                      <a:r>
                        <a:rPr lang="en-US" sz="1200" u="none" strike="noStrike"/>
                        <a:t>3%</a:t>
                      </a:r>
                      <a:endParaRPr lang="en-US" sz="1200" b="0" i="0" u="none" strike="noStrike">
                        <a:solidFill>
                          <a:srgbClr val="424F5A"/>
                        </a:solidFill>
                        <a:latin typeface="Calibri"/>
                      </a:endParaRPr>
                    </a:p>
                  </a:txBody>
                  <a:tcPr marL="9525" marR="9525" marT="9525" marB="0" anchor="ctr"/>
                </a:tc>
                <a:tc>
                  <a:txBody>
                    <a:bodyPr/>
                    <a:lstStyle/>
                    <a:p>
                      <a:pPr algn="ctr" fontAlgn="ctr"/>
                      <a:r>
                        <a:rPr lang="en-US" sz="1200" u="none" strike="noStrike"/>
                        <a:t>3%</a:t>
                      </a:r>
                      <a:endParaRPr lang="en-US" sz="1200" b="0" i="0" u="none" strike="noStrike">
                        <a:solidFill>
                          <a:srgbClr val="424F5A"/>
                        </a:solidFill>
                        <a:latin typeface="Calibri"/>
                      </a:endParaRPr>
                    </a:p>
                  </a:txBody>
                  <a:tcPr marL="9525" marR="9525" marT="9525" marB="0" anchor="ctr"/>
                </a:tc>
                <a:tc>
                  <a:txBody>
                    <a:bodyPr/>
                    <a:lstStyle/>
                    <a:p>
                      <a:pPr algn="ctr" fontAlgn="ctr"/>
                      <a:r>
                        <a:rPr lang="en-US" sz="1200" u="none" strike="noStrike"/>
                        <a:t>1%</a:t>
                      </a:r>
                      <a:endParaRPr lang="en-US" sz="1200" b="0" i="0" u="none" strike="noStrike">
                        <a:solidFill>
                          <a:srgbClr val="424F5A"/>
                        </a:solidFill>
                        <a:latin typeface="Calibri"/>
                      </a:endParaRPr>
                    </a:p>
                  </a:txBody>
                  <a:tcPr marL="9525" marR="9525" marT="9525" marB="0" anchor="ctr"/>
                </a:tc>
                <a:tc>
                  <a:txBody>
                    <a:bodyPr/>
                    <a:lstStyle/>
                    <a:p>
                      <a:pPr algn="ctr" fontAlgn="ctr"/>
                      <a:r>
                        <a:rPr lang="en-US" sz="1200" u="none" strike="noStrike" dirty="0"/>
                        <a:t>4%</a:t>
                      </a:r>
                      <a:endParaRPr lang="en-US" sz="1200" b="0" i="0" u="none" strike="noStrike" dirty="0">
                        <a:solidFill>
                          <a:srgbClr val="424F5A"/>
                        </a:solidFill>
                        <a:latin typeface="Calibri"/>
                      </a:endParaRPr>
                    </a:p>
                  </a:txBody>
                  <a:tcPr marL="9525" marR="9525" marT="9525" marB="0" anchor="ctr"/>
                </a:tc>
              </a:tr>
              <a:tr h="174764">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dirty="0" smtClean="0"/>
                        <a:t>Ever Participated</a:t>
                      </a:r>
                      <a:r>
                        <a:rPr lang="en-US" sz="1200" baseline="0" dirty="0" smtClean="0"/>
                        <a:t> in Clinical Trial</a:t>
                      </a:r>
                      <a:endParaRPr lang="en-US" sz="1200" b="1" dirty="0" smtClean="0">
                        <a:solidFill>
                          <a:schemeClr val="tx1"/>
                        </a:solidFill>
                      </a:endParaRPr>
                    </a:p>
                  </a:txBody>
                  <a:tcPr marL="9144" marR="9144" marT="9144" marB="0" anchor="ctr"/>
                </a:tc>
                <a:tc>
                  <a:txBody>
                    <a:bodyPr/>
                    <a:lstStyle/>
                    <a:p>
                      <a:pPr algn="ctr" fontAlgn="b"/>
                      <a:r>
                        <a:rPr lang="en-US" sz="1200" u="none" strike="noStrike" kern="1200" dirty="0"/>
                        <a:t>15%</a:t>
                      </a:r>
                      <a:endParaRPr lang="en-US" sz="1200" b="0" i="0" u="none" strike="noStrike" kern="1200" dirty="0">
                        <a:solidFill>
                          <a:srgbClr val="424F5A"/>
                        </a:solidFill>
                        <a:latin typeface="Calibri"/>
                        <a:ea typeface="+mn-ea"/>
                        <a:cs typeface="+mn-cs"/>
                      </a:endParaRPr>
                    </a:p>
                  </a:txBody>
                  <a:tcPr marL="9525" marR="9525" marT="9525" marB="0" anchor="ctr"/>
                </a:tc>
                <a:tc>
                  <a:txBody>
                    <a:bodyPr/>
                    <a:lstStyle/>
                    <a:p>
                      <a:pPr algn="ctr" fontAlgn="b"/>
                      <a:r>
                        <a:rPr lang="en-US" sz="1200" u="none" strike="noStrike" kern="1200" dirty="0"/>
                        <a:t>8%</a:t>
                      </a:r>
                      <a:endParaRPr lang="en-US" sz="1200" b="0" i="0" u="none" strike="noStrike" kern="1200" dirty="0">
                        <a:solidFill>
                          <a:srgbClr val="424F5A"/>
                        </a:solidFill>
                        <a:latin typeface="Calibri"/>
                        <a:ea typeface="+mn-ea"/>
                        <a:cs typeface="+mn-cs"/>
                      </a:endParaRPr>
                    </a:p>
                  </a:txBody>
                  <a:tcPr marL="9525" marR="9525" marT="9525" marB="0" anchor="ctr"/>
                </a:tc>
                <a:tc>
                  <a:txBody>
                    <a:bodyPr/>
                    <a:lstStyle/>
                    <a:p>
                      <a:pPr algn="ctr" fontAlgn="b"/>
                      <a:r>
                        <a:rPr lang="en-US" sz="1200" u="none" strike="noStrike" kern="1200" dirty="0"/>
                        <a:t>18%</a:t>
                      </a:r>
                      <a:endParaRPr lang="en-US" sz="1200" b="0" i="0" u="none" strike="noStrike" kern="1200" dirty="0">
                        <a:solidFill>
                          <a:srgbClr val="424F5A"/>
                        </a:solidFill>
                        <a:latin typeface="Calibri"/>
                        <a:ea typeface="+mn-ea"/>
                        <a:cs typeface="+mn-cs"/>
                      </a:endParaRPr>
                    </a:p>
                  </a:txBody>
                  <a:tcPr marL="9525" marR="9525" marT="9525" marB="0" anchor="ctr"/>
                </a:tc>
                <a:tc>
                  <a:txBody>
                    <a:bodyPr/>
                    <a:lstStyle/>
                    <a:p>
                      <a:pPr algn="ctr" fontAlgn="b"/>
                      <a:r>
                        <a:rPr lang="en-US" sz="1200" u="none" strike="noStrike" kern="1200" dirty="0"/>
                        <a:t>15%</a:t>
                      </a:r>
                      <a:endParaRPr lang="en-US" sz="1200" b="0" i="0" u="none" strike="noStrike" kern="1200" dirty="0">
                        <a:solidFill>
                          <a:srgbClr val="424F5A"/>
                        </a:solidFill>
                        <a:latin typeface="Calibri"/>
                        <a:ea typeface="+mn-ea"/>
                        <a:cs typeface="+mn-cs"/>
                      </a:endParaRPr>
                    </a:p>
                  </a:txBody>
                  <a:tcPr marL="9525" marR="9525" marT="9525" marB="0" anchor="ctr"/>
                </a:tc>
                <a:tc>
                  <a:txBody>
                    <a:bodyPr/>
                    <a:lstStyle/>
                    <a:p>
                      <a:pPr algn="ctr" fontAlgn="b"/>
                      <a:r>
                        <a:rPr lang="en-US" sz="1200" u="none" strike="noStrike" kern="1200" dirty="0"/>
                        <a:t>2%</a:t>
                      </a:r>
                      <a:endParaRPr lang="en-US" sz="1200" b="0" i="0" u="none" strike="noStrike" kern="1200" dirty="0">
                        <a:solidFill>
                          <a:srgbClr val="424F5A"/>
                        </a:solidFill>
                        <a:latin typeface="Calibri"/>
                        <a:ea typeface="+mn-ea"/>
                        <a:cs typeface="+mn-cs"/>
                      </a:endParaRPr>
                    </a:p>
                  </a:txBody>
                  <a:tcPr marL="9525" marR="9525" marT="9525" marB="0" anchor="ctr"/>
                </a:tc>
                <a:tc>
                  <a:txBody>
                    <a:bodyPr/>
                    <a:lstStyle/>
                    <a:p>
                      <a:pPr algn="ctr" fontAlgn="b"/>
                      <a:r>
                        <a:rPr lang="en-US" sz="1200" u="none" strike="noStrike" kern="1200" dirty="0"/>
                        <a:t>21%</a:t>
                      </a:r>
                      <a:endParaRPr lang="en-US" sz="1200" b="0" i="0" u="none" strike="noStrike" kern="1200" dirty="0">
                        <a:solidFill>
                          <a:srgbClr val="424F5A"/>
                        </a:solidFill>
                        <a:latin typeface="Calibri"/>
                        <a:ea typeface="+mn-ea"/>
                        <a:cs typeface="+mn-cs"/>
                      </a:endParaRPr>
                    </a:p>
                  </a:txBody>
                  <a:tcPr marL="9525" marR="9525" marT="9525" marB="0" anchor="ctr"/>
                </a:tc>
              </a:tr>
            </a:tbl>
          </a:graphicData>
        </a:graphic>
      </p:graphicFrame>
      <p:sp>
        <p:nvSpPr>
          <p:cNvPr id="13" name="Text Box 24"/>
          <p:cNvSpPr txBox="1">
            <a:spLocks noChangeArrowheads="1"/>
          </p:cNvSpPr>
          <p:nvPr/>
        </p:nvSpPr>
        <p:spPr bwMode="auto">
          <a:xfrm>
            <a:off x="4492711" y="6400800"/>
            <a:ext cx="2101858" cy="215444"/>
          </a:xfrm>
          <a:prstGeom prst="rect">
            <a:avLst/>
          </a:prstGeom>
          <a:noFill/>
          <a:ln w="9525" algn="ctr">
            <a:noFill/>
            <a:miter lim="800000"/>
            <a:headEnd/>
            <a:tailEnd/>
          </a:ln>
        </p:spPr>
        <p:txBody>
          <a:bodyPr wrap="none">
            <a:spAutoFit/>
          </a:bodyPr>
          <a:lstStyle/>
          <a:p>
            <a:pPr algn="ctr" eaLnBrk="0" hangingPunct="0">
              <a:spcBef>
                <a:spcPct val="50000"/>
              </a:spcBef>
            </a:pPr>
            <a:r>
              <a:rPr lang="en-US" sz="800" i="1" dirty="0" smtClean="0"/>
              <a:t>a/b/c/d/e/f Indicates statistical significance</a:t>
            </a:r>
            <a:endParaRPr lang="en-US" sz="800" i="1" dirty="0"/>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 name="Content Placeholder 6"/>
          <p:cNvGraphicFramePr>
            <a:graphicFrameLocks noGrp="1"/>
          </p:cNvGraphicFramePr>
          <p:nvPr>
            <p:ph idx="1"/>
          </p:nvPr>
        </p:nvGraphicFramePr>
        <p:xfrm>
          <a:off x="228601" y="1251575"/>
          <a:ext cx="8686803" cy="3314700"/>
        </p:xfrm>
        <a:graphic>
          <a:graphicData uri="http://schemas.openxmlformats.org/drawingml/2006/table">
            <a:tbl>
              <a:tblPr firstRow="1" bandRow="1">
                <a:tableStyleId>{EB9631B5-78F2-41C9-869B-9F39066F8104}</a:tableStyleId>
              </a:tblPr>
              <a:tblGrid>
                <a:gridCol w="2971799"/>
                <a:gridCol w="1428751"/>
                <a:gridCol w="1428751"/>
                <a:gridCol w="1428751"/>
                <a:gridCol w="1428751"/>
              </a:tblGrid>
              <a:tr h="150677">
                <a:tc>
                  <a:txBody>
                    <a:bodyPr/>
                    <a:lstStyle/>
                    <a:p>
                      <a:endParaRPr lang="en-US" sz="1200" dirty="0"/>
                    </a:p>
                  </a:txBody>
                  <a:tcPr anchor="ctr"/>
                </a:tc>
                <a:tc gridSpan="2">
                  <a:txBody>
                    <a:bodyPr/>
                    <a:lstStyle/>
                    <a:p>
                      <a:pPr algn="ctr"/>
                      <a:r>
                        <a:rPr lang="en-US" sz="1200" dirty="0" smtClean="0"/>
                        <a:t>Melanoma</a:t>
                      </a:r>
                    </a:p>
                  </a:txBody>
                  <a:tcPr anchor="ctr"/>
                </a:tc>
                <a:tc hMerge="1">
                  <a:txBody>
                    <a:bodyPr/>
                    <a:lstStyle/>
                    <a:p>
                      <a:pPr algn="ctr"/>
                      <a:endParaRPr lang="en-US" sz="1200" dirty="0" smtClean="0"/>
                    </a:p>
                  </a:txBody>
                  <a:tcPr anchor="b"/>
                </a:tc>
                <a:tc gridSpan="2">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200" dirty="0" smtClean="0"/>
                        <a:t>Kidney Cancer/RCC</a:t>
                      </a:r>
                    </a:p>
                  </a:txBody>
                  <a:tcPr anchor="ctr"/>
                </a:tc>
                <a:tc hMerge="1">
                  <a:txBody>
                    <a:bodyPr/>
                    <a:lstStyle/>
                    <a:p>
                      <a:endParaRPr lang="en-US"/>
                    </a:p>
                  </a:txBody>
                  <a:tcPr/>
                </a:tc>
              </a:tr>
              <a:tr h="150677">
                <a:tc>
                  <a:txBody>
                    <a:bodyPr/>
                    <a:lstStyle/>
                    <a:p>
                      <a:endParaRPr lang="en-US" sz="1200" dirty="0" smtClean="0"/>
                    </a:p>
                  </a:txBody>
                  <a:tcPr anchor="ctr"/>
                </a:tc>
                <a:tc>
                  <a:txBody>
                    <a:bodyPr/>
                    <a:lstStyle/>
                    <a:p>
                      <a:pPr algn="ctr"/>
                      <a:r>
                        <a:rPr lang="en-US" sz="1200" dirty="0" smtClean="0"/>
                        <a:t>Stage</a:t>
                      </a:r>
                      <a:r>
                        <a:rPr lang="en-US" sz="1200" baseline="0" dirty="0" smtClean="0"/>
                        <a:t> 3 (a)</a:t>
                      </a:r>
                      <a:br>
                        <a:rPr lang="en-US" sz="1200" baseline="0" dirty="0" smtClean="0"/>
                      </a:br>
                      <a:r>
                        <a:rPr lang="en-US" sz="1200" baseline="0" dirty="0" smtClean="0"/>
                        <a:t>(n=80)</a:t>
                      </a:r>
                      <a:endParaRPr lang="en-US" sz="1200" dirty="0" smtClean="0"/>
                    </a:p>
                  </a:txBody>
                  <a:tcPr anchor="ct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200" dirty="0" smtClean="0"/>
                        <a:t>Metastatic (b)</a:t>
                      </a:r>
                      <a:br>
                        <a:rPr lang="en-US" sz="1200" dirty="0" smtClean="0"/>
                      </a:br>
                      <a:r>
                        <a:rPr lang="en-US" sz="1200" dirty="0" smtClean="0"/>
                        <a:t>(n=167)</a:t>
                      </a:r>
                      <a:endParaRPr lang="en-US" sz="1200" dirty="0"/>
                    </a:p>
                  </a:txBody>
                  <a:tcPr anchor="ctr"/>
                </a:tc>
                <a:tc>
                  <a:txBody>
                    <a:bodyPr/>
                    <a:lstStyle/>
                    <a:p>
                      <a:pPr algn="ctr"/>
                      <a:r>
                        <a:rPr lang="en-US" sz="1200" dirty="0" smtClean="0"/>
                        <a:t>Stage 3 (c)</a:t>
                      </a:r>
                      <a:br>
                        <a:rPr lang="en-US" sz="1200" dirty="0" smtClean="0"/>
                      </a:br>
                      <a:r>
                        <a:rPr lang="en-US" sz="1200" dirty="0" smtClean="0"/>
                        <a:t>(n=66)</a:t>
                      </a:r>
                      <a:endParaRPr lang="en-US" sz="1200" dirty="0"/>
                    </a:p>
                  </a:txBody>
                  <a:tcPr anchor="ct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200" dirty="0" smtClean="0"/>
                        <a:t>Metastatic (d)</a:t>
                      </a:r>
                      <a:br>
                        <a:rPr lang="en-US" sz="1200" dirty="0" smtClean="0"/>
                      </a:br>
                      <a:r>
                        <a:rPr lang="en-US" sz="1200" dirty="0" smtClean="0"/>
                        <a:t>(n=143)</a:t>
                      </a:r>
                      <a:endParaRPr lang="en-US" sz="1200" dirty="0"/>
                    </a:p>
                  </a:txBody>
                  <a:tcPr anchor="ctr"/>
                </a:tc>
              </a:tr>
              <a:tr h="150677">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dirty="0" smtClean="0"/>
                        <a:t>Household Income</a:t>
                      </a:r>
                      <a:endParaRPr lang="en-US" sz="1200" b="1" dirty="0" smtClean="0">
                        <a:solidFill>
                          <a:schemeClr val="tx1"/>
                        </a:solidFill>
                      </a:endParaRPr>
                    </a:p>
                  </a:txBody>
                  <a:tcPr marL="9144" marR="9144" marT="9144" marB="0" anchor="ctr"/>
                </a:tc>
                <a:tc>
                  <a:txBody>
                    <a:bodyPr/>
                    <a:lstStyle/>
                    <a:p>
                      <a:pPr algn="ctr"/>
                      <a:endParaRPr lang="en-US" sz="1200" dirty="0"/>
                    </a:p>
                  </a:txBody>
                  <a:tcPr anchor="ctr"/>
                </a:tc>
                <a:tc>
                  <a:txBody>
                    <a:bodyPr/>
                    <a:lstStyle/>
                    <a:p>
                      <a:pPr algn="ctr"/>
                      <a:endParaRPr lang="en-US" sz="1200" dirty="0"/>
                    </a:p>
                  </a:txBody>
                  <a:tcPr anchor="ctr"/>
                </a:tc>
                <a:tc>
                  <a:txBody>
                    <a:bodyPr/>
                    <a:lstStyle/>
                    <a:p>
                      <a:pPr algn="ctr"/>
                      <a:endParaRPr lang="en-US" sz="1200" dirty="0" smtClean="0"/>
                    </a:p>
                  </a:txBody>
                  <a:tcPr anchor="ctr"/>
                </a:tc>
                <a:tc>
                  <a:txBody>
                    <a:bodyPr/>
                    <a:lstStyle/>
                    <a:p>
                      <a:pPr algn="ctr"/>
                      <a:endParaRPr lang="en-US" sz="1200" dirty="0"/>
                    </a:p>
                  </a:txBody>
                  <a:tcPr anchor="ctr"/>
                </a:tc>
              </a:tr>
              <a:tr h="105683">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t>Less than $15,000</a:t>
                      </a:r>
                      <a:endParaRPr lang="en-US" sz="1200" kern="1200" dirty="0" smtClean="0">
                        <a:solidFill>
                          <a:schemeClr val="tx1"/>
                        </a:solidFill>
                        <a:latin typeface="+mn-lt"/>
                        <a:ea typeface="+mn-ea"/>
                        <a:cs typeface="+mn-cs"/>
                      </a:endParaRPr>
                    </a:p>
                  </a:txBody>
                  <a:tcPr marR="9144" marT="9144" marB="0" anchor="ctr"/>
                </a:tc>
                <a:tc>
                  <a:txBody>
                    <a:bodyPr/>
                    <a:lstStyle/>
                    <a:p>
                      <a:pPr algn="ctr" rtl="0" fontAlgn="ctr"/>
                      <a:r>
                        <a:rPr lang="en-US" sz="1200" u="none" strike="noStrike"/>
                        <a:t>- </a:t>
                      </a:r>
                      <a:endParaRPr lang="en-US" sz="1200" b="0" i="0" u="none" strike="noStrike">
                        <a:solidFill>
                          <a:srgbClr val="424F5A"/>
                        </a:solidFill>
                        <a:latin typeface="Calibri"/>
                      </a:endParaRPr>
                    </a:p>
                  </a:txBody>
                  <a:tcPr marL="9525" marR="9525" marT="9525" marB="0" anchor="ctr"/>
                </a:tc>
                <a:tc>
                  <a:txBody>
                    <a:bodyPr/>
                    <a:lstStyle/>
                    <a:p>
                      <a:pPr algn="ctr" rtl="0" fontAlgn="ctr"/>
                      <a:r>
                        <a:rPr lang="en-US" sz="1200" u="none" strike="noStrike" dirty="0"/>
                        <a:t>4%</a:t>
                      </a:r>
                      <a:endParaRPr lang="en-US" sz="1200" b="0" i="0" u="none" strike="noStrike" dirty="0">
                        <a:solidFill>
                          <a:srgbClr val="424F5A"/>
                        </a:solidFill>
                        <a:latin typeface="Calibri"/>
                      </a:endParaRPr>
                    </a:p>
                  </a:txBody>
                  <a:tcPr marL="9525" marR="9525" marT="9525" marB="0" anchor="ctr"/>
                </a:tc>
                <a:tc>
                  <a:txBody>
                    <a:bodyPr/>
                    <a:lstStyle/>
                    <a:p>
                      <a:pPr algn="ctr" rtl="0" fontAlgn="ctr"/>
                      <a:r>
                        <a:rPr lang="en-US" sz="1200" u="none" strike="noStrike"/>
                        <a:t>11%</a:t>
                      </a:r>
                      <a:endParaRPr lang="en-US" sz="1200" b="0" i="0" u="none" strike="noStrike">
                        <a:solidFill>
                          <a:srgbClr val="424F5A"/>
                        </a:solidFill>
                        <a:latin typeface="Calibri"/>
                      </a:endParaRPr>
                    </a:p>
                  </a:txBody>
                  <a:tcPr marL="9525" marR="9525" marT="9525" marB="0" anchor="ctr"/>
                </a:tc>
                <a:tc>
                  <a:txBody>
                    <a:bodyPr/>
                    <a:lstStyle/>
                    <a:p>
                      <a:pPr algn="ctr" rtl="0" fontAlgn="ctr"/>
                      <a:r>
                        <a:rPr lang="en-US" sz="1200" u="none" strike="noStrike"/>
                        <a:t>5%</a:t>
                      </a:r>
                      <a:endParaRPr lang="en-US" sz="1200" b="0" i="0" u="none" strike="noStrike">
                        <a:solidFill>
                          <a:srgbClr val="424F5A"/>
                        </a:solidFill>
                        <a:latin typeface="Calibri"/>
                      </a:endParaRPr>
                    </a:p>
                  </a:txBody>
                  <a:tcPr marL="9525" marR="9525" marT="9525" marB="0" anchor="ctr"/>
                </a:tc>
              </a:tr>
              <a:tr h="105683">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t>$15,000 to $24,999</a:t>
                      </a:r>
                      <a:endParaRPr lang="en-US" sz="1200" kern="1200" dirty="0" smtClean="0">
                        <a:solidFill>
                          <a:schemeClr val="tx1"/>
                        </a:solidFill>
                        <a:latin typeface="+mn-lt"/>
                        <a:ea typeface="+mn-ea"/>
                        <a:cs typeface="+mn-cs"/>
                      </a:endParaRPr>
                    </a:p>
                  </a:txBody>
                  <a:tcPr marR="9144" marT="9144" marB="0" anchor="ctr"/>
                </a:tc>
                <a:tc>
                  <a:txBody>
                    <a:bodyPr/>
                    <a:lstStyle/>
                    <a:p>
                      <a:pPr algn="ctr" rtl="0" fontAlgn="ctr"/>
                      <a:r>
                        <a:rPr lang="en-US" sz="1200" u="none" strike="noStrike"/>
                        <a:t>13%</a:t>
                      </a:r>
                      <a:endParaRPr lang="en-US" sz="1200" b="0" i="0" u="none" strike="noStrike">
                        <a:solidFill>
                          <a:srgbClr val="424F5A"/>
                        </a:solidFill>
                        <a:latin typeface="Calibri"/>
                      </a:endParaRPr>
                    </a:p>
                  </a:txBody>
                  <a:tcPr marL="9525" marR="9525" marT="9525" marB="0" anchor="ctr"/>
                </a:tc>
                <a:tc>
                  <a:txBody>
                    <a:bodyPr/>
                    <a:lstStyle/>
                    <a:p>
                      <a:pPr algn="ctr" rtl="0" fontAlgn="ctr"/>
                      <a:r>
                        <a:rPr lang="en-US" sz="1200" u="none" strike="noStrike" dirty="0"/>
                        <a:t>8%</a:t>
                      </a:r>
                      <a:endParaRPr lang="en-US" sz="1200" b="0" i="0" u="none" strike="noStrike" dirty="0">
                        <a:solidFill>
                          <a:srgbClr val="424F5A"/>
                        </a:solidFill>
                        <a:latin typeface="Calibri"/>
                      </a:endParaRPr>
                    </a:p>
                  </a:txBody>
                  <a:tcPr marL="9525" marR="9525" marT="9525" marB="0" anchor="ctr"/>
                </a:tc>
                <a:tc>
                  <a:txBody>
                    <a:bodyPr/>
                    <a:lstStyle/>
                    <a:p>
                      <a:pPr algn="ctr" rtl="0" fontAlgn="ctr"/>
                      <a:r>
                        <a:rPr lang="en-US" sz="1200" u="none" strike="noStrike"/>
                        <a:t>16%</a:t>
                      </a:r>
                      <a:endParaRPr lang="en-US" sz="1200" b="0" i="0" u="none" strike="noStrike">
                        <a:solidFill>
                          <a:srgbClr val="424F5A"/>
                        </a:solidFill>
                        <a:latin typeface="Calibri"/>
                      </a:endParaRPr>
                    </a:p>
                  </a:txBody>
                  <a:tcPr marL="9525" marR="9525" marT="9525" marB="0" anchor="ctr"/>
                </a:tc>
                <a:tc>
                  <a:txBody>
                    <a:bodyPr/>
                    <a:lstStyle/>
                    <a:p>
                      <a:pPr algn="ctr" rtl="0" fontAlgn="ctr"/>
                      <a:r>
                        <a:rPr lang="en-US" sz="1200" u="none" strike="noStrike" dirty="0"/>
                        <a:t>11%</a:t>
                      </a:r>
                      <a:endParaRPr lang="en-US" sz="1200" b="0" i="0" u="none" strike="noStrike" dirty="0">
                        <a:solidFill>
                          <a:srgbClr val="424F5A"/>
                        </a:solidFill>
                        <a:latin typeface="Calibri"/>
                      </a:endParaRPr>
                    </a:p>
                  </a:txBody>
                  <a:tcPr marL="9525" marR="9525" marT="9525" marB="0" anchor="ctr"/>
                </a:tc>
              </a:tr>
              <a:tr h="105683">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t>$25,000 to $34,999</a:t>
                      </a:r>
                      <a:endParaRPr lang="en-US" sz="1200" kern="1200" dirty="0" smtClean="0">
                        <a:solidFill>
                          <a:schemeClr val="tx1"/>
                        </a:solidFill>
                        <a:latin typeface="+mn-lt"/>
                        <a:ea typeface="+mn-ea"/>
                        <a:cs typeface="+mn-cs"/>
                      </a:endParaRPr>
                    </a:p>
                  </a:txBody>
                  <a:tcPr marR="9144" marT="9144" marB="0" anchor="ctr"/>
                </a:tc>
                <a:tc>
                  <a:txBody>
                    <a:bodyPr/>
                    <a:lstStyle/>
                    <a:p>
                      <a:pPr algn="ctr" rtl="0" fontAlgn="ctr"/>
                      <a:r>
                        <a:rPr lang="en-US" sz="1200" u="none" strike="noStrike"/>
                        <a:t>13%</a:t>
                      </a:r>
                      <a:endParaRPr lang="en-US" sz="1200" b="0" i="0" u="none" strike="noStrike">
                        <a:solidFill>
                          <a:srgbClr val="424F5A"/>
                        </a:solidFill>
                        <a:latin typeface="Calibri"/>
                      </a:endParaRPr>
                    </a:p>
                  </a:txBody>
                  <a:tcPr marL="9525" marR="9525" marT="9525" marB="0" anchor="ctr"/>
                </a:tc>
                <a:tc>
                  <a:txBody>
                    <a:bodyPr/>
                    <a:lstStyle/>
                    <a:p>
                      <a:pPr algn="ctr" rtl="0" fontAlgn="ctr"/>
                      <a:r>
                        <a:rPr lang="en-US" sz="1200" u="none" strike="noStrike" dirty="0"/>
                        <a:t>18%</a:t>
                      </a:r>
                      <a:endParaRPr lang="en-US" sz="1200" b="0" i="0" u="none" strike="noStrike" dirty="0">
                        <a:solidFill>
                          <a:srgbClr val="424F5A"/>
                        </a:solidFill>
                        <a:latin typeface="Calibri"/>
                      </a:endParaRPr>
                    </a:p>
                  </a:txBody>
                  <a:tcPr marL="9525" marR="9525" marT="9525" marB="0" anchor="ctr"/>
                </a:tc>
                <a:tc>
                  <a:txBody>
                    <a:bodyPr/>
                    <a:lstStyle/>
                    <a:p>
                      <a:pPr algn="ctr" rtl="0" fontAlgn="ctr"/>
                      <a:r>
                        <a:rPr lang="en-US" sz="1200" u="none" strike="noStrike"/>
                        <a:t>16%</a:t>
                      </a:r>
                      <a:endParaRPr lang="en-US" sz="1200" b="0" i="0" u="none" strike="noStrike">
                        <a:solidFill>
                          <a:srgbClr val="424F5A"/>
                        </a:solidFill>
                        <a:latin typeface="Calibri"/>
                      </a:endParaRPr>
                    </a:p>
                  </a:txBody>
                  <a:tcPr marL="9525" marR="9525" marT="9525" marB="0" anchor="ctr"/>
                </a:tc>
                <a:tc>
                  <a:txBody>
                    <a:bodyPr/>
                    <a:lstStyle/>
                    <a:p>
                      <a:pPr algn="ctr" rtl="0" fontAlgn="ctr"/>
                      <a:r>
                        <a:rPr lang="en-US" sz="1200" u="none" strike="noStrike"/>
                        <a:t>16%</a:t>
                      </a:r>
                      <a:endParaRPr lang="en-US" sz="1200" b="0" i="0" u="none" strike="noStrike">
                        <a:solidFill>
                          <a:srgbClr val="424F5A"/>
                        </a:solidFill>
                        <a:latin typeface="Calibri"/>
                      </a:endParaRPr>
                    </a:p>
                  </a:txBody>
                  <a:tcPr marL="9525" marR="9525" marT="9525" marB="0" anchor="ctr"/>
                </a:tc>
              </a:tr>
              <a:tr h="105683">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t>$35,000 to $49,999</a:t>
                      </a:r>
                      <a:endParaRPr lang="en-US" sz="1200" kern="1200" dirty="0" smtClean="0">
                        <a:solidFill>
                          <a:schemeClr val="tx1"/>
                        </a:solidFill>
                        <a:latin typeface="+mn-lt"/>
                        <a:ea typeface="+mn-ea"/>
                        <a:cs typeface="+mn-cs"/>
                      </a:endParaRPr>
                    </a:p>
                  </a:txBody>
                  <a:tcPr marR="9144" marT="9144" marB="0" anchor="ctr"/>
                </a:tc>
                <a:tc>
                  <a:txBody>
                    <a:bodyPr/>
                    <a:lstStyle/>
                    <a:p>
                      <a:pPr algn="ctr" rtl="0" fontAlgn="ctr"/>
                      <a:r>
                        <a:rPr lang="en-US" sz="1200" u="none" strike="noStrike"/>
                        <a:t>16%</a:t>
                      </a:r>
                      <a:endParaRPr lang="en-US" sz="1200" b="0" i="0" u="none" strike="noStrike">
                        <a:solidFill>
                          <a:srgbClr val="424F5A"/>
                        </a:solidFill>
                        <a:latin typeface="Calibri"/>
                      </a:endParaRPr>
                    </a:p>
                  </a:txBody>
                  <a:tcPr marL="9525" marR="9525" marT="9525" marB="0" anchor="ctr"/>
                </a:tc>
                <a:tc>
                  <a:txBody>
                    <a:bodyPr/>
                    <a:lstStyle/>
                    <a:p>
                      <a:pPr algn="ctr" rtl="0" fontAlgn="ctr"/>
                      <a:r>
                        <a:rPr lang="en-US" sz="1200" u="none" strike="noStrike" dirty="0"/>
                        <a:t>17%</a:t>
                      </a:r>
                      <a:endParaRPr lang="en-US" sz="1200" b="0" i="0" u="none" strike="noStrike" dirty="0">
                        <a:solidFill>
                          <a:srgbClr val="424F5A"/>
                        </a:solidFill>
                        <a:latin typeface="Calibri"/>
                      </a:endParaRPr>
                    </a:p>
                  </a:txBody>
                  <a:tcPr marL="9525" marR="9525" marT="9525" marB="0" anchor="ctr"/>
                </a:tc>
                <a:tc>
                  <a:txBody>
                    <a:bodyPr/>
                    <a:lstStyle/>
                    <a:p>
                      <a:pPr algn="ctr" rtl="0" fontAlgn="ctr"/>
                      <a:r>
                        <a:rPr lang="en-US" sz="1200" u="none" strike="noStrike"/>
                        <a:t>11%</a:t>
                      </a:r>
                      <a:endParaRPr lang="en-US" sz="1200" b="0" i="0" u="none" strike="noStrike">
                        <a:solidFill>
                          <a:srgbClr val="424F5A"/>
                        </a:solidFill>
                        <a:latin typeface="Calibri"/>
                      </a:endParaRPr>
                    </a:p>
                  </a:txBody>
                  <a:tcPr marL="9525" marR="9525" marT="9525" marB="0" anchor="ctr"/>
                </a:tc>
                <a:tc>
                  <a:txBody>
                    <a:bodyPr/>
                    <a:lstStyle/>
                    <a:p>
                      <a:pPr algn="ctr" rtl="0" fontAlgn="ctr"/>
                      <a:r>
                        <a:rPr lang="en-US" sz="1200" u="none" strike="noStrike"/>
                        <a:t>9%</a:t>
                      </a:r>
                      <a:endParaRPr lang="en-US" sz="1200" b="0" i="0" u="none" strike="noStrike">
                        <a:solidFill>
                          <a:srgbClr val="424F5A"/>
                        </a:solidFill>
                        <a:latin typeface="Calibri"/>
                      </a:endParaRPr>
                    </a:p>
                  </a:txBody>
                  <a:tcPr marL="9525" marR="9525" marT="9525" marB="0" anchor="ctr"/>
                </a:tc>
              </a:tr>
              <a:tr h="105683">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t>$50,000 to $74,999</a:t>
                      </a:r>
                      <a:endParaRPr lang="en-US" sz="1200" kern="1200" dirty="0" smtClean="0">
                        <a:solidFill>
                          <a:schemeClr val="tx1"/>
                        </a:solidFill>
                        <a:latin typeface="+mn-lt"/>
                        <a:ea typeface="+mn-ea"/>
                        <a:cs typeface="+mn-cs"/>
                      </a:endParaRPr>
                    </a:p>
                  </a:txBody>
                  <a:tcPr marR="9144" marT="9144" marB="0" anchor="ctr"/>
                </a:tc>
                <a:tc>
                  <a:txBody>
                    <a:bodyPr/>
                    <a:lstStyle/>
                    <a:p>
                      <a:pPr algn="ctr" rtl="0" fontAlgn="ctr"/>
                      <a:r>
                        <a:rPr lang="en-US" sz="1200" u="none" strike="noStrike"/>
                        <a:t>14%</a:t>
                      </a:r>
                      <a:endParaRPr lang="en-US" sz="1200" b="0" i="0" u="none" strike="noStrike">
                        <a:solidFill>
                          <a:srgbClr val="424F5A"/>
                        </a:solidFill>
                        <a:latin typeface="Calibri"/>
                      </a:endParaRPr>
                    </a:p>
                  </a:txBody>
                  <a:tcPr marL="9525" marR="9525" marT="9525" marB="0" anchor="ctr"/>
                </a:tc>
                <a:tc>
                  <a:txBody>
                    <a:bodyPr/>
                    <a:lstStyle/>
                    <a:p>
                      <a:pPr algn="ctr" rtl="0" fontAlgn="ctr"/>
                      <a:r>
                        <a:rPr lang="en-US" sz="1200" u="none" strike="noStrike" dirty="0"/>
                        <a:t>9%</a:t>
                      </a:r>
                      <a:endParaRPr lang="en-US" sz="1200" b="0" i="0" u="none" strike="noStrike" dirty="0">
                        <a:solidFill>
                          <a:srgbClr val="424F5A"/>
                        </a:solidFill>
                        <a:latin typeface="Calibri"/>
                      </a:endParaRPr>
                    </a:p>
                  </a:txBody>
                  <a:tcPr marL="9525" marR="9525" marT="9525" marB="0" anchor="ctr"/>
                </a:tc>
                <a:tc>
                  <a:txBody>
                    <a:bodyPr/>
                    <a:lstStyle/>
                    <a:p>
                      <a:pPr algn="ctr" rtl="0" fontAlgn="ctr"/>
                      <a:r>
                        <a:rPr lang="en-US" sz="1200" u="none" strike="noStrike"/>
                        <a:t>11%</a:t>
                      </a:r>
                      <a:endParaRPr lang="en-US" sz="1200" b="0" i="0" u="none" strike="noStrike">
                        <a:solidFill>
                          <a:srgbClr val="424F5A"/>
                        </a:solidFill>
                        <a:latin typeface="Calibri"/>
                      </a:endParaRPr>
                    </a:p>
                  </a:txBody>
                  <a:tcPr marL="9525" marR="9525" marT="9525" marB="0" anchor="ctr"/>
                </a:tc>
                <a:tc>
                  <a:txBody>
                    <a:bodyPr/>
                    <a:lstStyle/>
                    <a:p>
                      <a:pPr algn="ctr" rtl="0" fontAlgn="ctr"/>
                      <a:r>
                        <a:rPr lang="en-US" sz="1200" u="none" strike="noStrike"/>
                        <a:t>17%</a:t>
                      </a:r>
                      <a:endParaRPr lang="en-US" sz="1200" b="0" i="0" u="none" strike="noStrike">
                        <a:solidFill>
                          <a:srgbClr val="424F5A"/>
                        </a:solidFill>
                        <a:latin typeface="Calibri"/>
                      </a:endParaRPr>
                    </a:p>
                  </a:txBody>
                  <a:tcPr marL="9525" marR="9525" marT="9525" marB="0" anchor="ctr"/>
                </a:tc>
              </a:tr>
              <a:tr h="105683">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t>$75,000 to $99,999</a:t>
                      </a:r>
                      <a:endParaRPr lang="en-US" sz="1200" kern="1200" dirty="0" smtClean="0">
                        <a:solidFill>
                          <a:schemeClr val="tx1"/>
                        </a:solidFill>
                        <a:latin typeface="+mn-lt"/>
                        <a:ea typeface="+mn-ea"/>
                        <a:cs typeface="+mn-cs"/>
                      </a:endParaRPr>
                    </a:p>
                  </a:txBody>
                  <a:tcPr marR="9144" marT="9144" marB="0" anchor="ctr"/>
                </a:tc>
                <a:tc>
                  <a:txBody>
                    <a:bodyPr/>
                    <a:lstStyle/>
                    <a:p>
                      <a:pPr algn="ctr" rtl="0" fontAlgn="ctr"/>
                      <a:r>
                        <a:rPr lang="en-US" sz="1200" u="none" strike="noStrike"/>
                        <a:t>18%</a:t>
                      </a:r>
                      <a:endParaRPr lang="en-US" sz="1200" b="0" i="0" u="none" strike="noStrike">
                        <a:solidFill>
                          <a:srgbClr val="424F5A"/>
                        </a:solidFill>
                        <a:latin typeface="Calibri"/>
                      </a:endParaRPr>
                    </a:p>
                  </a:txBody>
                  <a:tcPr marL="9525" marR="9525" marT="9525" marB="0" anchor="ctr"/>
                </a:tc>
                <a:tc>
                  <a:txBody>
                    <a:bodyPr/>
                    <a:lstStyle/>
                    <a:p>
                      <a:pPr algn="ctr" rtl="0" fontAlgn="ctr"/>
                      <a:r>
                        <a:rPr lang="en-US" sz="1200" u="none" strike="noStrike"/>
                        <a:t>13%</a:t>
                      </a:r>
                      <a:endParaRPr lang="en-US" sz="1200" b="0" i="0" u="none" strike="noStrike">
                        <a:solidFill>
                          <a:srgbClr val="424F5A"/>
                        </a:solidFill>
                        <a:latin typeface="Calibri"/>
                      </a:endParaRPr>
                    </a:p>
                  </a:txBody>
                  <a:tcPr marL="9525" marR="9525" marT="9525" marB="0" anchor="ctr"/>
                </a:tc>
                <a:tc>
                  <a:txBody>
                    <a:bodyPr/>
                    <a:lstStyle/>
                    <a:p>
                      <a:pPr algn="ctr" rtl="0" fontAlgn="ctr"/>
                      <a:r>
                        <a:rPr lang="en-US" sz="1200" u="none" strike="noStrike" dirty="0"/>
                        <a:t>12%</a:t>
                      </a:r>
                      <a:endParaRPr lang="en-US" sz="1200" b="0" i="0" u="none" strike="noStrike" dirty="0">
                        <a:solidFill>
                          <a:srgbClr val="424F5A"/>
                        </a:solidFill>
                        <a:latin typeface="Calibri"/>
                      </a:endParaRPr>
                    </a:p>
                  </a:txBody>
                  <a:tcPr marL="9525" marR="9525" marT="9525" marB="0" anchor="ctr"/>
                </a:tc>
                <a:tc>
                  <a:txBody>
                    <a:bodyPr/>
                    <a:lstStyle/>
                    <a:p>
                      <a:pPr algn="ctr" rtl="0" fontAlgn="ctr"/>
                      <a:r>
                        <a:rPr lang="en-US" sz="1200" u="none" strike="noStrike"/>
                        <a:t>16%</a:t>
                      </a:r>
                      <a:endParaRPr lang="en-US" sz="1200" b="0" i="0" u="none" strike="noStrike">
                        <a:solidFill>
                          <a:srgbClr val="424F5A"/>
                        </a:solidFill>
                        <a:latin typeface="Calibri"/>
                      </a:endParaRPr>
                    </a:p>
                  </a:txBody>
                  <a:tcPr marL="9525" marR="9525" marT="9525" marB="0" anchor="ctr"/>
                </a:tc>
              </a:tr>
              <a:tr h="105683">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t>$100,000 to $124,999</a:t>
                      </a:r>
                      <a:endParaRPr lang="en-US" sz="1200" kern="1200" dirty="0" smtClean="0">
                        <a:solidFill>
                          <a:schemeClr val="tx1"/>
                        </a:solidFill>
                        <a:latin typeface="+mn-lt"/>
                        <a:ea typeface="+mn-ea"/>
                        <a:cs typeface="+mn-cs"/>
                      </a:endParaRPr>
                    </a:p>
                  </a:txBody>
                  <a:tcPr marR="9144" marT="9144" marB="0" anchor="ctr"/>
                </a:tc>
                <a:tc>
                  <a:txBody>
                    <a:bodyPr/>
                    <a:lstStyle/>
                    <a:p>
                      <a:pPr algn="ctr" rtl="0" fontAlgn="ctr"/>
                      <a:r>
                        <a:rPr lang="en-US" sz="1200" u="none" strike="noStrike"/>
                        <a:t>12%</a:t>
                      </a:r>
                      <a:endParaRPr lang="en-US" sz="1200" b="0" i="0" u="none" strike="noStrike">
                        <a:solidFill>
                          <a:srgbClr val="424F5A"/>
                        </a:solidFill>
                        <a:latin typeface="Calibri"/>
                      </a:endParaRPr>
                    </a:p>
                  </a:txBody>
                  <a:tcPr marL="9525" marR="9525" marT="9525" marB="0" anchor="ctr"/>
                </a:tc>
                <a:tc>
                  <a:txBody>
                    <a:bodyPr/>
                    <a:lstStyle/>
                    <a:p>
                      <a:pPr algn="ctr" rtl="0" fontAlgn="ctr"/>
                      <a:r>
                        <a:rPr lang="en-US" sz="1200" u="none" strike="noStrike"/>
                        <a:t>9%</a:t>
                      </a:r>
                      <a:endParaRPr lang="en-US" sz="1200" b="0" i="0" u="none" strike="noStrike">
                        <a:solidFill>
                          <a:srgbClr val="424F5A"/>
                        </a:solidFill>
                        <a:latin typeface="Calibri"/>
                      </a:endParaRPr>
                    </a:p>
                  </a:txBody>
                  <a:tcPr marL="9525" marR="9525" marT="9525" marB="0" anchor="ctr"/>
                </a:tc>
                <a:tc>
                  <a:txBody>
                    <a:bodyPr/>
                    <a:lstStyle/>
                    <a:p>
                      <a:pPr algn="ctr" rtl="0" fontAlgn="ctr"/>
                      <a:r>
                        <a:rPr lang="en-US" sz="1200" u="none" strike="noStrike" dirty="0"/>
                        <a:t>9%</a:t>
                      </a:r>
                      <a:endParaRPr lang="en-US" sz="1200" b="0" i="0" u="none" strike="noStrike" dirty="0">
                        <a:solidFill>
                          <a:srgbClr val="424F5A"/>
                        </a:solidFill>
                        <a:latin typeface="Calibri"/>
                      </a:endParaRPr>
                    </a:p>
                  </a:txBody>
                  <a:tcPr marL="9525" marR="9525" marT="9525" marB="0" anchor="ctr"/>
                </a:tc>
                <a:tc>
                  <a:txBody>
                    <a:bodyPr/>
                    <a:lstStyle/>
                    <a:p>
                      <a:pPr algn="ctr" rtl="0" fontAlgn="ctr"/>
                      <a:r>
                        <a:rPr lang="en-US" sz="1200" u="none" strike="noStrike"/>
                        <a:t>5%</a:t>
                      </a:r>
                      <a:endParaRPr lang="en-US" sz="1200" b="0" i="0" u="none" strike="noStrike">
                        <a:solidFill>
                          <a:srgbClr val="424F5A"/>
                        </a:solidFill>
                        <a:latin typeface="Calibri"/>
                      </a:endParaRPr>
                    </a:p>
                  </a:txBody>
                  <a:tcPr marL="9525" marR="9525" marT="9525" marB="0" anchor="ctr"/>
                </a:tc>
              </a:tr>
              <a:tr h="105683">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t>$125,000 to $149,999</a:t>
                      </a:r>
                      <a:endParaRPr lang="en-US" sz="1200" kern="1200" dirty="0" smtClean="0">
                        <a:solidFill>
                          <a:schemeClr val="tx1"/>
                        </a:solidFill>
                        <a:latin typeface="+mn-lt"/>
                        <a:ea typeface="+mn-ea"/>
                        <a:cs typeface="+mn-cs"/>
                      </a:endParaRPr>
                    </a:p>
                  </a:txBody>
                  <a:tcPr marR="9144" marT="9144" marB="0" anchor="ctr"/>
                </a:tc>
                <a:tc>
                  <a:txBody>
                    <a:bodyPr/>
                    <a:lstStyle/>
                    <a:p>
                      <a:pPr algn="ctr" rtl="0" fontAlgn="ctr"/>
                      <a:r>
                        <a:rPr lang="en-US" sz="1200" u="none" strike="noStrike"/>
                        <a:t>2%</a:t>
                      </a:r>
                      <a:endParaRPr lang="en-US" sz="1200" b="0" i="0" u="none" strike="noStrike">
                        <a:solidFill>
                          <a:srgbClr val="424F5A"/>
                        </a:solidFill>
                        <a:latin typeface="Calibri"/>
                      </a:endParaRPr>
                    </a:p>
                  </a:txBody>
                  <a:tcPr marL="9525" marR="9525" marT="9525" marB="0" anchor="ctr"/>
                </a:tc>
                <a:tc>
                  <a:txBody>
                    <a:bodyPr/>
                    <a:lstStyle/>
                    <a:p>
                      <a:pPr algn="ctr" rtl="0" fontAlgn="ctr"/>
                      <a:r>
                        <a:rPr lang="en-US" sz="1200" u="none" strike="noStrike"/>
                        <a:t>5%</a:t>
                      </a:r>
                      <a:endParaRPr lang="en-US" sz="1200" b="0" i="0" u="none" strike="noStrike">
                        <a:solidFill>
                          <a:srgbClr val="424F5A"/>
                        </a:solidFill>
                        <a:latin typeface="Calibri"/>
                      </a:endParaRPr>
                    </a:p>
                  </a:txBody>
                  <a:tcPr marL="9525" marR="9525" marT="9525" marB="0" anchor="ctr"/>
                </a:tc>
                <a:tc>
                  <a:txBody>
                    <a:bodyPr/>
                    <a:lstStyle/>
                    <a:p>
                      <a:pPr algn="ctr" rtl="0" fontAlgn="ctr"/>
                      <a:r>
                        <a:rPr lang="en-US" sz="1200" u="none" strike="noStrike" dirty="0"/>
                        <a:t>2%</a:t>
                      </a:r>
                      <a:endParaRPr lang="en-US" sz="1200" b="0" i="0" u="none" strike="noStrike" dirty="0">
                        <a:solidFill>
                          <a:srgbClr val="424F5A"/>
                        </a:solidFill>
                        <a:latin typeface="Calibri"/>
                      </a:endParaRPr>
                    </a:p>
                  </a:txBody>
                  <a:tcPr marL="9525" marR="9525" marT="9525" marB="0" anchor="ctr"/>
                </a:tc>
                <a:tc>
                  <a:txBody>
                    <a:bodyPr/>
                    <a:lstStyle/>
                    <a:p>
                      <a:pPr algn="ctr" rtl="0" fontAlgn="ctr"/>
                      <a:r>
                        <a:rPr lang="en-US" sz="1200" u="none" strike="noStrike"/>
                        <a:t>2%</a:t>
                      </a:r>
                      <a:endParaRPr lang="en-US" sz="1200" b="0" i="0" u="none" strike="noStrike">
                        <a:solidFill>
                          <a:srgbClr val="424F5A"/>
                        </a:solidFill>
                        <a:latin typeface="Calibri"/>
                      </a:endParaRPr>
                    </a:p>
                  </a:txBody>
                  <a:tcPr marL="9525" marR="9525" marT="9525" marB="0" anchor="ctr"/>
                </a:tc>
              </a:tr>
              <a:tr h="105683">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t>$150,000 to $199,999</a:t>
                      </a:r>
                      <a:endParaRPr lang="en-US" sz="1200" kern="1200" dirty="0" smtClean="0">
                        <a:solidFill>
                          <a:schemeClr val="tx1"/>
                        </a:solidFill>
                        <a:latin typeface="+mn-lt"/>
                        <a:ea typeface="+mn-ea"/>
                        <a:cs typeface="+mn-cs"/>
                      </a:endParaRPr>
                    </a:p>
                  </a:txBody>
                  <a:tcPr marR="9144" marT="9144" marB="0" anchor="ctr"/>
                </a:tc>
                <a:tc>
                  <a:txBody>
                    <a:bodyPr/>
                    <a:lstStyle/>
                    <a:p>
                      <a:pPr algn="ctr" rtl="0" fontAlgn="ctr"/>
                      <a:r>
                        <a:rPr lang="en-US" sz="1200" u="none" strike="noStrike"/>
                        <a:t>1%</a:t>
                      </a:r>
                      <a:endParaRPr lang="en-US" sz="1200" b="0" i="0" u="none" strike="noStrike">
                        <a:solidFill>
                          <a:srgbClr val="424F5A"/>
                        </a:solidFill>
                        <a:latin typeface="Calibri"/>
                      </a:endParaRPr>
                    </a:p>
                  </a:txBody>
                  <a:tcPr marL="9525" marR="9525" marT="9525" marB="0" anchor="ctr"/>
                </a:tc>
                <a:tc>
                  <a:txBody>
                    <a:bodyPr/>
                    <a:lstStyle/>
                    <a:p>
                      <a:pPr algn="ctr" rtl="0" fontAlgn="ctr"/>
                      <a:r>
                        <a:rPr lang="en-US" sz="1200" u="none" strike="noStrike"/>
                        <a:t>7%</a:t>
                      </a:r>
                      <a:endParaRPr lang="en-US" sz="1200" b="0" i="0" u="none" strike="noStrike">
                        <a:solidFill>
                          <a:srgbClr val="424F5A"/>
                        </a:solidFill>
                        <a:latin typeface="Calibri"/>
                      </a:endParaRPr>
                    </a:p>
                  </a:txBody>
                  <a:tcPr marL="9525" marR="9525" marT="9525" marB="0" anchor="ctr"/>
                </a:tc>
                <a:tc>
                  <a:txBody>
                    <a:bodyPr/>
                    <a:lstStyle/>
                    <a:p>
                      <a:pPr algn="ctr" rtl="0" fontAlgn="ctr"/>
                      <a:r>
                        <a:rPr lang="en-US" sz="1200" u="none" strike="noStrike" dirty="0"/>
                        <a:t>2%</a:t>
                      </a:r>
                      <a:endParaRPr lang="en-US" sz="1200" b="0" i="0" u="none" strike="noStrike" dirty="0">
                        <a:solidFill>
                          <a:srgbClr val="424F5A"/>
                        </a:solidFill>
                        <a:latin typeface="Calibri"/>
                      </a:endParaRPr>
                    </a:p>
                  </a:txBody>
                  <a:tcPr marL="9525" marR="9525" marT="9525" marB="0" anchor="ctr"/>
                </a:tc>
                <a:tc>
                  <a:txBody>
                    <a:bodyPr/>
                    <a:lstStyle/>
                    <a:p>
                      <a:pPr algn="ctr" rtl="0" fontAlgn="ctr"/>
                      <a:r>
                        <a:rPr lang="en-US" sz="1200" u="none" strike="noStrike" dirty="0"/>
                        <a:t>3%</a:t>
                      </a:r>
                      <a:endParaRPr lang="en-US" sz="1200" b="0" i="0" u="none" strike="noStrike" dirty="0">
                        <a:solidFill>
                          <a:srgbClr val="424F5A"/>
                        </a:solidFill>
                        <a:latin typeface="Calibri"/>
                      </a:endParaRPr>
                    </a:p>
                  </a:txBody>
                  <a:tcPr marL="9525" marR="9525" marT="9525" marB="0" anchor="ctr"/>
                </a:tc>
              </a:tr>
              <a:tr h="105683">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t>$200,000 to $249,999</a:t>
                      </a:r>
                      <a:endParaRPr lang="en-US" sz="1200" kern="1200" dirty="0" smtClean="0">
                        <a:solidFill>
                          <a:schemeClr val="tx1"/>
                        </a:solidFill>
                        <a:latin typeface="+mn-lt"/>
                        <a:ea typeface="+mn-ea"/>
                        <a:cs typeface="+mn-cs"/>
                      </a:endParaRPr>
                    </a:p>
                  </a:txBody>
                  <a:tcPr marR="9144" marT="9144" marB="0" anchor="ctr"/>
                </a:tc>
                <a:tc>
                  <a:txBody>
                    <a:bodyPr/>
                    <a:lstStyle/>
                    <a:p>
                      <a:pPr algn="ctr" rtl="0" fontAlgn="ctr"/>
                      <a:r>
                        <a:rPr lang="en-US" sz="1200" u="none" strike="noStrike"/>
                        <a:t>3%</a:t>
                      </a:r>
                      <a:endParaRPr lang="en-US" sz="1200" b="0" i="0" u="none" strike="noStrike">
                        <a:solidFill>
                          <a:srgbClr val="424F5A"/>
                        </a:solidFill>
                        <a:latin typeface="Calibri"/>
                      </a:endParaRPr>
                    </a:p>
                  </a:txBody>
                  <a:tcPr marL="9525" marR="9525" marT="9525" marB="0" anchor="ctr"/>
                </a:tc>
                <a:tc>
                  <a:txBody>
                    <a:bodyPr/>
                    <a:lstStyle/>
                    <a:p>
                      <a:pPr algn="ctr" rtl="0" fontAlgn="ctr"/>
                      <a:r>
                        <a:rPr lang="en-US" sz="1200" u="none" strike="noStrike"/>
                        <a:t>3%</a:t>
                      </a:r>
                      <a:endParaRPr lang="en-US" sz="1200" b="0" i="0" u="none" strike="noStrike">
                        <a:solidFill>
                          <a:srgbClr val="424F5A"/>
                        </a:solidFill>
                        <a:latin typeface="Calibri"/>
                      </a:endParaRPr>
                    </a:p>
                  </a:txBody>
                  <a:tcPr marL="9525" marR="9525" marT="9525" marB="0" anchor="ctr"/>
                </a:tc>
                <a:tc>
                  <a:txBody>
                    <a:bodyPr/>
                    <a:lstStyle/>
                    <a:p>
                      <a:pPr algn="ctr" rtl="0" fontAlgn="ctr"/>
                      <a:r>
                        <a:rPr lang="en-US" sz="1200" u="none" strike="noStrike"/>
                        <a:t>2%</a:t>
                      </a:r>
                      <a:endParaRPr lang="en-US" sz="1200" b="0" i="0" u="none" strike="noStrike">
                        <a:solidFill>
                          <a:srgbClr val="424F5A"/>
                        </a:solidFill>
                        <a:latin typeface="Calibri"/>
                      </a:endParaRPr>
                    </a:p>
                  </a:txBody>
                  <a:tcPr marL="9525" marR="9525" marT="9525" marB="0" anchor="ctr"/>
                </a:tc>
                <a:tc>
                  <a:txBody>
                    <a:bodyPr/>
                    <a:lstStyle/>
                    <a:p>
                      <a:pPr algn="ctr" rtl="0" fontAlgn="ctr"/>
                      <a:r>
                        <a:rPr lang="en-US" sz="1200" u="none" strike="noStrike" dirty="0"/>
                        <a:t>1%</a:t>
                      </a:r>
                      <a:endParaRPr lang="en-US" sz="1200" b="0" i="0" u="none" strike="noStrike" dirty="0">
                        <a:solidFill>
                          <a:srgbClr val="424F5A"/>
                        </a:solidFill>
                        <a:latin typeface="Calibri"/>
                      </a:endParaRPr>
                    </a:p>
                  </a:txBody>
                  <a:tcPr marL="9525" marR="9525" marT="9525" marB="0" anchor="ctr"/>
                </a:tc>
              </a:tr>
              <a:tr h="105683">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t>$250,000 or more</a:t>
                      </a:r>
                      <a:endParaRPr lang="en-US" sz="1200" kern="1200" dirty="0" smtClean="0">
                        <a:solidFill>
                          <a:schemeClr val="tx1"/>
                        </a:solidFill>
                        <a:latin typeface="+mn-lt"/>
                        <a:ea typeface="+mn-ea"/>
                        <a:cs typeface="+mn-cs"/>
                      </a:endParaRPr>
                    </a:p>
                  </a:txBody>
                  <a:tcPr marR="9144" marT="9144" marB="0" anchor="ctr"/>
                </a:tc>
                <a:tc>
                  <a:txBody>
                    <a:bodyPr/>
                    <a:lstStyle/>
                    <a:p>
                      <a:pPr algn="ctr" rtl="0" fontAlgn="ctr"/>
                      <a:r>
                        <a:rPr lang="en-US" sz="1200" u="none" strike="noStrike"/>
                        <a:t>1%</a:t>
                      </a:r>
                      <a:endParaRPr lang="en-US" sz="1200" b="0" i="0" u="none" strike="noStrike">
                        <a:solidFill>
                          <a:srgbClr val="424F5A"/>
                        </a:solidFill>
                        <a:latin typeface="Calibri"/>
                      </a:endParaRPr>
                    </a:p>
                  </a:txBody>
                  <a:tcPr marL="9525" marR="9525" marT="9525" marB="0" anchor="ctr"/>
                </a:tc>
                <a:tc>
                  <a:txBody>
                    <a:bodyPr/>
                    <a:lstStyle/>
                    <a:p>
                      <a:pPr algn="ctr" rtl="0" fontAlgn="ctr"/>
                      <a:r>
                        <a:rPr lang="en-US" sz="1200" u="none" strike="noStrike"/>
                        <a:t>1%</a:t>
                      </a:r>
                      <a:endParaRPr lang="en-US" sz="1200" b="0" i="0" u="none" strike="noStrike">
                        <a:solidFill>
                          <a:srgbClr val="424F5A"/>
                        </a:solidFill>
                        <a:latin typeface="Calibri"/>
                      </a:endParaRPr>
                    </a:p>
                  </a:txBody>
                  <a:tcPr marL="9525" marR="9525" marT="9525" marB="0" anchor="ctr"/>
                </a:tc>
                <a:tc>
                  <a:txBody>
                    <a:bodyPr/>
                    <a:lstStyle/>
                    <a:p>
                      <a:pPr algn="ctr" rtl="0" fontAlgn="ctr"/>
                      <a:r>
                        <a:rPr lang="en-US" sz="1200" u="none" strike="noStrike"/>
                        <a:t>2%</a:t>
                      </a:r>
                      <a:endParaRPr lang="en-US" sz="1200" b="0" i="0" u="none" strike="noStrike">
                        <a:solidFill>
                          <a:srgbClr val="424F5A"/>
                        </a:solidFill>
                        <a:latin typeface="Calibri"/>
                      </a:endParaRPr>
                    </a:p>
                  </a:txBody>
                  <a:tcPr marL="9525" marR="9525" marT="9525" marB="0" anchor="ctr"/>
                </a:tc>
                <a:tc>
                  <a:txBody>
                    <a:bodyPr/>
                    <a:lstStyle/>
                    <a:p>
                      <a:pPr algn="ctr" rtl="0" fontAlgn="ctr"/>
                      <a:r>
                        <a:rPr lang="en-US" sz="1200" u="none" strike="noStrike" dirty="0"/>
                        <a:t>3%</a:t>
                      </a:r>
                      <a:endParaRPr lang="en-US" sz="1200" b="0" i="0" u="none" strike="noStrike" dirty="0">
                        <a:solidFill>
                          <a:srgbClr val="424F5A"/>
                        </a:solidFill>
                        <a:latin typeface="Calibri"/>
                      </a:endParaRPr>
                    </a:p>
                  </a:txBody>
                  <a:tcPr marL="9525" marR="9525" marT="9525" marB="0" anchor="ctr"/>
                </a:tc>
              </a:tr>
              <a:tr h="105683">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t>Decline to answer</a:t>
                      </a:r>
                      <a:endParaRPr lang="en-US" sz="1200" kern="1200" dirty="0" smtClean="0">
                        <a:solidFill>
                          <a:schemeClr val="tx1"/>
                        </a:solidFill>
                        <a:latin typeface="+mn-lt"/>
                        <a:ea typeface="+mn-ea"/>
                        <a:cs typeface="+mn-cs"/>
                      </a:endParaRPr>
                    </a:p>
                  </a:txBody>
                  <a:tcPr marR="9144" marT="9144" marB="0" anchor="ctr"/>
                </a:tc>
                <a:tc>
                  <a:txBody>
                    <a:bodyPr/>
                    <a:lstStyle/>
                    <a:p>
                      <a:pPr algn="ctr" rtl="0" fontAlgn="ctr"/>
                      <a:r>
                        <a:rPr lang="en-US" sz="1200" u="none" strike="noStrike"/>
                        <a:t>5%</a:t>
                      </a:r>
                      <a:endParaRPr lang="en-US" sz="1200" b="0" i="0" u="none" strike="noStrike">
                        <a:solidFill>
                          <a:srgbClr val="424F5A"/>
                        </a:solidFill>
                        <a:latin typeface="Calibri"/>
                      </a:endParaRPr>
                    </a:p>
                  </a:txBody>
                  <a:tcPr marL="9525" marR="9525" marT="9525" marB="0" anchor="ctr"/>
                </a:tc>
                <a:tc>
                  <a:txBody>
                    <a:bodyPr/>
                    <a:lstStyle/>
                    <a:p>
                      <a:pPr algn="ctr" rtl="0" fontAlgn="ctr"/>
                      <a:r>
                        <a:rPr lang="en-US" sz="1200" u="none" strike="noStrike"/>
                        <a:t>7%</a:t>
                      </a:r>
                      <a:endParaRPr lang="en-US" sz="1200" b="0" i="0" u="none" strike="noStrike">
                        <a:solidFill>
                          <a:srgbClr val="424F5A"/>
                        </a:solidFill>
                        <a:latin typeface="Calibri"/>
                      </a:endParaRPr>
                    </a:p>
                  </a:txBody>
                  <a:tcPr marL="9525" marR="9525" marT="9525" marB="0" anchor="ctr"/>
                </a:tc>
                <a:tc>
                  <a:txBody>
                    <a:bodyPr/>
                    <a:lstStyle/>
                    <a:p>
                      <a:pPr algn="ctr" rtl="0" fontAlgn="ctr"/>
                      <a:r>
                        <a:rPr lang="en-US" sz="1200" u="none" strike="noStrike"/>
                        <a:t>7%</a:t>
                      </a:r>
                      <a:endParaRPr lang="en-US" sz="1200" b="0" i="0" u="none" strike="noStrike">
                        <a:solidFill>
                          <a:srgbClr val="424F5A"/>
                        </a:solidFill>
                        <a:latin typeface="Calibri"/>
                      </a:endParaRPr>
                    </a:p>
                  </a:txBody>
                  <a:tcPr marL="9525" marR="9525" marT="9525" marB="0" anchor="ctr"/>
                </a:tc>
                <a:tc>
                  <a:txBody>
                    <a:bodyPr/>
                    <a:lstStyle/>
                    <a:p>
                      <a:pPr algn="ctr" rtl="0" fontAlgn="ctr"/>
                      <a:r>
                        <a:rPr lang="en-US" sz="1200" u="none" strike="noStrike" dirty="0"/>
                        <a:t>12%</a:t>
                      </a:r>
                      <a:endParaRPr lang="en-US" sz="1200" b="0" i="0" u="none" strike="noStrike" dirty="0">
                        <a:solidFill>
                          <a:srgbClr val="424F5A"/>
                        </a:solidFill>
                        <a:latin typeface="Calibri"/>
                      </a:endParaRPr>
                    </a:p>
                  </a:txBody>
                  <a:tcPr marL="9525" marR="9525" marT="9525" marB="0" anchor="ctr"/>
                </a:tc>
              </a:tr>
            </a:tbl>
          </a:graphicData>
        </a:graphic>
      </p:graphicFrame>
      <p:sp>
        <p:nvSpPr>
          <p:cNvPr id="5" name="Title 4"/>
          <p:cNvSpPr>
            <a:spLocks noGrp="1"/>
          </p:cNvSpPr>
          <p:nvPr>
            <p:ph type="title"/>
          </p:nvPr>
        </p:nvSpPr>
        <p:spPr/>
        <p:txBody>
          <a:bodyPr/>
          <a:lstStyle/>
          <a:p>
            <a:r>
              <a:rPr lang="en-US" dirty="0" smtClean="0">
                <a:solidFill>
                  <a:schemeClr val="accent4"/>
                </a:solidFill>
              </a:rPr>
              <a:t>Patient Demographics</a:t>
            </a:r>
            <a:endParaRPr lang="en-US" dirty="0">
              <a:solidFill>
                <a:schemeClr val="accent4"/>
              </a:solidFill>
            </a:endParaRPr>
          </a:p>
        </p:txBody>
      </p:sp>
      <p:sp>
        <p:nvSpPr>
          <p:cNvPr id="4" name="Slide Number Placeholder 3"/>
          <p:cNvSpPr>
            <a:spLocks noGrp="1"/>
          </p:cNvSpPr>
          <p:nvPr>
            <p:ph type="sldNum" sz="quarter" idx="12"/>
          </p:nvPr>
        </p:nvSpPr>
        <p:spPr/>
        <p:txBody>
          <a:bodyPr/>
          <a:lstStyle/>
          <a:p>
            <a:pPr>
              <a:defRPr/>
            </a:pPr>
            <a:fld id="{FF87CBDB-8B12-4A59-A70C-894855DE7F42}" type="slidenum">
              <a:rPr lang="en-US" smtClean="0"/>
              <a:pPr>
                <a:defRPr/>
              </a:pPr>
              <a:t>39</a:t>
            </a:fld>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Title 1"/>
          <p:cNvSpPr>
            <a:spLocks noGrp="1"/>
          </p:cNvSpPr>
          <p:nvPr>
            <p:ph type="title"/>
          </p:nvPr>
        </p:nvSpPr>
        <p:spPr/>
        <p:txBody>
          <a:bodyPr/>
          <a:lstStyle/>
          <a:p>
            <a:r>
              <a:rPr lang="en-US" dirty="0" smtClean="0">
                <a:solidFill>
                  <a:schemeClr val="accent4"/>
                </a:solidFill>
                <a:ea typeface="MS PGothic"/>
              </a:rPr>
              <a:t>Methodology</a:t>
            </a:r>
          </a:p>
        </p:txBody>
      </p:sp>
      <p:sp>
        <p:nvSpPr>
          <p:cNvPr id="21506" name="Content Placeholder 2"/>
          <p:cNvSpPr>
            <a:spLocks noGrp="1"/>
          </p:cNvSpPr>
          <p:nvPr>
            <p:ph idx="1"/>
          </p:nvPr>
        </p:nvSpPr>
        <p:spPr>
          <a:xfrm>
            <a:off x="304800" y="1219200"/>
            <a:ext cx="8534400" cy="5105400"/>
          </a:xfrm>
        </p:spPr>
        <p:txBody>
          <a:bodyPr/>
          <a:lstStyle/>
          <a:p>
            <a:pPr>
              <a:spcAft>
                <a:spcPct val="0"/>
              </a:spcAft>
              <a:buFont typeface="Wingdings" pitchFamily="2" charset="2"/>
              <a:buChar char="Ø"/>
            </a:pPr>
            <a:endParaRPr lang="en-US" dirty="0" smtClean="0">
              <a:solidFill>
                <a:schemeClr val="accent4"/>
              </a:solidFill>
              <a:ea typeface="MS PGothic"/>
            </a:endParaRPr>
          </a:p>
          <a:p>
            <a:pPr>
              <a:spcAft>
                <a:spcPct val="0"/>
              </a:spcAft>
              <a:buFont typeface="Wingdings" pitchFamily="2" charset="2"/>
              <a:buChar char="Ø"/>
            </a:pPr>
            <a:r>
              <a:rPr lang="en-US" dirty="0" smtClean="0">
                <a:solidFill>
                  <a:schemeClr val="accent4"/>
                </a:solidFill>
                <a:ea typeface="MS PGothic"/>
              </a:rPr>
              <a:t>A 20-minute online survey was conducted among 456 patients diagnosed with Melanoma or Kidney Cancer/Renal Cell Carcinoma, in either Stage 3 or Stage 4.</a:t>
            </a:r>
          </a:p>
          <a:p>
            <a:pPr>
              <a:spcAft>
                <a:spcPct val="0"/>
              </a:spcAft>
              <a:buFont typeface="Wingdings" pitchFamily="2" charset="2"/>
              <a:buChar char="Ø"/>
            </a:pPr>
            <a:r>
              <a:rPr lang="en-US" dirty="0" smtClean="0">
                <a:solidFill>
                  <a:schemeClr val="accent4"/>
                </a:solidFill>
                <a:ea typeface="MS PGothic"/>
              </a:rPr>
              <a:t>The survey was conducted from February 18 through April 4, 2011.</a:t>
            </a:r>
          </a:p>
          <a:p>
            <a:pPr>
              <a:spcAft>
                <a:spcPct val="0"/>
              </a:spcAft>
              <a:buFont typeface="Wingdings" pitchFamily="2" charset="2"/>
              <a:buChar char="Ø"/>
            </a:pPr>
            <a:r>
              <a:rPr lang="en-US" dirty="0" smtClean="0">
                <a:solidFill>
                  <a:schemeClr val="accent4"/>
                </a:solidFill>
                <a:ea typeface="MS PGothic"/>
              </a:rPr>
              <a:t>Data were weighted to represent the general population.</a:t>
            </a:r>
          </a:p>
          <a:p>
            <a:pPr>
              <a:spcAft>
                <a:spcPct val="0"/>
              </a:spcAft>
              <a:buFont typeface="Wingdings" pitchFamily="2" charset="2"/>
              <a:buChar char="Ø"/>
            </a:pPr>
            <a:r>
              <a:rPr lang="en-US" dirty="0" smtClean="0">
                <a:solidFill>
                  <a:schemeClr val="accent4"/>
                </a:solidFill>
                <a:ea typeface="MS PGothic"/>
              </a:rPr>
              <a:t>Statistical significance between groups is denoted using      or a/b.</a:t>
            </a:r>
          </a:p>
          <a:p>
            <a:pPr>
              <a:spcAft>
                <a:spcPct val="0"/>
              </a:spcAft>
            </a:pPr>
            <a:endParaRPr lang="en-US" dirty="0" smtClean="0">
              <a:solidFill>
                <a:schemeClr val="accent4"/>
              </a:solidFill>
              <a:ea typeface="MS PGothic"/>
            </a:endParaRPr>
          </a:p>
          <a:p>
            <a:pPr>
              <a:spcAft>
                <a:spcPct val="0"/>
              </a:spcAft>
            </a:pPr>
            <a:endParaRPr lang="en-US" dirty="0" smtClean="0">
              <a:solidFill>
                <a:schemeClr val="accent4"/>
              </a:solidFill>
              <a:ea typeface="MS PGothic"/>
            </a:endParaRPr>
          </a:p>
          <a:p>
            <a:pPr>
              <a:spcAft>
                <a:spcPct val="0"/>
              </a:spcAft>
              <a:buNone/>
            </a:pPr>
            <a:endParaRPr lang="en-US" dirty="0" smtClean="0">
              <a:solidFill>
                <a:schemeClr val="accent4"/>
              </a:solidFill>
              <a:ea typeface="MS PGothic"/>
            </a:endParaRPr>
          </a:p>
          <a:p>
            <a:pPr>
              <a:spcAft>
                <a:spcPct val="0"/>
              </a:spcAft>
              <a:buNone/>
            </a:pPr>
            <a:endParaRPr lang="en-US" dirty="0" smtClean="0">
              <a:solidFill>
                <a:schemeClr val="accent4"/>
              </a:solidFill>
            </a:endParaRPr>
          </a:p>
          <a:p>
            <a:pPr>
              <a:spcAft>
                <a:spcPct val="0"/>
              </a:spcAft>
              <a:buNone/>
            </a:pPr>
            <a:endParaRPr lang="en-US" dirty="0" smtClean="0">
              <a:ea typeface="MS PGothic"/>
            </a:endParaRPr>
          </a:p>
        </p:txBody>
      </p:sp>
      <p:sp>
        <p:nvSpPr>
          <p:cNvPr id="21507" name="Slide Number Placeholder 3"/>
          <p:cNvSpPr>
            <a:spLocks noGrp="1"/>
          </p:cNvSpPr>
          <p:nvPr>
            <p:ph type="sldNum" sz="quarter" idx="12"/>
          </p:nvPr>
        </p:nvSpPr>
        <p:spPr>
          <a:noFill/>
        </p:spPr>
        <p:txBody>
          <a:bodyPr/>
          <a:lstStyle/>
          <a:p>
            <a:fld id="{30197B4A-5828-409D-89A1-D0AB02356F5F}" type="slidenum">
              <a:rPr lang="en-US" smtClean="0">
                <a:latin typeface="Arial" charset="0"/>
                <a:cs typeface="Arial" charset="0"/>
              </a:rPr>
              <a:pPr/>
              <a:t>4</a:t>
            </a:fld>
            <a:endParaRPr lang="en-US" smtClean="0">
              <a:latin typeface="Arial" charset="0"/>
              <a:cs typeface="Arial" charset="0"/>
            </a:endParaRPr>
          </a:p>
        </p:txBody>
      </p:sp>
      <p:cxnSp>
        <p:nvCxnSpPr>
          <p:cNvPr id="7" name="Straight Arrow Connector 6"/>
          <p:cNvCxnSpPr/>
          <p:nvPr/>
        </p:nvCxnSpPr>
        <p:spPr bwMode="auto">
          <a:xfrm rot="16200000" flipV="1">
            <a:off x="5905500" y="3390900"/>
            <a:ext cx="229394" cy="794"/>
          </a:xfrm>
          <a:prstGeom prst="straightConnector1">
            <a:avLst/>
          </a:prstGeom>
          <a:solidFill>
            <a:schemeClr val="accent1"/>
          </a:solidFill>
          <a:ln w="25400" cap="flat" cmpd="sng" algn="ctr">
            <a:solidFill>
              <a:srgbClr val="FF0000"/>
            </a:solidFill>
            <a:prstDash val="solid"/>
            <a:round/>
            <a:headEnd type="none" w="med" len="med"/>
            <a:tailEnd type="triangle"/>
          </a:ln>
          <a:effectLst/>
        </p:spPr>
      </p:cxnSp>
      <p:cxnSp>
        <p:nvCxnSpPr>
          <p:cNvPr id="8" name="Straight Arrow Connector 7"/>
          <p:cNvCxnSpPr/>
          <p:nvPr/>
        </p:nvCxnSpPr>
        <p:spPr bwMode="auto">
          <a:xfrm rot="5400000">
            <a:off x="5981700" y="3390900"/>
            <a:ext cx="229394" cy="794"/>
          </a:xfrm>
          <a:prstGeom prst="straightConnector1">
            <a:avLst/>
          </a:prstGeom>
          <a:solidFill>
            <a:schemeClr val="accent1"/>
          </a:solidFill>
          <a:ln w="25400" cap="flat" cmpd="sng" algn="ctr">
            <a:solidFill>
              <a:srgbClr val="FF0000"/>
            </a:solidFill>
            <a:prstDash val="solid"/>
            <a:round/>
            <a:headEnd type="none" w="med" len="med"/>
            <a:tailEnd type="triangle"/>
          </a:ln>
          <a:effectLst/>
        </p:spPr>
      </p:cxn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 name="Content Placeholder 6"/>
          <p:cNvGraphicFramePr>
            <a:graphicFrameLocks noGrp="1"/>
          </p:cNvGraphicFramePr>
          <p:nvPr>
            <p:ph idx="1"/>
          </p:nvPr>
        </p:nvGraphicFramePr>
        <p:xfrm>
          <a:off x="228601" y="1251577"/>
          <a:ext cx="8686803" cy="3883047"/>
        </p:xfrm>
        <a:graphic>
          <a:graphicData uri="http://schemas.openxmlformats.org/drawingml/2006/table">
            <a:tbl>
              <a:tblPr firstRow="1" bandRow="1">
                <a:tableStyleId>{EB9631B5-78F2-41C9-869B-9F39066F8104}</a:tableStyleId>
              </a:tblPr>
              <a:tblGrid>
                <a:gridCol w="2971799"/>
                <a:gridCol w="1428751"/>
                <a:gridCol w="1428751"/>
                <a:gridCol w="1428751"/>
                <a:gridCol w="1428751"/>
              </a:tblGrid>
              <a:tr h="142119">
                <a:tc>
                  <a:txBody>
                    <a:bodyPr/>
                    <a:lstStyle/>
                    <a:p>
                      <a:endParaRPr lang="en-US" sz="1200" dirty="0"/>
                    </a:p>
                  </a:txBody>
                  <a:tcPr anchor="ctr"/>
                </a:tc>
                <a:tc gridSpan="2">
                  <a:txBody>
                    <a:bodyPr/>
                    <a:lstStyle/>
                    <a:p>
                      <a:pPr algn="ctr"/>
                      <a:r>
                        <a:rPr lang="en-US" sz="1200" dirty="0" smtClean="0"/>
                        <a:t>Melanoma</a:t>
                      </a:r>
                    </a:p>
                  </a:txBody>
                  <a:tcPr anchor="ctr"/>
                </a:tc>
                <a:tc hMerge="1">
                  <a:txBody>
                    <a:bodyPr/>
                    <a:lstStyle/>
                    <a:p>
                      <a:pPr algn="ctr"/>
                      <a:endParaRPr lang="en-US" sz="1200" dirty="0" smtClean="0"/>
                    </a:p>
                  </a:txBody>
                  <a:tcPr anchor="b"/>
                </a:tc>
                <a:tc gridSpan="2">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200" dirty="0" smtClean="0"/>
                        <a:t>Kidney Cancer/RCC</a:t>
                      </a:r>
                    </a:p>
                  </a:txBody>
                  <a:tcPr anchor="ctr"/>
                </a:tc>
                <a:tc hMerge="1">
                  <a:txBody>
                    <a:bodyPr/>
                    <a:lstStyle/>
                    <a:p>
                      <a:endParaRPr lang="en-US"/>
                    </a:p>
                  </a:txBody>
                  <a:tcPr/>
                </a:tc>
              </a:tr>
              <a:tr h="142119">
                <a:tc>
                  <a:txBody>
                    <a:bodyPr/>
                    <a:lstStyle/>
                    <a:p>
                      <a:endParaRPr lang="en-US" sz="1200" dirty="0" smtClean="0"/>
                    </a:p>
                  </a:txBody>
                  <a:tcPr anchor="ctr"/>
                </a:tc>
                <a:tc>
                  <a:txBody>
                    <a:bodyPr/>
                    <a:lstStyle/>
                    <a:p>
                      <a:pPr algn="ctr"/>
                      <a:r>
                        <a:rPr lang="en-US" sz="1200" dirty="0" smtClean="0"/>
                        <a:t>Stage</a:t>
                      </a:r>
                      <a:r>
                        <a:rPr lang="en-US" sz="1200" baseline="0" dirty="0" smtClean="0"/>
                        <a:t> 3 (a)</a:t>
                      </a:r>
                      <a:br>
                        <a:rPr lang="en-US" sz="1200" baseline="0" dirty="0" smtClean="0"/>
                      </a:br>
                      <a:r>
                        <a:rPr lang="en-US" sz="1200" baseline="0" dirty="0" smtClean="0"/>
                        <a:t>(n=80)</a:t>
                      </a:r>
                      <a:endParaRPr lang="en-US" sz="1200" dirty="0" smtClean="0"/>
                    </a:p>
                  </a:txBody>
                  <a:tcPr anchor="ct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200" dirty="0" smtClean="0"/>
                        <a:t>Metastatic (b)</a:t>
                      </a:r>
                      <a:br>
                        <a:rPr lang="en-US" sz="1200" dirty="0" smtClean="0"/>
                      </a:br>
                      <a:r>
                        <a:rPr lang="en-US" sz="1200" dirty="0" smtClean="0"/>
                        <a:t>(n=167)</a:t>
                      </a:r>
                      <a:endParaRPr lang="en-US" sz="1200" dirty="0"/>
                    </a:p>
                  </a:txBody>
                  <a:tcPr anchor="ctr"/>
                </a:tc>
                <a:tc>
                  <a:txBody>
                    <a:bodyPr/>
                    <a:lstStyle/>
                    <a:p>
                      <a:pPr algn="ctr"/>
                      <a:r>
                        <a:rPr lang="en-US" sz="1200" dirty="0" smtClean="0"/>
                        <a:t>Stage 3 (c)</a:t>
                      </a:r>
                      <a:br>
                        <a:rPr lang="en-US" sz="1200" dirty="0" smtClean="0"/>
                      </a:br>
                      <a:r>
                        <a:rPr lang="en-US" sz="1200" dirty="0" smtClean="0"/>
                        <a:t>(n=66)</a:t>
                      </a:r>
                      <a:endParaRPr lang="en-US" sz="1200" dirty="0"/>
                    </a:p>
                  </a:txBody>
                  <a:tcPr anchor="ct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200" dirty="0" smtClean="0"/>
                        <a:t>Metastatic (d)</a:t>
                      </a:r>
                      <a:br>
                        <a:rPr lang="en-US" sz="1200" dirty="0" smtClean="0"/>
                      </a:br>
                      <a:r>
                        <a:rPr lang="en-US" sz="1200" dirty="0" smtClean="0"/>
                        <a:t>(n=143)</a:t>
                      </a:r>
                      <a:endParaRPr lang="en-US" sz="1200" dirty="0"/>
                    </a:p>
                  </a:txBody>
                  <a:tcPr anchor="ctr"/>
                </a:tc>
              </a:tr>
              <a:tr h="142119">
                <a:tc>
                  <a:txBody>
                    <a:bodyPr/>
                    <a:lstStyle/>
                    <a:p>
                      <a:pPr marL="0" marR="0" indent="0" algn="l" defTabSz="457200" rtl="0" eaLnBrk="1" fontAlgn="b" latinLnBrk="0" hangingPunct="1">
                        <a:lnSpc>
                          <a:spcPct val="100000"/>
                        </a:lnSpc>
                        <a:spcBef>
                          <a:spcPts val="0"/>
                        </a:spcBef>
                        <a:spcAft>
                          <a:spcPts val="0"/>
                        </a:spcAft>
                        <a:buClrTx/>
                        <a:buSzTx/>
                        <a:buFontTx/>
                        <a:buNone/>
                        <a:tabLst/>
                        <a:defRPr/>
                      </a:pPr>
                      <a:r>
                        <a:rPr lang="en-US" sz="1200" dirty="0" smtClean="0"/>
                        <a:t>Employment</a:t>
                      </a:r>
                      <a:r>
                        <a:rPr lang="en-US" sz="1200" baseline="0" dirty="0" smtClean="0"/>
                        <a:t> Status</a:t>
                      </a:r>
                      <a:endParaRPr lang="en-US" sz="1200" b="1" dirty="0" smtClean="0">
                        <a:solidFill>
                          <a:schemeClr val="tx1"/>
                        </a:solidFill>
                      </a:endParaRPr>
                    </a:p>
                  </a:txBody>
                  <a:tcPr marL="9144" marR="9144" marT="9144" marB="0" anchor="ctr"/>
                </a:tc>
                <a:tc>
                  <a:txBody>
                    <a:bodyPr/>
                    <a:lstStyle/>
                    <a:p>
                      <a:pPr algn="ctr"/>
                      <a:endParaRPr lang="en-US" sz="1200" dirty="0"/>
                    </a:p>
                  </a:txBody>
                  <a:tcPr anchor="ctr"/>
                </a:tc>
                <a:tc>
                  <a:txBody>
                    <a:bodyPr/>
                    <a:lstStyle/>
                    <a:p>
                      <a:pPr algn="ctr"/>
                      <a:endParaRPr lang="en-US" sz="1200" dirty="0"/>
                    </a:p>
                  </a:txBody>
                  <a:tcPr anchor="ctr"/>
                </a:tc>
                <a:tc>
                  <a:txBody>
                    <a:bodyPr/>
                    <a:lstStyle/>
                    <a:p>
                      <a:pPr algn="ctr"/>
                      <a:endParaRPr lang="en-US" sz="1200" dirty="0" smtClean="0"/>
                    </a:p>
                  </a:txBody>
                  <a:tcPr anchor="ctr"/>
                </a:tc>
                <a:tc>
                  <a:txBody>
                    <a:bodyPr/>
                    <a:lstStyle/>
                    <a:p>
                      <a:pPr algn="ctr"/>
                      <a:endParaRPr lang="en-US" sz="1200" dirty="0"/>
                    </a:p>
                  </a:txBody>
                  <a:tcPr anchor="ctr"/>
                </a:tc>
              </a:tr>
              <a:tr h="99681">
                <a:tc>
                  <a:txBody>
                    <a:bodyPr/>
                    <a:lstStyle/>
                    <a:p>
                      <a:pPr marL="0" marR="0" indent="0" algn="l" defTabSz="457200" rtl="0" eaLnBrk="1" fontAlgn="b" latinLnBrk="0" hangingPunct="1">
                        <a:lnSpc>
                          <a:spcPct val="100000"/>
                        </a:lnSpc>
                        <a:spcBef>
                          <a:spcPts val="0"/>
                        </a:spcBef>
                        <a:spcAft>
                          <a:spcPts val="0"/>
                        </a:spcAft>
                        <a:buClrTx/>
                        <a:buSzTx/>
                        <a:buFontTx/>
                        <a:buNone/>
                        <a:tabLst/>
                        <a:defRPr/>
                      </a:pPr>
                      <a:r>
                        <a:rPr lang="en-US" sz="1200" kern="1200" dirty="0" smtClean="0"/>
                        <a:t>Employed full time</a:t>
                      </a:r>
                      <a:endParaRPr lang="en-US" sz="1200" kern="1200" dirty="0" smtClean="0">
                        <a:solidFill>
                          <a:schemeClr val="tx1"/>
                        </a:solidFill>
                        <a:latin typeface="+mn-lt"/>
                        <a:ea typeface="+mn-ea"/>
                        <a:cs typeface="+mn-cs"/>
                      </a:endParaRPr>
                    </a:p>
                  </a:txBody>
                  <a:tcPr marR="9144" marT="9144" marB="0" anchor="ctr"/>
                </a:tc>
                <a:tc>
                  <a:txBody>
                    <a:bodyPr/>
                    <a:lstStyle/>
                    <a:p>
                      <a:pPr algn="ctr" rtl="0" fontAlgn="b"/>
                      <a:r>
                        <a:rPr lang="en-US" sz="1200" u="none" strike="noStrike" dirty="0" smtClean="0"/>
                        <a:t>53%</a:t>
                      </a:r>
                      <a:r>
                        <a:rPr lang="en-US" sz="1200" u="none" strike="noStrike" baseline="30000" dirty="0" smtClean="0"/>
                        <a:t>d</a:t>
                      </a:r>
                      <a:endParaRPr lang="en-US" sz="1200" b="0" i="0" u="none" strike="noStrike" baseline="30000" dirty="0">
                        <a:solidFill>
                          <a:srgbClr val="424F5A"/>
                        </a:solidFill>
                        <a:latin typeface="Calibri"/>
                      </a:endParaRPr>
                    </a:p>
                  </a:txBody>
                  <a:tcPr marL="9525" marR="9525" marT="9525" marB="0" anchor="ctr"/>
                </a:tc>
                <a:tc>
                  <a:txBody>
                    <a:bodyPr/>
                    <a:lstStyle/>
                    <a:p>
                      <a:pPr algn="ctr" rtl="0" fontAlgn="b"/>
                      <a:r>
                        <a:rPr lang="en-US" sz="1200" u="none" strike="noStrike" dirty="0"/>
                        <a:t>39%</a:t>
                      </a:r>
                      <a:endParaRPr lang="en-US" sz="1200" b="0" i="0" u="none" strike="noStrike" dirty="0">
                        <a:solidFill>
                          <a:srgbClr val="424F5A"/>
                        </a:solidFill>
                        <a:latin typeface="Calibri"/>
                      </a:endParaRPr>
                    </a:p>
                  </a:txBody>
                  <a:tcPr marL="9525" marR="9525" marT="9525" marB="0" anchor="ctr"/>
                </a:tc>
                <a:tc>
                  <a:txBody>
                    <a:bodyPr/>
                    <a:lstStyle/>
                    <a:p>
                      <a:pPr algn="ctr" rtl="0" fontAlgn="b"/>
                      <a:r>
                        <a:rPr lang="en-US" sz="1200" u="none" strike="noStrike"/>
                        <a:t>37%</a:t>
                      </a:r>
                      <a:endParaRPr lang="en-US" sz="1200" b="0" i="0" u="none" strike="noStrike">
                        <a:solidFill>
                          <a:srgbClr val="424F5A"/>
                        </a:solidFill>
                        <a:latin typeface="Calibri"/>
                      </a:endParaRPr>
                    </a:p>
                  </a:txBody>
                  <a:tcPr marL="9525" marR="9525" marT="9525" marB="0" anchor="ctr"/>
                </a:tc>
                <a:tc>
                  <a:txBody>
                    <a:bodyPr/>
                    <a:lstStyle/>
                    <a:p>
                      <a:pPr algn="ctr" rtl="0" fontAlgn="b"/>
                      <a:r>
                        <a:rPr lang="en-US" sz="1200" u="none" strike="noStrike"/>
                        <a:t>32%</a:t>
                      </a:r>
                      <a:endParaRPr lang="en-US" sz="1200" b="0" i="0" u="none" strike="noStrike">
                        <a:solidFill>
                          <a:srgbClr val="424F5A"/>
                        </a:solidFill>
                        <a:latin typeface="Calibri"/>
                      </a:endParaRPr>
                    </a:p>
                  </a:txBody>
                  <a:tcPr marL="9525" marR="9525" marT="9525" marB="0" anchor="ctr"/>
                </a:tc>
              </a:tr>
              <a:tr h="99681">
                <a:tc>
                  <a:txBody>
                    <a:bodyPr/>
                    <a:lstStyle/>
                    <a:p>
                      <a:pPr marL="0" marR="0" indent="0" algn="l" defTabSz="457200" rtl="0" eaLnBrk="1" fontAlgn="b" latinLnBrk="0" hangingPunct="1">
                        <a:lnSpc>
                          <a:spcPct val="100000"/>
                        </a:lnSpc>
                        <a:spcBef>
                          <a:spcPts val="0"/>
                        </a:spcBef>
                        <a:spcAft>
                          <a:spcPts val="0"/>
                        </a:spcAft>
                        <a:buClrTx/>
                        <a:buSzTx/>
                        <a:buFontTx/>
                        <a:buNone/>
                        <a:tabLst/>
                        <a:defRPr/>
                      </a:pPr>
                      <a:r>
                        <a:rPr lang="en-US" sz="1200" kern="1200" dirty="0" smtClean="0"/>
                        <a:t>Employed part time</a:t>
                      </a:r>
                      <a:endParaRPr lang="en-US" sz="1200" kern="1200" dirty="0" smtClean="0">
                        <a:solidFill>
                          <a:schemeClr val="tx1"/>
                        </a:solidFill>
                        <a:latin typeface="+mn-lt"/>
                        <a:ea typeface="+mn-ea"/>
                        <a:cs typeface="+mn-cs"/>
                      </a:endParaRPr>
                    </a:p>
                  </a:txBody>
                  <a:tcPr marR="9144" marT="9144" marB="0" anchor="ctr"/>
                </a:tc>
                <a:tc>
                  <a:txBody>
                    <a:bodyPr/>
                    <a:lstStyle/>
                    <a:p>
                      <a:pPr algn="ctr" rtl="0" fontAlgn="b"/>
                      <a:r>
                        <a:rPr lang="en-US" sz="1200" u="none" strike="noStrike" dirty="0"/>
                        <a:t>21%</a:t>
                      </a:r>
                      <a:endParaRPr lang="en-US" sz="1200" b="0" i="0" u="none" strike="noStrike" dirty="0">
                        <a:solidFill>
                          <a:srgbClr val="424F5A"/>
                        </a:solidFill>
                        <a:latin typeface="Calibri"/>
                      </a:endParaRPr>
                    </a:p>
                  </a:txBody>
                  <a:tcPr marL="9525" marR="9525" marT="9525" marB="0" anchor="ctr"/>
                </a:tc>
                <a:tc>
                  <a:txBody>
                    <a:bodyPr/>
                    <a:lstStyle/>
                    <a:p>
                      <a:pPr algn="ctr" rtl="0" fontAlgn="b"/>
                      <a:r>
                        <a:rPr lang="en-US" sz="1200" u="none" strike="noStrike" dirty="0"/>
                        <a:t>21%</a:t>
                      </a:r>
                      <a:endParaRPr lang="en-US" sz="1200" b="0" i="0" u="none" strike="noStrike" dirty="0">
                        <a:solidFill>
                          <a:srgbClr val="424F5A"/>
                        </a:solidFill>
                        <a:latin typeface="Calibri"/>
                      </a:endParaRPr>
                    </a:p>
                  </a:txBody>
                  <a:tcPr marL="9525" marR="9525" marT="9525" marB="0" anchor="ctr"/>
                </a:tc>
                <a:tc>
                  <a:txBody>
                    <a:bodyPr/>
                    <a:lstStyle/>
                    <a:p>
                      <a:pPr algn="ctr" rtl="0" fontAlgn="b"/>
                      <a:r>
                        <a:rPr lang="en-US" sz="1200" u="none" strike="noStrike"/>
                        <a:t>28%</a:t>
                      </a:r>
                      <a:endParaRPr lang="en-US" sz="1200" b="0" i="0" u="none" strike="noStrike">
                        <a:solidFill>
                          <a:srgbClr val="424F5A"/>
                        </a:solidFill>
                        <a:latin typeface="Calibri"/>
                      </a:endParaRPr>
                    </a:p>
                  </a:txBody>
                  <a:tcPr marL="9525" marR="9525" marT="9525" marB="0" anchor="ctr"/>
                </a:tc>
                <a:tc>
                  <a:txBody>
                    <a:bodyPr/>
                    <a:lstStyle/>
                    <a:p>
                      <a:pPr algn="ctr" rtl="0" fontAlgn="b"/>
                      <a:r>
                        <a:rPr lang="en-US" sz="1200" u="none" strike="noStrike"/>
                        <a:t>11%</a:t>
                      </a:r>
                      <a:endParaRPr lang="en-US" sz="1200" b="0" i="0" u="none" strike="noStrike">
                        <a:solidFill>
                          <a:srgbClr val="424F5A"/>
                        </a:solidFill>
                        <a:latin typeface="Calibri"/>
                      </a:endParaRPr>
                    </a:p>
                  </a:txBody>
                  <a:tcPr marL="9525" marR="9525" marT="9525" marB="0" anchor="ctr"/>
                </a:tc>
              </a:tr>
              <a:tr h="99681">
                <a:tc>
                  <a:txBody>
                    <a:bodyPr/>
                    <a:lstStyle/>
                    <a:p>
                      <a:pPr marL="0" marR="0" indent="0" algn="l" defTabSz="457200" rtl="0" eaLnBrk="1" fontAlgn="b" latinLnBrk="0" hangingPunct="1">
                        <a:lnSpc>
                          <a:spcPct val="100000"/>
                        </a:lnSpc>
                        <a:spcBef>
                          <a:spcPts val="0"/>
                        </a:spcBef>
                        <a:spcAft>
                          <a:spcPts val="0"/>
                        </a:spcAft>
                        <a:buClrTx/>
                        <a:buSzTx/>
                        <a:buFontTx/>
                        <a:buNone/>
                        <a:tabLst/>
                        <a:defRPr/>
                      </a:pPr>
                      <a:r>
                        <a:rPr lang="en-US" sz="1200" kern="1200" dirty="0" smtClean="0"/>
                        <a:t>Self-employed</a:t>
                      </a:r>
                      <a:endParaRPr lang="en-US" sz="1200" kern="1200" dirty="0" smtClean="0">
                        <a:solidFill>
                          <a:schemeClr val="tx1"/>
                        </a:solidFill>
                        <a:latin typeface="+mn-lt"/>
                        <a:ea typeface="+mn-ea"/>
                        <a:cs typeface="+mn-cs"/>
                      </a:endParaRPr>
                    </a:p>
                  </a:txBody>
                  <a:tcPr marR="9144" marT="9144" marB="0" anchor="ctr"/>
                </a:tc>
                <a:tc>
                  <a:txBody>
                    <a:bodyPr/>
                    <a:lstStyle/>
                    <a:p>
                      <a:pPr algn="ctr" rtl="0" fontAlgn="b"/>
                      <a:r>
                        <a:rPr lang="en-US" sz="1200" u="none" strike="noStrike" dirty="0"/>
                        <a:t>13%</a:t>
                      </a:r>
                      <a:endParaRPr lang="en-US" sz="1200" b="0" i="0" u="none" strike="noStrike" dirty="0">
                        <a:solidFill>
                          <a:srgbClr val="424F5A"/>
                        </a:solidFill>
                        <a:latin typeface="Calibri"/>
                      </a:endParaRPr>
                    </a:p>
                  </a:txBody>
                  <a:tcPr marL="9525" marR="9525" marT="9525" marB="0" anchor="ctr"/>
                </a:tc>
                <a:tc>
                  <a:txBody>
                    <a:bodyPr/>
                    <a:lstStyle/>
                    <a:p>
                      <a:pPr algn="ctr" rtl="0" fontAlgn="b"/>
                      <a:r>
                        <a:rPr lang="en-US" sz="1200" u="none" strike="noStrike" dirty="0"/>
                        <a:t>16%</a:t>
                      </a:r>
                      <a:endParaRPr lang="en-US" sz="1200" b="0" i="0" u="none" strike="noStrike" dirty="0">
                        <a:solidFill>
                          <a:srgbClr val="424F5A"/>
                        </a:solidFill>
                        <a:latin typeface="Calibri"/>
                      </a:endParaRPr>
                    </a:p>
                  </a:txBody>
                  <a:tcPr marL="9525" marR="9525" marT="9525" marB="0" anchor="ctr"/>
                </a:tc>
                <a:tc>
                  <a:txBody>
                    <a:bodyPr/>
                    <a:lstStyle/>
                    <a:p>
                      <a:pPr algn="ctr" rtl="0" fontAlgn="b"/>
                      <a:r>
                        <a:rPr lang="en-US" sz="1200" u="none" strike="noStrike"/>
                        <a:t>20%</a:t>
                      </a:r>
                      <a:endParaRPr lang="en-US" sz="1200" b="0" i="0" u="none" strike="noStrike">
                        <a:solidFill>
                          <a:srgbClr val="424F5A"/>
                        </a:solidFill>
                        <a:latin typeface="Calibri"/>
                      </a:endParaRPr>
                    </a:p>
                  </a:txBody>
                  <a:tcPr marL="9525" marR="9525" marT="9525" marB="0" anchor="ctr"/>
                </a:tc>
                <a:tc>
                  <a:txBody>
                    <a:bodyPr/>
                    <a:lstStyle/>
                    <a:p>
                      <a:pPr algn="ctr" rtl="0" fontAlgn="b"/>
                      <a:r>
                        <a:rPr lang="en-US" sz="1200" u="none" strike="noStrike"/>
                        <a:t>11%</a:t>
                      </a:r>
                      <a:endParaRPr lang="en-US" sz="1200" b="0" i="0" u="none" strike="noStrike">
                        <a:solidFill>
                          <a:srgbClr val="424F5A"/>
                        </a:solidFill>
                        <a:latin typeface="Calibri"/>
                      </a:endParaRPr>
                    </a:p>
                  </a:txBody>
                  <a:tcPr marL="9525" marR="9525" marT="9525" marB="0" anchor="ctr"/>
                </a:tc>
              </a:tr>
              <a:tr h="194229">
                <a:tc>
                  <a:txBody>
                    <a:bodyPr/>
                    <a:lstStyle/>
                    <a:p>
                      <a:pPr marL="0" marR="0" indent="0" algn="l" defTabSz="457200" rtl="0" eaLnBrk="1" fontAlgn="b" latinLnBrk="0" hangingPunct="1">
                        <a:lnSpc>
                          <a:spcPct val="100000"/>
                        </a:lnSpc>
                        <a:spcBef>
                          <a:spcPts val="0"/>
                        </a:spcBef>
                        <a:spcAft>
                          <a:spcPts val="0"/>
                        </a:spcAft>
                        <a:buClrTx/>
                        <a:buSzTx/>
                        <a:buFontTx/>
                        <a:buNone/>
                        <a:tabLst/>
                        <a:defRPr/>
                      </a:pPr>
                      <a:r>
                        <a:rPr lang="en-US" sz="1200" kern="1200" dirty="0" smtClean="0"/>
                        <a:t>Not employed, but looking for work</a:t>
                      </a:r>
                      <a:endParaRPr lang="en-US" sz="1200" kern="1200" dirty="0" smtClean="0">
                        <a:solidFill>
                          <a:schemeClr val="tx1"/>
                        </a:solidFill>
                        <a:latin typeface="+mn-lt"/>
                        <a:ea typeface="+mn-ea"/>
                        <a:cs typeface="+mn-cs"/>
                      </a:endParaRPr>
                    </a:p>
                  </a:txBody>
                  <a:tcPr marR="9144" marT="9144" marB="0" anchor="ctr"/>
                </a:tc>
                <a:tc>
                  <a:txBody>
                    <a:bodyPr/>
                    <a:lstStyle/>
                    <a:p>
                      <a:pPr algn="ctr" rtl="0" fontAlgn="b"/>
                      <a:r>
                        <a:rPr lang="en-US" sz="1200" u="none" strike="noStrike" dirty="0"/>
                        <a:t>3%</a:t>
                      </a:r>
                      <a:endParaRPr lang="en-US" sz="1200" b="0" i="0" u="none" strike="noStrike" dirty="0">
                        <a:solidFill>
                          <a:srgbClr val="424F5A"/>
                        </a:solidFill>
                        <a:latin typeface="Calibri"/>
                      </a:endParaRPr>
                    </a:p>
                  </a:txBody>
                  <a:tcPr marL="9525" marR="9525" marT="9525" marB="0" anchor="ctr"/>
                </a:tc>
                <a:tc>
                  <a:txBody>
                    <a:bodyPr/>
                    <a:lstStyle/>
                    <a:p>
                      <a:pPr algn="ctr" rtl="0" fontAlgn="b"/>
                      <a:r>
                        <a:rPr lang="en-US" sz="1200" u="none" strike="noStrike" dirty="0"/>
                        <a:t>3%</a:t>
                      </a:r>
                      <a:endParaRPr lang="en-US" sz="1200" b="0" i="0" u="none" strike="noStrike" dirty="0">
                        <a:solidFill>
                          <a:srgbClr val="424F5A"/>
                        </a:solidFill>
                        <a:latin typeface="Calibri"/>
                      </a:endParaRPr>
                    </a:p>
                  </a:txBody>
                  <a:tcPr marL="9525" marR="9525" marT="9525" marB="0" anchor="ctr"/>
                </a:tc>
                <a:tc>
                  <a:txBody>
                    <a:bodyPr/>
                    <a:lstStyle/>
                    <a:p>
                      <a:pPr algn="ctr" rtl="0" fontAlgn="b"/>
                      <a:r>
                        <a:rPr lang="en-US" sz="1200" u="none" strike="noStrike" dirty="0"/>
                        <a:t>- </a:t>
                      </a:r>
                      <a:endParaRPr lang="en-US" sz="1200" b="0" i="0" u="none" strike="noStrike" dirty="0">
                        <a:solidFill>
                          <a:srgbClr val="424F5A"/>
                        </a:solidFill>
                        <a:latin typeface="Calibri"/>
                      </a:endParaRPr>
                    </a:p>
                  </a:txBody>
                  <a:tcPr marL="9525" marR="9525" marT="9525" marB="0" anchor="ctr"/>
                </a:tc>
                <a:tc>
                  <a:txBody>
                    <a:bodyPr/>
                    <a:lstStyle/>
                    <a:p>
                      <a:pPr algn="ctr" rtl="0" fontAlgn="b"/>
                      <a:r>
                        <a:rPr lang="en-US" sz="1200" u="none" strike="noStrike"/>
                        <a:t>1%</a:t>
                      </a:r>
                      <a:endParaRPr lang="en-US" sz="1200" b="0" i="0" u="none" strike="noStrike">
                        <a:solidFill>
                          <a:srgbClr val="424F5A"/>
                        </a:solidFill>
                        <a:latin typeface="Calibri"/>
                      </a:endParaRPr>
                    </a:p>
                  </a:txBody>
                  <a:tcPr marL="9525" marR="9525" marT="9525" marB="0" anchor="ctr"/>
                </a:tc>
              </a:tr>
              <a:tr h="194229">
                <a:tc>
                  <a:txBody>
                    <a:bodyPr/>
                    <a:lstStyle/>
                    <a:p>
                      <a:pPr marL="0" marR="0" indent="0" algn="l" defTabSz="457200" rtl="0" eaLnBrk="1" fontAlgn="b" latinLnBrk="0" hangingPunct="1">
                        <a:lnSpc>
                          <a:spcPct val="100000"/>
                        </a:lnSpc>
                        <a:spcBef>
                          <a:spcPts val="0"/>
                        </a:spcBef>
                        <a:spcAft>
                          <a:spcPts val="0"/>
                        </a:spcAft>
                        <a:buClrTx/>
                        <a:buSzTx/>
                        <a:buFontTx/>
                        <a:buNone/>
                        <a:tabLst/>
                        <a:defRPr/>
                      </a:pPr>
                      <a:r>
                        <a:rPr lang="en-US" sz="1200" kern="1200" dirty="0" smtClean="0"/>
                        <a:t>Not employed and not looking for work</a:t>
                      </a:r>
                      <a:endParaRPr lang="en-US" sz="1200" kern="1200" dirty="0" smtClean="0">
                        <a:solidFill>
                          <a:schemeClr val="tx1"/>
                        </a:solidFill>
                        <a:latin typeface="+mn-lt"/>
                        <a:ea typeface="+mn-ea"/>
                        <a:cs typeface="+mn-cs"/>
                      </a:endParaRPr>
                    </a:p>
                  </a:txBody>
                  <a:tcPr marR="9144" marT="9144" marB="0" anchor="ctr"/>
                </a:tc>
                <a:tc>
                  <a:txBody>
                    <a:bodyPr/>
                    <a:lstStyle/>
                    <a:p>
                      <a:pPr algn="ctr" rtl="0" fontAlgn="b"/>
                      <a:r>
                        <a:rPr lang="en-US" sz="1200" u="none" strike="noStrike" dirty="0"/>
                        <a:t>16%</a:t>
                      </a:r>
                      <a:endParaRPr lang="en-US" sz="1200" b="0" i="0" u="none" strike="noStrike" dirty="0">
                        <a:solidFill>
                          <a:srgbClr val="424F5A"/>
                        </a:solidFill>
                        <a:latin typeface="Calibri"/>
                      </a:endParaRPr>
                    </a:p>
                  </a:txBody>
                  <a:tcPr marL="9525" marR="9525" marT="9525" marB="0" anchor="ctr"/>
                </a:tc>
                <a:tc>
                  <a:txBody>
                    <a:bodyPr/>
                    <a:lstStyle/>
                    <a:p>
                      <a:pPr algn="ctr" rtl="0" fontAlgn="b"/>
                      <a:r>
                        <a:rPr lang="en-US" sz="1200" u="none" strike="noStrike"/>
                        <a:t>27%</a:t>
                      </a:r>
                      <a:endParaRPr lang="en-US" sz="1200" b="0" i="0" u="none" strike="noStrike">
                        <a:solidFill>
                          <a:srgbClr val="424F5A"/>
                        </a:solidFill>
                        <a:latin typeface="Calibri"/>
                      </a:endParaRPr>
                    </a:p>
                  </a:txBody>
                  <a:tcPr marL="9525" marR="9525" marT="9525" marB="0" anchor="ctr"/>
                </a:tc>
                <a:tc>
                  <a:txBody>
                    <a:bodyPr/>
                    <a:lstStyle/>
                    <a:p>
                      <a:pPr algn="ctr" rtl="0" fontAlgn="b"/>
                      <a:r>
                        <a:rPr lang="en-US" sz="1200" u="none" strike="noStrike" dirty="0"/>
                        <a:t>25%</a:t>
                      </a:r>
                      <a:endParaRPr lang="en-US" sz="1200" b="0" i="0" u="none" strike="noStrike" dirty="0">
                        <a:solidFill>
                          <a:srgbClr val="424F5A"/>
                        </a:solidFill>
                        <a:latin typeface="Calibri"/>
                      </a:endParaRPr>
                    </a:p>
                  </a:txBody>
                  <a:tcPr marL="9525" marR="9525" marT="9525" marB="0" anchor="ctr"/>
                </a:tc>
                <a:tc>
                  <a:txBody>
                    <a:bodyPr/>
                    <a:lstStyle/>
                    <a:p>
                      <a:pPr algn="ctr" rtl="0" fontAlgn="b"/>
                      <a:r>
                        <a:rPr lang="en-US" sz="1200" u="none" strike="noStrike"/>
                        <a:t>33%</a:t>
                      </a:r>
                      <a:endParaRPr lang="en-US" sz="1200" b="0" i="0" u="none" strike="noStrike">
                        <a:solidFill>
                          <a:srgbClr val="424F5A"/>
                        </a:solidFill>
                        <a:latin typeface="Calibri"/>
                      </a:endParaRPr>
                    </a:p>
                  </a:txBody>
                  <a:tcPr marL="9525" marR="9525" marT="9525" marB="0" anchor="ctr"/>
                </a:tc>
              </a:tr>
              <a:tr h="288975">
                <a:tc>
                  <a:txBody>
                    <a:bodyPr/>
                    <a:lstStyle/>
                    <a:p>
                      <a:pPr marL="0" marR="0" indent="0" algn="l" defTabSz="457200" rtl="0" eaLnBrk="1" fontAlgn="b" latinLnBrk="0" hangingPunct="1">
                        <a:lnSpc>
                          <a:spcPct val="100000"/>
                        </a:lnSpc>
                        <a:spcBef>
                          <a:spcPts val="0"/>
                        </a:spcBef>
                        <a:spcAft>
                          <a:spcPts val="0"/>
                        </a:spcAft>
                        <a:buClrTx/>
                        <a:buSzTx/>
                        <a:buFontTx/>
                        <a:buNone/>
                        <a:tabLst/>
                        <a:defRPr/>
                      </a:pPr>
                      <a:r>
                        <a:rPr lang="en-US" sz="1200" kern="1200" dirty="0" smtClean="0"/>
                        <a:t>Not employed, unable to work due to a disability or illness</a:t>
                      </a:r>
                      <a:endParaRPr lang="en-US" sz="1200" kern="1200" dirty="0" smtClean="0">
                        <a:solidFill>
                          <a:schemeClr val="tx1"/>
                        </a:solidFill>
                        <a:latin typeface="+mn-lt"/>
                        <a:ea typeface="+mn-ea"/>
                        <a:cs typeface="+mn-cs"/>
                      </a:endParaRPr>
                    </a:p>
                  </a:txBody>
                  <a:tcPr marR="9144" marT="9144" marB="0" anchor="ctr"/>
                </a:tc>
                <a:tc>
                  <a:txBody>
                    <a:bodyPr/>
                    <a:lstStyle/>
                    <a:p>
                      <a:pPr algn="ctr" rtl="0" fontAlgn="b"/>
                      <a:r>
                        <a:rPr lang="en-US" sz="1200" u="none" strike="noStrike" dirty="0"/>
                        <a:t>14%</a:t>
                      </a:r>
                      <a:endParaRPr lang="en-US" sz="1200" b="0" i="0" u="none" strike="noStrike" dirty="0">
                        <a:solidFill>
                          <a:srgbClr val="424F5A"/>
                        </a:solidFill>
                        <a:latin typeface="Calibri"/>
                      </a:endParaRPr>
                    </a:p>
                  </a:txBody>
                  <a:tcPr marL="9525" marR="9525" marT="9525" marB="0" anchor="ctr"/>
                </a:tc>
                <a:tc>
                  <a:txBody>
                    <a:bodyPr/>
                    <a:lstStyle/>
                    <a:p>
                      <a:pPr algn="ctr" rtl="0" fontAlgn="b"/>
                      <a:r>
                        <a:rPr lang="en-US" sz="1200" u="none" strike="noStrike"/>
                        <a:t>16%</a:t>
                      </a:r>
                      <a:endParaRPr lang="en-US" sz="1200" b="0" i="0" u="none" strike="noStrike">
                        <a:solidFill>
                          <a:srgbClr val="424F5A"/>
                        </a:solidFill>
                        <a:latin typeface="Calibri"/>
                      </a:endParaRPr>
                    </a:p>
                  </a:txBody>
                  <a:tcPr marL="9525" marR="9525" marT="9525" marB="0" anchor="ctr"/>
                </a:tc>
                <a:tc>
                  <a:txBody>
                    <a:bodyPr/>
                    <a:lstStyle/>
                    <a:p>
                      <a:pPr algn="ctr" rtl="0" fontAlgn="b"/>
                      <a:r>
                        <a:rPr lang="en-US" sz="1200" u="none" strike="noStrike" dirty="0"/>
                        <a:t>20%</a:t>
                      </a:r>
                      <a:endParaRPr lang="en-US" sz="1200" b="0" i="0" u="none" strike="noStrike" dirty="0">
                        <a:solidFill>
                          <a:srgbClr val="424F5A"/>
                        </a:solidFill>
                        <a:latin typeface="Calibri"/>
                      </a:endParaRPr>
                    </a:p>
                  </a:txBody>
                  <a:tcPr marL="9525" marR="9525" marT="9525" marB="0" anchor="ctr"/>
                </a:tc>
                <a:tc>
                  <a:txBody>
                    <a:bodyPr/>
                    <a:lstStyle/>
                    <a:p>
                      <a:pPr algn="ctr" rtl="0" fontAlgn="b"/>
                      <a:r>
                        <a:rPr lang="en-US" sz="1200" u="none" strike="noStrike"/>
                        <a:t>25%</a:t>
                      </a:r>
                      <a:endParaRPr lang="en-US" sz="1200" b="0" i="0" u="none" strike="noStrike">
                        <a:solidFill>
                          <a:srgbClr val="424F5A"/>
                        </a:solidFill>
                        <a:latin typeface="Calibri"/>
                      </a:endParaRPr>
                    </a:p>
                  </a:txBody>
                  <a:tcPr marL="9525" marR="9525" marT="9525" marB="0" anchor="ctr"/>
                </a:tc>
              </a:tr>
              <a:tr h="99681">
                <a:tc>
                  <a:txBody>
                    <a:bodyPr/>
                    <a:lstStyle/>
                    <a:p>
                      <a:pPr marL="0" marR="0" indent="0" algn="l" defTabSz="457200" rtl="0" eaLnBrk="1" fontAlgn="b" latinLnBrk="0" hangingPunct="1">
                        <a:lnSpc>
                          <a:spcPct val="100000"/>
                        </a:lnSpc>
                        <a:spcBef>
                          <a:spcPts val="0"/>
                        </a:spcBef>
                        <a:spcAft>
                          <a:spcPts val="0"/>
                        </a:spcAft>
                        <a:buClrTx/>
                        <a:buSzTx/>
                        <a:buFontTx/>
                        <a:buNone/>
                        <a:tabLst/>
                        <a:defRPr/>
                      </a:pPr>
                      <a:r>
                        <a:rPr lang="en-US" sz="1200" kern="1200" dirty="0" smtClean="0"/>
                        <a:t>Retired</a:t>
                      </a:r>
                      <a:endParaRPr lang="en-US" sz="1200" kern="1200" dirty="0" smtClean="0">
                        <a:solidFill>
                          <a:schemeClr val="tx1"/>
                        </a:solidFill>
                        <a:latin typeface="+mn-lt"/>
                        <a:ea typeface="+mn-ea"/>
                        <a:cs typeface="+mn-cs"/>
                      </a:endParaRPr>
                    </a:p>
                  </a:txBody>
                  <a:tcPr marR="9144" marT="9144" marB="0" anchor="ctr"/>
                </a:tc>
                <a:tc>
                  <a:txBody>
                    <a:bodyPr/>
                    <a:lstStyle/>
                    <a:p>
                      <a:pPr algn="ctr" rtl="0" fontAlgn="b"/>
                      <a:r>
                        <a:rPr lang="en-US" sz="1200" u="none" strike="noStrike" dirty="0"/>
                        <a:t>33%</a:t>
                      </a:r>
                      <a:endParaRPr lang="en-US" sz="1200" b="0" i="0" u="none" strike="noStrike" dirty="0">
                        <a:solidFill>
                          <a:srgbClr val="424F5A"/>
                        </a:solidFill>
                        <a:latin typeface="Calibri"/>
                      </a:endParaRPr>
                    </a:p>
                  </a:txBody>
                  <a:tcPr marL="9525" marR="9525" marT="9525" marB="0" anchor="ctr"/>
                </a:tc>
                <a:tc>
                  <a:txBody>
                    <a:bodyPr/>
                    <a:lstStyle/>
                    <a:p>
                      <a:pPr algn="ctr" rtl="0" fontAlgn="b"/>
                      <a:r>
                        <a:rPr lang="en-US" sz="1200" u="none" strike="noStrike"/>
                        <a:t>48%</a:t>
                      </a:r>
                      <a:endParaRPr lang="en-US" sz="1200" b="0" i="0" u="none" strike="noStrike">
                        <a:solidFill>
                          <a:srgbClr val="424F5A"/>
                        </a:solidFill>
                        <a:latin typeface="Calibri"/>
                      </a:endParaRPr>
                    </a:p>
                  </a:txBody>
                  <a:tcPr marL="9525" marR="9525" marT="9525" marB="0" anchor="ctr"/>
                </a:tc>
                <a:tc>
                  <a:txBody>
                    <a:bodyPr/>
                    <a:lstStyle/>
                    <a:p>
                      <a:pPr algn="ctr" rtl="0" fontAlgn="b"/>
                      <a:r>
                        <a:rPr lang="en-US" sz="1200" u="none" strike="noStrike" dirty="0"/>
                        <a:t>57%</a:t>
                      </a:r>
                      <a:endParaRPr lang="en-US" sz="1200" b="0" i="0" u="none" strike="noStrike" dirty="0">
                        <a:solidFill>
                          <a:srgbClr val="424F5A"/>
                        </a:solidFill>
                        <a:latin typeface="Calibri"/>
                      </a:endParaRPr>
                    </a:p>
                  </a:txBody>
                  <a:tcPr marL="9525" marR="9525" marT="9525" marB="0" anchor="ctr"/>
                </a:tc>
                <a:tc>
                  <a:txBody>
                    <a:bodyPr/>
                    <a:lstStyle/>
                    <a:p>
                      <a:pPr algn="ctr" rtl="0" fontAlgn="b"/>
                      <a:r>
                        <a:rPr lang="en-US" sz="1200" u="none" strike="noStrike" dirty="0"/>
                        <a:t>49%</a:t>
                      </a:r>
                      <a:endParaRPr lang="en-US" sz="1200" b="0" i="0" u="none" strike="noStrike" dirty="0">
                        <a:solidFill>
                          <a:srgbClr val="424F5A"/>
                        </a:solidFill>
                        <a:latin typeface="Calibri"/>
                      </a:endParaRPr>
                    </a:p>
                  </a:txBody>
                  <a:tcPr marL="9525" marR="9525" marT="9525" marB="0" anchor="ctr"/>
                </a:tc>
              </a:tr>
              <a:tr h="99681">
                <a:tc>
                  <a:txBody>
                    <a:bodyPr/>
                    <a:lstStyle/>
                    <a:p>
                      <a:pPr marL="0" marR="0" indent="0" algn="l" defTabSz="457200" rtl="0" eaLnBrk="1" fontAlgn="b" latinLnBrk="0" hangingPunct="1">
                        <a:lnSpc>
                          <a:spcPct val="100000"/>
                        </a:lnSpc>
                        <a:spcBef>
                          <a:spcPts val="0"/>
                        </a:spcBef>
                        <a:spcAft>
                          <a:spcPts val="0"/>
                        </a:spcAft>
                        <a:buClrTx/>
                        <a:buSzTx/>
                        <a:buFontTx/>
                        <a:buNone/>
                        <a:tabLst/>
                        <a:defRPr/>
                      </a:pPr>
                      <a:r>
                        <a:rPr lang="en-US" sz="1200" kern="1200" dirty="0" smtClean="0"/>
                        <a:t>Student</a:t>
                      </a:r>
                      <a:endParaRPr lang="en-US" sz="1200" kern="1200" dirty="0" smtClean="0">
                        <a:solidFill>
                          <a:schemeClr val="tx1"/>
                        </a:solidFill>
                        <a:latin typeface="+mn-lt"/>
                        <a:ea typeface="+mn-ea"/>
                        <a:cs typeface="+mn-cs"/>
                      </a:endParaRPr>
                    </a:p>
                  </a:txBody>
                  <a:tcPr marR="9144" marT="9144" marB="0" anchor="ctr"/>
                </a:tc>
                <a:tc>
                  <a:txBody>
                    <a:bodyPr/>
                    <a:lstStyle/>
                    <a:p>
                      <a:pPr algn="ctr" rtl="0" fontAlgn="b"/>
                      <a:r>
                        <a:rPr lang="en-US" sz="1200" u="none" strike="noStrike" dirty="0" smtClean="0"/>
                        <a:t>18%</a:t>
                      </a:r>
                      <a:r>
                        <a:rPr lang="en-US" sz="1200" u="none" strike="noStrike" baseline="30000" dirty="0" smtClean="0"/>
                        <a:t>bd</a:t>
                      </a:r>
                      <a:endParaRPr lang="en-US" sz="1200" b="0" i="0" u="none" strike="noStrike" baseline="30000" dirty="0">
                        <a:solidFill>
                          <a:srgbClr val="424F5A"/>
                        </a:solidFill>
                        <a:latin typeface="Calibri"/>
                      </a:endParaRPr>
                    </a:p>
                  </a:txBody>
                  <a:tcPr marL="9525" marR="9525" marT="9525" marB="0" anchor="ctr"/>
                </a:tc>
                <a:tc>
                  <a:txBody>
                    <a:bodyPr/>
                    <a:lstStyle/>
                    <a:p>
                      <a:pPr algn="ctr" rtl="0" fontAlgn="b"/>
                      <a:r>
                        <a:rPr lang="en-US" sz="1200" u="none" strike="noStrike"/>
                        <a:t>2%</a:t>
                      </a:r>
                      <a:endParaRPr lang="en-US" sz="1200" b="0" i="0" u="none" strike="noStrike">
                        <a:solidFill>
                          <a:srgbClr val="424F5A"/>
                        </a:solidFill>
                        <a:latin typeface="Calibri"/>
                      </a:endParaRPr>
                    </a:p>
                  </a:txBody>
                  <a:tcPr marL="9525" marR="9525" marT="9525" marB="0" anchor="ctr"/>
                </a:tc>
                <a:tc>
                  <a:txBody>
                    <a:bodyPr/>
                    <a:lstStyle/>
                    <a:p>
                      <a:pPr algn="ctr" rtl="0" fontAlgn="b"/>
                      <a:r>
                        <a:rPr lang="en-US" sz="1200" u="none" strike="noStrike"/>
                        <a:t>4%</a:t>
                      </a:r>
                      <a:endParaRPr lang="en-US" sz="1200" b="0" i="0" u="none" strike="noStrike">
                        <a:solidFill>
                          <a:srgbClr val="424F5A"/>
                        </a:solidFill>
                        <a:latin typeface="Calibri"/>
                      </a:endParaRPr>
                    </a:p>
                  </a:txBody>
                  <a:tcPr marL="9525" marR="9525" marT="9525" marB="0" anchor="ctr"/>
                </a:tc>
                <a:tc>
                  <a:txBody>
                    <a:bodyPr/>
                    <a:lstStyle/>
                    <a:p>
                      <a:pPr algn="ctr" rtl="0" fontAlgn="b"/>
                      <a:r>
                        <a:rPr lang="en-US" sz="1200" u="none" strike="noStrike" dirty="0"/>
                        <a:t>3%</a:t>
                      </a:r>
                      <a:endParaRPr lang="en-US" sz="1200" b="0" i="0" u="none" strike="noStrike" dirty="0">
                        <a:solidFill>
                          <a:srgbClr val="424F5A"/>
                        </a:solidFill>
                        <a:latin typeface="Calibri"/>
                      </a:endParaRPr>
                    </a:p>
                  </a:txBody>
                  <a:tcPr marL="9525" marR="9525" marT="9525" marB="0" anchor="ctr"/>
                </a:tc>
              </a:tr>
              <a:tr h="194229">
                <a:tc>
                  <a:txBody>
                    <a:bodyPr/>
                    <a:lstStyle/>
                    <a:p>
                      <a:pPr marL="0" marR="0" indent="0" algn="l" defTabSz="457200" rtl="0" eaLnBrk="1" fontAlgn="b" latinLnBrk="0" hangingPunct="1">
                        <a:lnSpc>
                          <a:spcPct val="100000"/>
                        </a:lnSpc>
                        <a:spcBef>
                          <a:spcPts val="0"/>
                        </a:spcBef>
                        <a:spcAft>
                          <a:spcPts val="0"/>
                        </a:spcAft>
                        <a:buClrTx/>
                        <a:buSzTx/>
                        <a:buFontTx/>
                        <a:buNone/>
                        <a:tabLst/>
                        <a:defRPr/>
                      </a:pPr>
                      <a:r>
                        <a:rPr lang="en-US" sz="1200" kern="1200" dirty="0" smtClean="0"/>
                        <a:t>Stay-at-home spouse or partner/Housewife/husband</a:t>
                      </a:r>
                      <a:endParaRPr lang="en-US" sz="1200" kern="1200" dirty="0" smtClean="0">
                        <a:solidFill>
                          <a:schemeClr val="tx1"/>
                        </a:solidFill>
                        <a:latin typeface="+mn-lt"/>
                        <a:ea typeface="+mn-ea"/>
                        <a:cs typeface="+mn-cs"/>
                      </a:endParaRPr>
                    </a:p>
                  </a:txBody>
                  <a:tcPr marR="9144" marT="9144" marB="0" anchor="ctr"/>
                </a:tc>
                <a:tc>
                  <a:txBody>
                    <a:bodyPr/>
                    <a:lstStyle/>
                    <a:p>
                      <a:pPr algn="ctr" rtl="0" fontAlgn="b"/>
                      <a:r>
                        <a:rPr lang="en-US" sz="1200" u="none" strike="noStrike"/>
                        <a:t>7%</a:t>
                      </a:r>
                      <a:endParaRPr lang="en-US" sz="1200" b="0" i="0" u="none" strike="noStrike">
                        <a:solidFill>
                          <a:srgbClr val="424F5A"/>
                        </a:solidFill>
                        <a:latin typeface="Calibri"/>
                      </a:endParaRPr>
                    </a:p>
                  </a:txBody>
                  <a:tcPr marL="9525" marR="9525" marT="9525" marB="0" anchor="ctr"/>
                </a:tc>
                <a:tc>
                  <a:txBody>
                    <a:bodyPr/>
                    <a:lstStyle/>
                    <a:p>
                      <a:pPr algn="ctr" rtl="0" fontAlgn="b"/>
                      <a:r>
                        <a:rPr lang="en-US" sz="1200" u="none" strike="noStrike"/>
                        <a:t>8%</a:t>
                      </a:r>
                      <a:endParaRPr lang="en-US" sz="1200" b="0" i="0" u="none" strike="noStrike">
                        <a:solidFill>
                          <a:srgbClr val="424F5A"/>
                        </a:solidFill>
                        <a:latin typeface="Calibri"/>
                      </a:endParaRPr>
                    </a:p>
                  </a:txBody>
                  <a:tcPr marL="9525" marR="9525" marT="9525" marB="0" anchor="ctr"/>
                </a:tc>
                <a:tc>
                  <a:txBody>
                    <a:bodyPr/>
                    <a:lstStyle/>
                    <a:p>
                      <a:pPr algn="ctr" rtl="0" fontAlgn="b"/>
                      <a:r>
                        <a:rPr lang="en-US" sz="1200" u="none" strike="noStrike"/>
                        <a:t>3%</a:t>
                      </a:r>
                      <a:endParaRPr lang="en-US" sz="1200" b="0" i="0" u="none" strike="noStrike">
                        <a:solidFill>
                          <a:srgbClr val="424F5A"/>
                        </a:solidFill>
                        <a:latin typeface="Calibri"/>
                      </a:endParaRPr>
                    </a:p>
                  </a:txBody>
                  <a:tcPr marL="9525" marR="9525" marT="9525" marB="0" anchor="ctr"/>
                </a:tc>
                <a:tc>
                  <a:txBody>
                    <a:bodyPr/>
                    <a:lstStyle/>
                    <a:p>
                      <a:pPr algn="ctr" rtl="0" fontAlgn="b"/>
                      <a:r>
                        <a:rPr lang="en-US" sz="1200" u="none" strike="noStrike" dirty="0"/>
                        <a:t>11%</a:t>
                      </a:r>
                      <a:endParaRPr lang="en-US" sz="1200" b="0" i="0" u="none" strike="noStrike" dirty="0">
                        <a:solidFill>
                          <a:srgbClr val="424F5A"/>
                        </a:solidFill>
                        <a:latin typeface="Calibri"/>
                      </a:endParaRPr>
                    </a:p>
                  </a:txBody>
                  <a:tcPr marL="9525" marR="9525" marT="9525" marB="0" anchor="ctr"/>
                </a:tc>
              </a:tr>
              <a:tr h="194229">
                <a:tc>
                  <a:txBody>
                    <a:bodyPr/>
                    <a:lstStyle/>
                    <a:p>
                      <a:pPr marL="0" marR="0" indent="0" algn="l" defTabSz="457200" rtl="0" eaLnBrk="1" fontAlgn="b" latinLnBrk="0" hangingPunct="1">
                        <a:lnSpc>
                          <a:spcPct val="100000"/>
                        </a:lnSpc>
                        <a:spcBef>
                          <a:spcPts val="0"/>
                        </a:spcBef>
                        <a:spcAft>
                          <a:spcPts val="0"/>
                        </a:spcAft>
                        <a:buClrTx/>
                        <a:buSzTx/>
                        <a:buFontTx/>
                        <a:buNone/>
                        <a:tabLst/>
                        <a:defRPr/>
                      </a:pPr>
                      <a:r>
                        <a:rPr lang="en-US" sz="1200" dirty="0" smtClean="0"/>
                        <a:t>Education Level</a:t>
                      </a:r>
                      <a:endParaRPr lang="en-US" sz="1200" b="1" dirty="0" smtClean="0">
                        <a:solidFill>
                          <a:schemeClr val="tx1"/>
                        </a:solidFill>
                      </a:endParaRPr>
                    </a:p>
                  </a:txBody>
                  <a:tcPr marL="9144" marR="9144" marT="9144" marB="0" anchor="ctr"/>
                </a:tc>
                <a:tc>
                  <a:txBody>
                    <a:bodyPr/>
                    <a:lstStyle/>
                    <a:p>
                      <a:pPr algn="ctr" rtl="0" fontAlgn="b"/>
                      <a:endParaRPr lang="en-US" sz="1200" b="0" i="0" u="none" strike="noStrike">
                        <a:solidFill>
                          <a:srgbClr val="424F5A"/>
                        </a:solidFill>
                        <a:latin typeface="Calibri"/>
                      </a:endParaRPr>
                    </a:p>
                  </a:txBody>
                  <a:tcPr marL="9525" marR="9525" marT="9525" marB="0" anchor="ctr"/>
                </a:tc>
                <a:tc>
                  <a:txBody>
                    <a:bodyPr/>
                    <a:lstStyle/>
                    <a:p>
                      <a:pPr algn="ctr" rtl="0" fontAlgn="b"/>
                      <a:endParaRPr lang="en-US" sz="1200" b="0" i="0" u="none" strike="noStrike">
                        <a:solidFill>
                          <a:srgbClr val="424F5A"/>
                        </a:solidFill>
                        <a:latin typeface="Calibri"/>
                      </a:endParaRPr>
                    </a:p>
                  </a:txBody>
                  <a:tcPr marL="9525" marR="9525" marT="9525" marB="0" anchor="ctr"/>
                </a:tc>
                <a:tc>
                  <a:txBody>
                    <a:bodyPr/>
                    <a:lstStyle/>
                    <a:p>
                      <a:pPr algn="ctr" rtl="0" fontAlgn="b"/>
                      <a:endParaRPr lang="en-US" sz="1200" b="0" i="0" u="none" strike="noStrike">
                        <a:solidFill>
                          <a:srgbClr val="424F5A"/>
                        </a:solidFill>
                        <a:latin typeface="Calibri"/>
                      </a:endParaRPr>
                    </a:p>
                  </a:txBody>
                  <a:tcPr marL="9525" marR="9525" marT="9525" marB="0" anchor="ctr"/>
                </a:tc>
                <a:tc>
                  <a:txBody>
                    <a:bodyPr/>
                    <a:lstStyle/>
                    <a:p>
                      <a:pPr algn="ctr" rtl="0" fontAlgn="b"/>
                      <a:endParaRPr lang="en-US" sz="1200" b="0" i="0" u="none" strike="noStrike" dirty="0">
                        <a:solidFill>
                          <a:srgbClr val="424F5A"/>
                        </a:solidFill>
                        <a:latin typeface="Calibri"/>
                      </a:endParaRPr>
                    </a:p>
                  </a:txBody>
                  <a:tcPr marL="9525" marR="9525" marT="9525" marB="0" anchor="ctr"/>
                </a:tc>
              </a:tr>
              <a:tr h="194229">
                <a:tc>
                  <a:txBody>
                    <a:bodyPr/>
                    <a:lstStyle/>
                    <a:p>
                      <a:pPr marL="0" marR="0" indent="0" algn="l" defTabSz="457200" rtl="0" eaLnBrk="1" fontAlgn="b" latinLnBrk="0" hangingPunct="1">
                        <a:lnSpc>
                          <a:spcPct val="100000"/>
                        </a:lnSpc>
                        <a:spcBef>
                          <a:spcPts val="0"/>
                        </a:spcBef>
                        <a:spcAft>
                          <a:spcPts val="0"/>
                        </a:spcAft>
                        <a:buClrTx/>
                        <a:buSzTx/>
                        <a:buFontTx/>
                        <a:buNone/>
                        <a:tabLst/>
                        <a:defRPr/>
                      </a:pPr>
                      <a:r>
                        <a:rPr lang="en-US" sz="1200" kern="1200" dirty="0" smtClean="0"/>
                        <a:t>High school or less (Net)</a:t>
                      </a:r>
                      <a:endParaRPr lang="en-US" sz="1200" kern="1200" dirty="0" smtClean="0">
                        <a:solidFill>
                          <a:schemeClr val="tx1"/>
                        </a:solidFill>
                        <a:latin typeface="+mn-lt"/>
                        <a:ea typeface="+mn-ea"/>
                        <a:cs typeface="+mn-cs"/>
                      </a:endParaRPr>
                    </a:p>
                  </a:txBody>
                  <a:tcPr marR="9144" marT="9144" marB="0" anchor="ctr"/>
                </a:tc>
                <a:tc>
                  <a:txBody>
                    <a:bodyPr/>
                    <a:lstStyle/>
                    <a:p>
                      <a:pPr algn="ctr" rtl="0" fontAlgn="b"/>
                      <a:r>
                        <a:rPr lang="en-US" sz="1200" u="none" strike="noStrike" dirty="0" smtClean="0"/>
                        <a:t>10%</a:t>
                      </a:r>
                      <a:endParaRPr lang="en-US" sz="1200" b="0" i="0" u="none" strike="noStrike" dirty="0">
                        <a:solidFill>
                          <a:srgbClr val="424F5A"/>
                        </a:solidFill>
                        <a:latin typeface="Calibri"/>
                      </a:endParaRPr>
                    </a:p>
                  </a:txBody>
                  <a:tcPr marL="9525" marR="9525" marT="9525" marB="0" anchor="ctr"/>
                </a:tc>
                <a:tc>
                  <a:txBody>
                    <a:bodyPr/>
                    <a:lstStyle/>
                    <a:p>
                      <a:pPr algn="ctr" rtl="0" fontAlgn="b"/>
                      <a:r>
                        <a:rPr lang="en-US" sz="1200" u="none" strike="noStrike" dirty="0" smtClean="0"/>
                        <a:t>25%</a:t>
                      </a:r>
                      <a:endParaRPr lang="en-US" sz="1200" b="0" i="0" u="none" strike="noStrike" dirty="0">
                        <a:solidFill>
                          <a:srgbClr val="424F5A"/>
                        </a:solidFill>
                        <a:latin typeface="Calibri"/>
                      </a:endParaRPr>
                    </a:p>
                  </a:txBody>
                  <a:tcPr marL="9525" marR="9525" marT="9525" marB="0" anchor="ctr"/>
                </a:tc>
                <a:tc>
                  <a:txBody>
                    <a:bodyPr/>
                    <a:lstStyle/>
                    <a:p>
                      <a:pPr algn="ctr" rtl="0" fontAlgn="b"/>
                      <a:r>
                        <a:rPr lang="en-US" sz="1200" u="none" strike="noStrike" dirty="0" smtClean="0"/>
                        <a:t>36%</a:t>
                      </a:r>
                      <a:endParaRPr lang="en-US" sz="1200" b="0" i="0" u="none" strike="noStrike" dirty="0">
                        <a:solidFill>
                          <a:srgbClr val="424F5A"/>
                        </a:solidFill>
                        <a:latin typeface="Calibri"/>
                      </a:endParaRPr>
                    </a:p>
                  </a:txBody>
                  <a:tcPr marL="9525" marR="9525" marT="9525" marB="0" anchor="ctr"/>
                </a:tc>
                <a:tc>
                  <a:txBody>
                    <a:bodyPr/>
                    <a:lstStyle/>
                    <a:p>
                      <a:pPr algn="ctr" rtl="0" fontAlgn="b"/>
                      <a:r>
                        <a:rPr lang="en-US" sz="1200" u="none" strike="noStrike" dirty="0" smtClean="0"/>
                        <a:t>35%</a:t>
                      </a:r>
                      <a:r>
                        <a:rPr lang="en-US" sz="1200" u="none" strike="noStrike" baseline="30000" dirty="0" smtClean="0"/>
                        <a:t>a</a:t>
                      </a:r>
                      <a:endParaRPr lang="en-US" sz="1200" b="0" i="0" u="none" strike="noStrike" baseline="30000" dirty="0">
                        <a:solidFill>
                          <a:srgbClr val="424F5A"/>
                        </a:solidFill>
                        <a:latin typeface="Calibri"/>
                      </a:endParaRPr>
                    </a:p>
                  </a:txBody>
                  <a:tcPr marL="9525" marR="9525" marT="9525" marB="0" anchor="ctr"/>
                </a:tc>
              </a:tr>
              <a:tr h="194229">
                <a:tc>
                  <a:txBody>
                    <a:bodyPr/>
                    <a:lstStyle/>
                    <a:p>
                      <a:pPr marL="0" marR="0" indent="0" algn="l" defTabSz="457200" rtl="0" eaLnBrk="1" fontAlgn="b" latinLnBrk="0" hangingPunct="1">
                        <a:lnSpc>
                          <a:spcPct val="100000"/>
                        </a:lnSpc>
                        <a:spcBef>
                          <a:spcPts val="0"/>
                        </a:spcBef>
                        <a:spcAft>
                          <a:spcPts val="0"/>
                        </a:spcAft>
                        <a:buClrTx/>
                        <a:buSzTx/>
                        <a:buFontTx/>
                        <a:buNone/>
                        <a:tabLst/>
                        <a:defRPr/>
                      </a:pPr>
                      <a:r>
                        <a:rPr lang="en-US" sz="1200" kern="1200" dirty="0" smtClean="0"/>
                        <a:t>College (Net)</a:t>
                      </a:r>
                      <a:endParaRPr lang="en-US" sz="1200" kern="1200" dirty="0" smtClean="0">
                        <a:solidFill>
                          <a:schemeClr val="tx1"/>
                        </a:solidFill>
                        <a:latin typeface="+mn-lt"/>
                        <a:ea typeface="+mn-ea"/>
                        <a:cs typeface="+mn-cs"/>
                      </a:endParaRPr>
                    </a:p>
                  </a:txBody>
                  <a:tcPr marR="9144" marT="9144" marB="0" anchor="ctr"/>
                </a:tc>
                <a:tc>
                  <a:txBody>
                    <a:bodyPr/>
                    <a:lstStyle/>
                    <a:p>
                      <a:pPr algn="ctr" rtl="0" fontAlgn="b"/>
                      <a:r>
                        <a:rPr lang="en-US" sz="1200" u="none" strike="noStrike" dirty="0" smtClean="0"/>
                        <a:t>64%</a:t>
                      </a:r>
                      <a:endParaRPr lang="en-US" sz="1200" b="0" i="0" u="none" strike="noStrike" dirty="0">
                        <a:solidFill>
                          <a:srgbClr val="424F5A"/>
                        </a:solidFill>
                        <a:latin typeface="Calibri"/>
                      </a:endParaRPr>
                    </a:p>
                  </a:txBody>
                  <a:tcPr marL="9525" marR="9525" marT="9525" marB="0" anchor="ctr"/>
                </a:tc>
                <a:tc>
                  <a:txBody>
                    <a:bodyPr/>
                    <a:lstStyle/>
                    <a:p>
                      <a:pPr algn="ctr" rtl="0" fontAlgn="b"/>
                      <a:r>
                        <a:rPr lang="en-US" sz="1200" u="none" strike="noStrike" dirty="0" smtClean="0"/>
                        <a:t>56%</a:t>
                      </a:r>
                      <a:endParaRPr lang="en-US" sz="1200" b="0" i="0" u="none" strike="noStrike" dirty="0">
                        <a:solidFill>
                          <a:srgbClr val="424F5A"/>
                        </a:solidFill>
                        <a:latin typeface="Calibri"/>
                      </a:endParaRPr>
                    </a:p>
                  </a:txBody>
                  <a:tcPr marL="9525" marR="9525" marT="9525" marB="0" anchor="ctr"/>
                </a:tc>
                <a:tc>
                  <a:txBody>
                    <a:bodyPr/>
                    <a:lstStyle/>
                    <a:p>
                      <a:pPr algn="ctr" rtl="0" fontAlgn="b"/>
                      <a:r>
                        <a:rPr lang="en-US" sz="1200" u="none" strike="noStrike" dirty="0" smtClean="0"/>
                        <a:t>49%</a:t>
                      </a:r>
                      <a:endParaRPr lang="en-US" sz="1200" b="0" i="0" u="none" strike="noStrike" dirty="0">
                        <a:solidFill>
                          <a:srgbClr val="424F5A"/>
                        </a:solidFill>
                        <a:latin typeface="Calibri"/>
                      </a:endParaRPr>
                    </a:p>
                  </a:txBody>
                  <a:tcPr marL="9525" marR="9525" marT="9525" marB="0" anchor="ctr"/>
                </a:tc>
                <a:tc>
                  <a:txBody>
                    <a:bodyPr/>
                    <a:lstStyle/>
                    <a:p>
                      <a:pPr algn="ctr" rtl="0" fontAlgn="b"/>
                      <a:r>
                        <a:rPr lang="en-US" sz="1200" u="none" strike="noStrike" dirty="0" smtClean="0"/>
                        <a:t>49%</a:t>
                      </a:r>
                      <a:endParaRPr lang="en-US" sz="1200" b="0" i="0" u="none" strike="noStrike" dirty="0">
                        <a:solidFill>
                          <a:srgbClr val="424F5A"/>
                        </a:solidFill>
                        <a:latin typeface="Calibri"/>
                      </a:endParaRPr>
                    </a:p>
                  </a:txBody>
                  <a:tcPr marL="9525" marR="9525" marT="9525" marB="0" anchor="ctr"/>
                </a:tc>
              </a:tr>
              <a:tr h="194229">
                <a:tc>
                  <a:txBody>
                    <a:bodyPr/>
                    <a:lstStyle/>
                    <a:p>
                      <a:pPr marL="0" marR="0" indent="0" algn="l" defTabSz="457200" rtl="0" eaLnBrk="1" fontAlgn="b" latinLnBrk="0" hangingPunct="1">
                        <a:lnSpc>
                          <a:spcPct val="100000"/>
                        </a:lnSpc>
                        <a:spcBef>
                          <a:spcPts val="0"/>
                        </a:spcBef>
                        <a:spcAft>
                          <a:spcPts val="0"/>
                        </a:spcAft>
                        <a:buClrTx/>
                        <a:buSzTx/>
                        <a:buFontTx/>
                        <a:buNone/>
                        <a:tabLst/>
                        <a:defRPr/>
                      </a:pPr>
                      <a:r>
                        <a:rPr lang="en-US" sz="1200" kern="1200" dirty="0" smtClean="0"/>
                        <a:t>Grad (Net)</a:t>
                      </a:r>
                      <a:endParaRPr lang="en-US" sz="1200" kern="1200" dirty="0" smtClean="0">
                        <a:solidFill>
                          <a:schemeClr val="tx1"/>
                        </a:solidFill>
                        <a:latin typeface="+mn-lt"/>
                        <a:ea typeface="+mn-ea"/>
                        <a:cs typeface="+mn-cs"/>
                      </a:endParaRPr>
                    </a:p>
                  </a:txBody>
                  <a:tcPr marR="9144" marT="9144" marB="0" anchor="ctr"/>
                </a:tc>
                <a:tc>
                  <a:txBody>
                    <a:bodyPr/>
                    <a:lstStyle/>
                    <a:p>
                      <a:pPr algn="ctr" rtl="0" fontAlgn="b"/>
                      <a:r>
                        <a:rPr lang="en-US" sz="1200" u="none" strike="noStrike" dirty="0" smtClean="0"/>
                        <a:t>26%</a:t>
                      </a:r>
                      <a:endParaRPr lang="en-US" sz="1200" b="0" i="0" u="none" strike="noStrike" dirty="0">
                        <a:solidFill>
                          <a:srgbClr val="424F5A"/>
                        </a:solidFill>
                        <a:latin typeface="Calibri"/>
                      </a:endParaRPr>
                    </a:p>
                  </a:txBody>
                  <a:tcPr marL="9525" marR="9525" marT="9525" marB="0" anchor="ctr"/>
                </a:tc>
                <a:tc>
                  <a:txBody>
                    <a:bodyPr/>
                    <a:lstStyle/>
                    <a:p>
                      <a:pPr algn="ctr" rtl="0" fontAlgn="b"/>
                      <a:r>
                        <a:rPr lang="en-US" sz="1200" u="none" strike="noStrike" dirty="0" smtClean="0"/>
                        <a:t>19%</a:t>
                      </a:r>
                      <a:endParaRPr lang="en-US" sz="1200" b="0" i="0" u="none" strike="noStrike" dirty="0">
                        <a:solidFill>
                          <a:srgbClr val="424F5A"/>
                        </a:solidFill>
                        <a:latin typeface="Calibri"/>
                      </a:endParaRPr>
                    </a:p>
                  </a:txBody>
                  <a:tcPr marL="9525" marR="9525" marT="9525" marB="0" anchor="ctr"/>
                </a:tc>
                <a:tc>
                  <a:txBody>
                    <a:bodyPr/>
                    <a:lstStyle/>
                    <a:p>
                      <a:pPr algn="ctr" rtl="0" fontAlgn="b"/>
                      <a:r>
                        <a:rPr lang="en-US" sz="1200" u="none" strike="noStrike" dirty="0" smtClean="0"/>
                        <a:t>15%</a:t>
                      </a:r>
                      <a:endParaRPr lang="en-US" sz="1200" b="0" i="0" u="none" strike="noStrike" dirty="0">
                        <a:solidFill>
                          <a:srgbClr val="424F5A"/>
                        </a:solidFill>
                        <a:latin typeface="Calibri"/>
                      </a:endParaRPr>
                    </a:p>
                  </a:txBody>
                  <a:tcPr marL="9525" marR="9525" marT="9525" marB="0" anchor="ctr"/>
                </a:tc>
                <a:tc>
                  <a:txBody>
                    <a:bodyPr/>
                    <a:lstStyle/>
                    <a:p>
                      <a:pPr algn="ctr" rtl="0" fontAlgn="b"/>
                      <a:r>
                        <a:rPr lang="en-US" sz="1200" u="none" strike="noStrike" dirty="0" smtClean="0"/>
                        <a:t>16%</a:t>
                      </a:r>
                      <a:endParaRPr lang="en-US" sz="1200" b="0" i="0" u="none" strike="noStrike" dirty="0">
                        <a:solidFill>
                          <a:srgbClr val="424F5A"/>
                        </a:solidFill>
                        <a:latin typeface="Calibri"/>
                      </a:endParaRPr>
                    </a:p>
                  </a:txBody>
                  <a:tcPr marL="9525" marR="9525" marT="9525" marB="0" anchor="ctr"/>
                </a:tc>
              </a:tr>
            </a:tbl>
          </a:graphicData>
        </a:graphic>
      </p:graphicFrame>
      <p:sp>
        <p:nvSpPr>
          <p:cNvPr id="5" name="Title 4"/>
          <p:cNvSpPr>
            <a:spLocks noGrp="1"/>
          </p:cNvSpPr>
          <p:nvPr>
            <p:ph type="title"/>
          </p:nvPr>
        </p:nvSpPr>
        <p:spPr/>
        <p:txBody>
          <a:bodyPr/>
          <a:lstStyle/>
          <a:p>
            <a:r>
              <a:rPr lang="en-US" dirty="0" smtClean="0">
                <a:solidFill>
                  <a:schemeClr val="accent4"/>
                </a:solidFill>
              </a:rPr>
              <a:t>Patient Demographics</a:t>
            </a:r>
            <a:endParaRPr lang="en-US" dirty="0">
              <a:solidFill>
                <a:schemeClr val="accent4"/>
              </a:solidFill>
            </a:endParaRPr>
          </a:p>
        </p:txBody>
      </p:sp>
      <p:sp>
        <p:nvSpPr>
          <p:cNvPr id="4" name="Slide Number Placeholder 3"/>
          <p:cNvSpPr>
            <a:spLocks noGrp="1"/>
          </p:cNvSpPr>
          <p:nvPr>
            <p:ph type="sldNum" sz="quarter" idx="12"/>
          </p:nvPr>
        </p:nvSpPr>
        <p:spPr/>
        <p:txBody>
          <a:bodyPr/>
          <a:lstStyle/>
          <a:p>
            <a:pPr>
              <a:defRPr/>
            </a:pPr>
            <a:fld id="{FF87CBDB-8B12-4A59-A70C-894855DE7F42}" type="slidenum">
              <a:rPr lang="en-US" smtClean="0"/>
              <a:pPr>
                <a:defRPr/>
              </a:pPr>
              <a:t>40</a:t>
            </a:fld>
            <a:endParaRPr lang="en-US" dirty="0"/>
          </a:p>
        </p:txBody>
      </p:sp>
      <p:sp>
        <p:nvSpPr>
          <p:cNvPr id="7" name="Text Box 24"/>
          <p:cNvSpPr txBox="1">
            <a:spLocks noChangeArrowheads="1"/>
          </p:cNvSpPr>
          <p:nvPr/>
        </p:nvSpPr>
        <p:spPr bwMode="auto">
          <a:xfrm>
            <a:off x="7007129" y="5867400"/>
            <a:ext cx="1957587" cy="215444"/>
          </a:xfrm>
          <a:prstGeom prst="rect">
            <a:avLst/>
          </a:prstGeom>
          <a:noFill/>
          <a:ln w="9525" algn="ctr">
            <a:noFill/>
            <a:miter lim="800000"/>
            <a:headEnd/>
            <a:tailEnd/>
          </a:ln>
        </p:spPr>
        <p:txBody>
          <a:bodyPr wrap="none">
            <a:spAutoFit/>
          </a:bodyPr>
          <a:lstStyle/>
          <a:p>
            <a:pPr algn="ctr" eaLnBrk="0" hangingPunct="0">
              <a:spcBef>
                <a:spcPct val="50000"/>
              </a:spcBef>
            </a:pPr>
            <a:r>
              <a:rPr lang="en-US" sz="800" i="1" dirty="0" smtClean="0"/>
              <a:t>a/b/c/d Indicates statistical significance</a:t>
            </a:r>
            <a:endParaRPr lang="en-US" sz="800" i="1" dirty="0"/>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Title 2"/>
          <p:cNvSpPr>
            <a:spLocks noGrp="1"/>
          </p:cNvSpPr>
          <p:nvPr>
            <p:ph type="title"/>
          </p:nvPr>
        </p:nvSpPr>
        <p:spPr/>
        <p:txBody>
          <a:bodyPr/>
          <a:lstStyle/>
          <a:p>
            <a:r>
              <a:rPr lang="en-US" dirty="0" smtClean="0">
                <a:solidFill>
                  <a:schemeClr val="accent4"/>
                </a:solidFill>
                <a:ea typeface="MS PGothic"/>
              </a:rPr>
              <a:t>Appendix</a:t>
            </a:r>
          </a:p>
        </p:txBody>
      </p:sp>
      <p:sp>
        <p:nvSpPr>
          <p:cNvPr id="93187" name="Slide Number Placeholder 3"/>
          <p:cNvSpPr>
            <a:spLocks noGrp="1"/>
          </p:cNvSpPr>
          <p:nvPr>
            <p:ph type="sldNum" sz="quarter" idx="15"/>
          </p:nvPr>
        </p:nvSpPr>
        <p:spPr>
          <a:noFill/>
        </p:spPr>
        <p:txBody>
          <a:bodyPr/>
          <a:lstStyle/>
          <a:p>
            <a:fld id="{BDBD50A0-2599-4FCB-81D6-D33994158B63}" type="slidenum">
              <a:rPr lang="en-US" smtClean="0">
                <a:latin typeface="Arial" charset="0"/>
                <a:cs typeface="Arial" charset="0"/>
              </a:rPr>
              <a:pPr/>
              <a:t>41</a:t>
            </a:fld>
            <a:endParaRPr lang="en-US" smtClean="0">
              <a:latin typeface="Arial" charset="0"/>
              <a:cs typeface="Arial" charset="0"/>
            </a:endParaRPr>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7" name="Title 1"/>
          <p:cNvSpPr>
            <a:spLocks noGrp="1"/>
          </p:cNvSpPr>
          <p:nvPr>
            <p:ph type="title"/>
          </p:nvPr>
        </p:nvSpPr>
        <p:spPr/>
        <p:txBody>
          <a:bodyPr/>
          <a:lstStyle/>
          <a:p>
            <a:r>
              <a:rPr lang="en-US" dirty="0" smtClean="0">
                <a:solidFill>
                  <a:schemeClr val="accent4"/>
                </a:solidFill>
                <a:ea typeface="MS PGothic"/>
              </a:rPr>
              <a:t>Searching for Information by Age</a:t>
            </a:r>
            <a:endParaRPr lang="en-US" b="0" dirty="0" smtClean="0">
              <a:solidFill>
                <a:srgbClr val="FF0000"/>
              </a:solidFill>
              <a:ea typeface="MS PGothic"/>
            </a:endParaRPr>
          </a:p>
        </p:txBody>
      </p:sp>
      <p:sp>
        <p:nvSpPr>
          <p:cNvPr id="96258" name="Slide Number Placeholder 2"/>
          <p:cNvSpPr>
            <a:spLocks noGrp="1"/>
          </p:cNvSpPr>
          <p:nvPr>
            <p:ph type="sldNum" sz="quarter" idx="12"/>
          </p:nvPr>
        </p:nvSpPr>
        <p:spPr>
          <a:noFill/>
        </p:spPr>
        <p:txBody>
          <a:bodyPr/>
          <a:lstStyle/>
          <a:p>
            <a:fld id="{31D6D77B-19C4-46EC-9122-098BAA54A52C}" type="slidenum">
              <a:rPr lang="en-US" smtClean="0">
                <a:latin typeface="Arial" charset="0"/>
                <a:cs typeface="Arial" charset="0"/>
              </a:rPr>
              <a:pPr/>
              <a:t>42</a:t>
            </a:fld>
            <a:endParaRPr lang="en-US" smtClean="0">
              <a:latin typeface="Arial" charset="0"/>
              <a:cs typeface="Arial" charset="0"/>
            </a:endParaRPr>
          </a:p>
        </p:txBody>
      </p:sp>
      <p:sp>
        <p:nvSpPr>
          <p:cNvPr id="10" name="TextBox 6"/>
          <p:cNvSpPr txBox="1">
            <a:spLocks noChangeArrowheads="1"/>
          </p:cNvSpPr>
          <p:nvPr/>
        </p:nvSpPr>
        <p:spPr bwMode="auto">
          <a:xfrm>
            <a:off x="457200" y="1752600"/>
            <a:ext cx="3657600" cy="307777"/>
          </a:xfrm>
          <a:prstGeom prst="rect">
            <a:avLst/>
          </a:prstGeom>
          <a:ln>
            <a:headEnd/>
            <a:tailEnd/>
          </a:ln>
        </p:spPr>
        <p:style>
          <a:lnRef idx="2">
            <a:schemeClr val="accent4"/>
          </a:lnRef>
          <a:fillRef idx="1">
            <a:schemeClr val="lt1"/>
          </a:fillRef>
          <a:effectRef idx="0">
            <a:schemeClr val="accent4"/>
          </a:effectRef>
          <a:fontRef idx="minor">
            <a:schemeClr val="dk1"/>
          </a:fontRef>
        </p:style>
        <p:txBody>
          <a:bodyPr>
            <a:spAutoFit/>
          </a:bodyPr>
          <a:lstStyle/>
          <a:p>
            <a:pPr algn="ctr">
              <a:defRPr/>
            </a:pPr>
            <a:r>
              <a:rPr lang="en-US" sz="1400" dirty="0" smtClean="0">
                <a:solidFill>
                  <a:schemeClr val="accent4"/>
                </a:solidFill>
                <a:latin typeface="+mn-lt"/>
                <a:cs typeface="Arial" pitchFamily="34" charset="0"/>
              </a:rPr>
              <a:t>Information Sources</a:t>
            </a:r>
            <a:endParaRPr lang="en-US" sz="1400" dirty="0">
              <a:solidFill>
                <a:schemeClr val="accent4"/>
              </a:solidFill>
              <a:latin typeface="+mn-lt"/>
              <a:cs typeface="Arial" pitchFamily="34" charset="0"/>
            </a:endParaRPr>
          </a:p>
        </p:txBody>
      </p:sp>
      <p:sp>
        <p:nvSpPr>
          <p:cNvPr id="17" name="TextBox 6"/>
          <p:cNvSpPr txBox="1">
            <a:spLocks noChangeArrowheads="1"/>
          </p:cNvSpPr>
          <p:nvPr/>
        </p:nvSpPr>
        <p:spPr bwMode="auto">
          <a:xfrm>
            <a:off x="4953000" y="1752600"/>
            <a:ext cx="3657600" cy="307777"/>
          </a:xfrm>
          <a:prstGeom prst="rect">
            <a:avLst/>
          </a:prstGeom>
          <a:ln>
            <a:headEnd/>
            <a:tailEnd/>
          </a:ln>
        </p:spPr>
        <p:style>
          <a:lnRef idx="2">
            <a:schemeClr val="accent4"/>
          </a:lnRef>
          <a:fillRef idx="1">
            <a:schemeClr val="lt1"/>
          </a:fillRef>
          <a:effectRef idx="0">
            <a:schemeClr val="accent4"/>
          </a:effectRef>
          <a:fontRef idx="minor">
            <a:schemeClr val="dk1"/>
          </a:fontRef>
        </p:style>
        <p:txBody>
          <a:bodyPr>
            <a:spAutoFit/>
          </a:bodyPr>
          <a:lstStyle/>
          <a:p>
            <a:pPr algn="ctr">
              <a:defRPr/>
            </a:pPr>
            <a:r>
              <a:rPr lang="en-US" sz="1400" dirty="0" smtClean="0">
                <a:solidFill>
                  <a:schemeClr val="accent4"/>
                </a:solidFill>
                <a:latin typeface="+mn-lt"/>
                <a:cs typeface="Arial" pitchFamily="34" charset="0"/>
              </a:rPr>
              <a:t>Internet Sources (Top 6)</a:t>
            </a:r>
            <a:endParaRPr lang="en-US" sz="1400" dirty="0">
              <a:solidFill>
                <a:schemeClr val="accent4"/>
              </a:solidFill>
              <a:latin typeface="+mn-lt"/>
              <a:cs typeface="Arial" pitchFamily="34" charset="0"/>
            </a:endParaRPr>
          </a:p>
        </p:txBody>
      </p:sp>
      <p:sp>
        <p:nvSpPr>
          <p:cNvPr id="15" name="Text Box 5"/>
          <p:cNvSpPr txBox="1">
            <a:spLocks noChangeArrowheads="1"/>
          </p:cNvSpPr>
          <p:nvPr/>
        </p:nvSpPr>
        <p:spPr bwMode="auto">
          <a:xfrm>
            <a:off x="990600" y="5847793"/>
            <a:ext cx="6172200" cy="707886"/>
          </a:xfrm>
          <a:prstGeom prst="rect">
            <a:avLst/>
          </a:prstGeom>
          <a:noFill/>
          <a:ln w="12700">
            <a:noFill/>
            <a:miter lim="800000"/>
            <a:headEnd type="none" w="sm" len="sm"/>
            <a:tailEnd type="none" w="sm" len="sm"/>
          </a:ln>
        </p:spPr>
        <p:txBody>
          <a:bodyPr wrap="square">
            <a:spAutoFit/>
          </a:bodyPr>
          <a:lstStyle/>
          <a:p>
            <a:r>
              <a:rPr lang="en-US" sz="800" dirty="0" smtClean="0"/>
              <a:t>Base: All Qualified Respondents (n=456) Multiple Response</a:t>
            </a:r>
          </a:p>
          <a:p>
            <a:r>
              <a:rPr lang="en-US" sz="800" dirty="0" smtClean="0"/>
              <a:t>Q805 What sources do you use to gain information about your cancer? </a:t>
            </a:r>
          </a:p>
          <a:p>
            <a:r>
              <a:rPr lang="en-US" sz="800" dirty="0" smtClean="0"/>
              <a:t>Base: Use the Internet (n=365) Multiple Response</a:t>
            </a:r>
          </a:p>
          <a:p>
            <a:r>
              <a:rPr lang="en-US" sz="800" dirty="0" smtClean="0"/>
              <a:t>Q810 You indicated in the previous question that you use the internet to gain information about your cancer? Which of the following sites do you use? </a:t>
            </a:r>
          </a:p>
        </p:txBody>
      </p:sp>
      <p:graphicFrame>
        <p:nvGraphicFramePr>
          <p:cNvPr id="19" name="Chart 11"/>
          <p:cNvGraphicFramePr>
            <a:graphicFrameLocks/>
          </p:cNvGraphicFramePr>
          <p:nvPr/>
        </p:nvGraphicFramePr>
        <p:xfrm>
          <a:off x="228600" y="2057400"/>
          <a:ext cx="4724400" cy="3814762"/>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24" name="Chart 11"/>
          <p:cNvGraphicFramePr>
            <a:graphicFrameLocks/>
          </p:cNvGraphicFramePr>
          <p:nvPr/>
        </p:nvGraphicFramePr>
        <p:xfrm>
          <a:off x="4800600" y="2209800"/>
          <a:ext cx="3886200" cy="3662362"/>
        </p:xfrm>
        <a:graphic>
          <a:graphicData uri="http://schemas.openxmlformats.org/drawingml/2006/chart">
            <c:chart xmlns:c="http://schemas.openxmlformats.org/drawingml/2006/chart" xmlns:r="http://schemas.openxmlformats.org/officeDocument/2006/relationships" r:id="rId3"/>
          </a:graphicData>
        </a:graphic>
      </p:graphicFrame>
      <p:sp>
        <p:nvSpPr>
          <p:cNvPr id="27" name="Text Box 24"/>
          <p:cNvSpPr txBox="1">
            <a:spLocks noChangeArrowheads="1"/>
          </p:cNvSpPr>
          <p:nvPr/>
        </p:nvSpPr>
        <p:spPr bwMode="auto">
          <a:xfrm>
            <a:off x="7090485" y="5867400"/>
            <a:ext cx="1790875" cy="215444"/>
          </a:xfrm>
          <a:prstGeom prst="rect">
            <a:avLst/>
          </a:prstGeom>
          <a:noFill/>
          <a:ln w="9525" algn="ctr">
            <a:noFill/>
            <a:miter lim="800000"/>
            <a:headEnd/>
            <a:tailEnd/>
          </a:ln>
        </p:spPr>
        <p:txBody>
          <a:bodyPr wrap="none">
            <a:spAutoFit/>
          </a:bodyPr>
          <a:lstStyle/>
          <a:p>
            <a:pPr algn="ctr" eaLnBrk="0" hangingPunct="0">
              <a:spcBef>
                <a:spcPct val="50000"/>
              </a:spcBef>
            </a:pPr>
            <a:r>
              <a:rPr lang="en-US" sz="800" i="1" dirty="0" smtClean="0"/>
              <a:t>a/b Indicates statistical significance</a:t>
            </a:r>
            <a:endParaRPr lang="en-US" sz="800" i="1" dirty="0"/>
          </a:p>
        </p:txBody>
      </p:sp>
      <p:sp>
        <p:nvSpPr>
          <p:cNvPr id="13" name="Right Arrow 12"/>
          <p:cNvSpPr/>
          <p:nvPr/>
        </p:nvSpPr>
        <p:spPr bwMode="auto">
          <a:xfrm>
            <a:off x="4724400" y="3124200"/>
            <a:ext cx="457200" cy="381000"/>
          </a:xfrm>
          <a:prstGeom prst="rightArrow">
            <a:avLst/>
          </a:prstGeom>
          <a:solidFill>
            <a:srgbClr val="00B0F0"/>
          </a:solidFill>
          <a:ln>
            <a:headEnd type="none" w="med" len="med"/>
            <a:tailEnd type="none" w="med" len="med"/>
          </a:ln>
        </p:spPr>
        <p:style>
          <a:lnRef idx="2">
            <a:schemeClr val="accent4"/>
          </a:lnRef>
          <a:fillRef idx="1">
            <a:schemeClr val="lt1"/>
          </a:fillRef>
          <a:effectRef idx="0">
            <a:schemeClr val="accent4"/>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Arial" charset="0"/>
              <a:ea typeface="ヒラギノ角ゴ Pro W3" charset="-128"/>
              <a:cs typeface="ヒラギノ角ゴ Pro W3" charset="-128"/>
            </a:endParaRPr>
          </a:p>
        </p:txBody>
      </p:sp>
      <p:sp>
        <p:nvSpPr>
          <p:cNvPr id="28" name="TextBox 27"/>
          <p:cNvSpPr txBox="1"/>
          <p:nvPr/>
        </p:nvSpPr>
        <p:spPr>
          <a:xfrm>
            <a:off x="4716440" y="2286000"/>
            <a:ext cx="255198" cy="246221"/>
          </a:xfrm>
          <a:prstGeom prst="rect">
            <a:avLst/>
          </a:prstGeom>
          <a:noFill/>
        </p:spPr>
        <p:txBody>
          <a:bodyPr wrap="none" rtlCol="0">
            <a:spAutoFit/>
          </a:bodyPr>
          <a:lstStyle/>
          <a:p>
            <a:r>
              <a:rPr lang="en-US" sz="1000" dirty="0" smtClean="0"/>
              <a:t>d</a:t>
            </a:r>
            <a:endParaRPr lang="en-US" sz="1000" dirty="0"/>
          </a:p>
        </p:txBody>
      </p:sp>
      <p:sp>
        <p:nvSpPr>
          <p:cNvPr id="29" name="TextBox 28"/>
          <p:cNvSpPr txBox="1"/>
          <p:nvPr/>
        </p:nvSpPr>
        <p:spPr>
          <a:xfrm>
            <a:off x="2549856" y="5486400"/>
            <a:ext cx="255198" cy="246221"/>
          </a:xfrm>
          <a:prstGeom prst="rect">
            <a:avLst/>
          </a:prstGeom>
          <a:noFill/>
        </p:spPr>
        <p:txBody>
          <a:bodyPr wrap="none" rtlCol="0">
            <a:spAutoFit/>
          </a:bodyPr>
          <a:lstStyle/>
          <a:p>
            <a:r>
              <a:rPr lang="en-US" sz="1000" dirty="0" smtClean="0"/>
              <a:t>b</a:t>
            </a:r>
            <a:endParaRPr lang="en-US" sz="1000" dirty="0"/>
          </a:p>
        </p:txBody>
      </p:sp>
      <p:sp>
        <p:nvSpPr>
          <p:cNvPr id="30" name="TextBox 29"/>
          <p:cNvSpPr txBox="1"/>
          <p:nvPr/>
        </p:nvSpPr>
        <p:spPr>
          <a:xfrm>
            <a:off x="3505200" y="3331192"/>
            <a:ext cx="255198" cy="246221"/>
          </a:xfrm>
          <a:prstGeom prst="rect">
            <a:avLst/>
          </a:prstGeom>
          <a:noFill/>
        </p:spPr>
        <p:txBody>
          <a:bodyPr wrap="none" rtlCol="0">
            <a:spAutoFit/>
          </a:bodyPr>
          <a:lstStyle/>
          <a:p>
            <a:r>
              <a:rPr lang="en-US" sz="1000" dirty="0" smtClean="0"/>
              <a:t>d</a:t>
            </a:r>
            <a:endParaRPr lang="en-US" sz="1000" dirty="0"/>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Title 12"/>
          <p:cNvSpPr>
            <a:spLocks noGrp="1"/>
          </p:cNvSpPr>
          <p:nvPr>
            <p:ph type="title"/>
          </p:nvPr>
        </p:nvSpPr>
        <p:spPr/>
        <p:txBody>
          <a:bodyPr/>
          <a:lstStyle/>
          <a:p>
            <a:r>
              <a:rPr lang="en-US" dirty="0" smtClean="0">
                <a:solidFill>
                  <a:schemeClr val="accent4"/>
                </a:solidFill>
                <a:ea typeface="MS PGothic"/>
              </a:rPr>
              <a:t>Communication With Others By Age</a:t>
            </a:r>
          </a:p>
        </p:txBody>
      </p:sp>
      <p:sp>
        <p:nvSpPr>
          <p:cNvPr id="34820" name="Slide Number Placeholder 3"/>
          <p:cNvSpPr txBox="1">
            <a:spLocks/>
          </p:cNvSpPr>
          <p:nvPr/>
        </p:nvSpPr>
        <p:spPr bwMode="auto">
          <a:xfrm>
            <a:off x="8534400" y="6627813"/>
            <a:ext cx="609600" cy="230187"/>
          </a:xfrm>
          <a:prstGeom prst="rect">
            <a:avLst/>
          </a:prstGeom>
          <a:noFill/>
          <a:ln w="9525">
            <a:noFill/>
            <a:miter lim="800000"/>
            <a:headEnd/>
            <a:tailEnd/>
          </a:ln>
        </p:spPr>
        <p:txBody>
          <a:bodyPr anchor="ctr">
            <a:spAutoFit/>
          </a:bodyPr>
          <a:lstStyle/>
          <a:p>
            <a:pPr algn="ctr"/>
            <a:fld id="{B2A35A52-B656-4FEE-8007-FDAB0BBC1075}" type="slidenum">
              <a:rPr lang="en-US" sz="900" b="1">
                <a:solidFill>
                  <a:srgbClr val="000000"/>
                </a:solidFill>
              </a:rPr>
              <a:pPr algn="ctr"/>
              <a:t>43</a:t>
            </a:fld>
            <a:endParaRPr lang="en-US" sz="900" b="1">
              <a:solidFill>
                <a:srgbClr val="000000"/>
              </a:solidFill>
            </a:endParaRPr>
          </a:p>
        </p:txBody>
      </p:sp>
      <p:sp>
        <p:nvSpPr>
          <p:cNvPr id="23558" name="Rectangle 7"/>
          <p:cNvSpPr>
            <a:spLocks noChangeArrowheads="1"/>
          </p:cNvSpPr>
          <p:nvPr/>
        </p:nvSpPr>
        <p:spPr bwMode="auto">
          <a:xfrm>
            <a:off x="304800" y="1524000"/>
            <a:ext cx="8077200" cy="307777"/>
          </a:xfrm>
          <a:prstGeom prst="rect">
            <a:avLst/>
          </a:prstGeom>
          <a:ln>
            <a:headEnd/>
            <a:tailEnd/>
          </a:ln>
        </p:spPr>
        <p:style>
          <a:lnRef idx="2">
            <a:schemeClr val="accent4"/>
          </a:lnRef>
          <a:fillRef idx="1">
            <a:schemeClr val="lt1"/>
          </a:fillRef>
          <a:effectRef idx="0">
            <a:schemeClr val="accent4"/>
          </a:effectRef>
          <a:fontRef idx="minor">
            <a:schemeClr val="dk1"/>
          </a:fontRef>
        </p:style>
        <p:txBody>
          <a:bodyPr wrap="square">
            <a:spAutoFit/>
          </a:bodyPr>
          <a:lstStyle/>
          <a:p>
            <a:pPr algn="ctr">
              <a:defRPr/>
            </a:pPr>
            <a:r>
              <a:rPr lang="en-US" sz="1400" dirty="0" smtClean="0">
                <a:solidFill>
                  <a:schemeClr val="accent4"/>
                </a:solidFill>
                <a:latin typeface="+mn-lt"/>
                <a:cs typeface="Arial" pitchFamily="34" charset="0"/>
              </a:rPr>
              <a:t>Would Like to Communicate With Other Cancer Patients</a:t>
            </a:r>
            <a:endParaRPr lang="en-US" sz="1400" dirty="0">
              <a:solidFill>
                <a:schemeClr val="accent4"/>
              </a:solidFill>
              <a:latin typeface="+mn-lt"/>
              <a:cs typeface="Arial" pitchFamily="34" charset="0"/>
            </a:endParaRPr>
          </a:p>
        </p:txBody>
      </p:sp>
      <p:graphicFrame>
        <p:nvGraphicFramePr>
          <p:cNvPr id="20" name="Chart 19"/>
          <p:cNvGraphicFramePr/>
          <p:nvPr/>
        </p:nvGraphicFramePr>
        <p:xfrm>
          <a:off x="609600" y="1600200"/>
          <a:ext cx="7565295" cy="3657600"/>
        </p:xfrm>
        <a:graphic>
          <a:graphicData uri="http://schemas.openxmlformats.org/drawingml/2006/chart">
            <c:chart xmlns:c="http://schemas.openxmlformats.org/drawingml/2006/chart" xmlns:r="http://schemas.openxmlformats.org/officeDocument/2006/relationships" r:id="rId3"/>
          </a:graphicData>
        </a:graphic>
      </p:graphicFrame>
      <p:sp>
        <p:nvSpPr>
          <p:cNvPr id="21" name="Text Box 5"/>
          <p:cNvSpPr txBox="1">
            <a:spLocks noChangeArrowheads="1"/>
          </p:cNvSpPr>
          <p:nvPr/>
        </p:nvSpPr>
        <p:spPr bwMode="auto">
          <a:xfrm>
            <a:off x="990600" y="6019800"/>
            <a:ext cx="6172200" cy="461665"/>
          </a:xfrm>
          <a:prstGeom prst="rect">
            <a:avLst/>
          </a:prstGeom>
          <a:noFill/>
          <a:ln w="12700">
            <a:noFill/>
            <a:miter lim="800000"/>
            <a:headEnd type="none" w="sm" len="sm"/>
            <a:tailEnd type="none" w="sm" len="sm"/>
          </a:ln>
        </p:spPr>
        <p:txBody>
          <a:bodyPr wrap="square">
            <a:spAutoFit/>
          </a:bodyPr>
          <a:lstStyle/>
          <a:p>
            <a:r>
              <a:rPr lang="en-US" sz="800" dirty="0" smtClean="0"/>
              <a:t>Base: All Qualified Respondents (18-34 n=51) (35-49 n=93) (50-64 n=187) (65+ n=125)</a:t>
            </a:r>
          </a:p>
          <a:p>
            <a:r>
              <a:rPr lang="en-US" sz="800" dirty="0" smtClean="0"/>
              <a:t>Q830 Would it be helpful for you to contact other cancer patients for information, advice and/or support regarding your treatment decision?</a:t>
            </a:r>
          </a:p>
        </p:txBody>
      </p:sp>
      <p:sp>
        <p:nvSpPr>
          <p:cNvPr id="25" name="TextBox 24"/>
          <p:cNvSpPr txBox="1"/>
          <p:nvPr/>
        </p:nvSpPr>
        <p:spPr>
          <a:xfrm>
            <a:off x="3921456" y="2756848"/>
            <a:ext cx="304800" cy="261610"/>
          </a:xfrm>
          <a:prstGeom prst="rect">
            <a:avLst/>
          </a:prstGeom>
          <a:noFill/>
        </p:spPr>
        <p:txBody>
          <a:bodyPr wrap="square" rtlCol="0">
            <a:spAutoFit/>
          </a:bodyPr>
          <a:lstStyle/>
          <a:p>
            <a:r>
              <a:rPr lang="en-US" sz="1100" dirty="0" smtClean="0">
                <a:solidFill>
                  <a:srgbClr val="000000"/>
                </a:solidFill>
                <a:latin typeface="+mj-lt"/>
              </a:rPr>
              <a:t>d</a:t>
            </a:r>
            <a:endParaRPr lang="en-US" sz="1100" dirty="0">
              <a:solidFill>
                <a:srgbClr val="000000"/>
              </a:solidFill>
              <a:latin typeface="+mj-lt"/>
            </a:endParaRPr>
          </a:p>
        </p:txBody>
      </p:sp>
      <p:sp>
        <p:nvSpPr>
          <p:cNvPr id="26" name="Text Box 24"/>
          <p:cNvSpPr txBox="1">
            <a:spLocks noChangeArrowheads="1"/>
          </p:cNvSpPr>
          <p:nvPr/>
        </p:nvSpPr>
        <p:spPr bwMode="auto">
          <a:xfrm>
            <a:off x="7090485" y="5867400"/>
            <a:ext cx="1790875" cy="215444"/>
          </a:xfrm>
          <a:prstGeom prst="rect">
            <a:avLst/>
          </a:prstGeom>
          <a:noFill/>
          <a:ln w="9525" algn="ctr">
            <a:noFill/>
            <a:miter lim="800000"/>
            <a:headEnd/>
            <a:tailEnd/>
          </a:ln>
        </p:spPr>
        <p:txBody>
          <a:bodyPr wrap="none">
            <a:spAutoFit/>
          </a:bodyPr>
          <a:lstStyle/>
          <a:p>
            <a:pPr algn="ctr" eaLnBrk="0" hangingPunct="0">
              <a:spcBef>
                <a:spcPct val="50000"/>
              </a:spcBef>
            </a:pPr>
            <a:r>
              <a:rPr lang="en-US" sz="800" i="1" smtClean="0"/>
              <a:t>a/b </a:t>
            </a:r>
            <a:r>
              <a:rPr lang="en-US" sz="800" i="1" dirty="0" smtClean="0"/>
              <a:t>Indicates statistical significance</a:t>
            </a:r>
            <a:endParaRPr lang="en-US" sz="800" i="1" dirty="0"/>
          </a:p>
        </p:txBody>
      </p:sp>
      <p:sp>
        <p:nvSpPr>
          <p:cNvPr id="13" name="TextBox 12"/>
          <p:cNvSpPr txBox="1"/>
          <p:nvPr/>
        </p:nvSpPr>
        <p:spPr>
          <a:xfrm>
            <a:off x="5105400" y="2631744"/>
            <a:ext cx="304800" cy="261610"/>
          </a:xfrm>
          <a:prstGeom prst="rect">
            <a:avLst/>
          </a:prstGeom>
          <a:noFill/>
        </p:spPr>
        <p:txBody>
          <a:bodyPr wrap="square" rtlCol="0">
            <a:spAutoFit/>
          </a:bodyPr>
          <a:lstStyle/>
          <a:p>
            <a:r>
              <a:rPr lang="en-US" sz="1100" dirty="0" smtClean="0">
                <a:solidFill>
                  <a:srgbClr val="000000"/>
                </a:solidFill>
                <a:latin typeface="+mj-lt"/>
              </a:rPr>
              <a:t>d</a:t>
            </a:r>
            <a:endParaRPr lang="en-US" sz="1100" dirty="0">
              <a:solidFill>
                <a:srgbClr val="000000"/>
              </a:solidFill>
              <a:latin typeface="+mj-lt"/>
            </a:endParaRPr>
          </a:p>
        </p:txBody>
      </p:sp>
      <p:sp>
        <p:nvSpPr>
          <p:cNvPr id="14" name="TextBox 13"/>
          <p:cNvSpPr txBox="1"/>
          <p:nvPr/>
        </p:nvSpPr>
        <p:spPr>
          <a:xfrm>
            <a:off x="6248400" y="2895600"/>
            <a:ext cx="381000" cy="261610"/>
          </a:xfrm>
          <a:prstGeom prst="rect">
            <a:avLst/>
          </a:prstGeom>
          <a:noFill/>
        </p:spPr>
        <p:txBody>
          <a:bodyPr wrap="square" rtlCol="0">
            <a:spAutoFit/>
          </a:bodyPr>
          <a:lstStyle/>
          <a:p>
            <a:r>
              <a:rPr lang="en-US" sz="1100" dirty="0" err="1" smtClean="0">
                <a:solidFill>
                  <a:schemeClr val="bg1"/>
                </a:solidFill>
                <a:latin typeface="+mj-lt"/>
              </a:rPr>
              <a:t>bc</a:t>
            </a:r>
            <a:endParaRPr lang="en-US" sz="1100" dirty="0">
              <a:solidFill>
                <a:schemeClr val="bg1"/>
              </a:solidFill>
              <a:latin typeface="+mj-lt"/>
            </a:endParaRPr>
          </a:p>
        </p:txBody>
      </p:sp>
    </p:spTree>
  </p:cSld>
  <p:clrMapOvr>
    <a:masterClrMapping/>
  </p:clrMapOvr>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Title 12"/>
          <p:cNvSpPr>
            <a:spLocks noGrp="1"/>
          </p:cNvSpPr>
          <p:nvPr>
            <p:ph type="title"/>
          </p:nvPr>
        </p:nvSpPr>
        <p:spPr/>
        <p:txBody>
          <a:bodyPr/>
          <a:lstStyle/>
          <a:p>
            <a:r>
              <a:rPr lang="en-US" dirty="0" smtClean="0">
                <a:solidFill>
                  <a:schemeClr val="accent4"/>
                </a:solidFill>
                <a:ea typeface="MS PGothic"/>
              </a:rPr>
              <a:t>Means of Communication By Age</a:t>
            </a:r>
          </a:p>
        </p:txBody>
      </p:sp>
      <p:sp>
        <p:nvSpPr>
          <p:cNvPr id="34820" name="Slide Number Placeholder 3"/>
          <p:cNvSpPr txBox="1">
            <a:spLocks/>
          </p:cNvSpPr>
          <p:nvPr/>
        </p:nvSpPr>
        <p:spPr bwMode="auto">
          <a:xfrm>
            <a:off x="8534400" y="6627813"/>
            <a:ext cx="609600" cy="230187"/>
          </a:xfrm>
          <a:prstGeom prst="rect">
            <a:avLst/>
          </a:prstGeom>
          <a:noFill/>
          <a:ln w="9525">
            <a:noFill/>
            <a:miter lim="800000"/>
            <a:headEnd/>
            <a:tailEnd/>
          </a:ln>
        </p:spPr>
        <p:txBody>
          <a:bodyPr anchor="ctr">
            <a:spAutoFit/>
          </a:bodyPr>
          <a:lstStyle/>
          <a:p>
            <a:pPr algn="ctr"/>
            <a:fld id="{B2A35A52-B656-4FEE-8007-FDAB0BBC1075}" type="slidenum">
              <a:rPr lang="en-US" sz="900" b="1">
                <a:solidFill>
                  <a:srgbClr val="000000"/>
                </a:solidFill>
              </a:rPr>
              <a:pPr algn="ctr"/>
              <a:t>44</a:t>
            </a:fld>
            <a:endParaRPr lang="en-US" sz="900" b="1">
              <a:solidFill>
                <a:srgbClr val="000000"/>
              </a:solidFill>
            </a:endParaRPr>
          </a:p>
        </p:txBody>
      </p:sp>
      <p:sp>
        <p:nvSpPr>
          <p:cNvPr id="21" name="Text Box 5"/>
          <p:cNvSpPr txBox="1">
            <a:spLocks noChangeArrowheads="1"/>
          </p:cNvSpPr>
          <p:nvPr/>
        </p:nvSpPr>
        <p:spPr bwMode="auto">
          <a:xfrm>
            <a:off x="990600" y="5847793"/>
            <a:ext cx="6172200" cy="461665"/>
          </a:xfrm>
          <a:prstGeom prst="rect">
            <a:avLst/>
          </a:prstGeom>
          <a:noFill/>
          <a:ln w="12700">
            <a:noFill/>
            <a:miter lim="800000"/>
            <a:headEnd type="none" w="sm" len="sm"/>
            <a:tailEnd type="none" w="sm" len="sm"/>
          </a:ln>
        </p:spPr>
        <p:txBody>
          <a:bodyPr wrap="square">
            <a:spAutoFit/>
          </a:bodyPr>
          <a:lstStyle/>
          <a:p>
            <a:r>
              <a:rPr lang="en-US" sz="800" dirty="0" smtClean="0"/>
              <a:t>Base: Those Who Would Like to Contact Other Cancer Patients (18-34 n=29**) (35-49 n=59) (50-64 n=109) (65+ n=55) </a:t>
            </a:r>
          </a:p>
          <a:p>
            <a:r>
              <a:rPr lang="en-US" sz="800" dirty="0" smtClean="0"/>
              <a:t>Q835 By what means (for example through doctors’ offices, Patient advocacy websites, company sponsored web sites etc.) would you like to contact other cancer patients? Please be as specific as possible.</a:t>
            </a:r>
          </a:p>
        </p:txBody>
      </p:sp>
      <p:graphicFrame>
        <p:nvGraphicFramePr>
          <p:cNvPr id="24" name="Chart 11"/>
          <p:cNvGraphicFramePr>
            <a:graphicFrameLocks/>
          </p:cNvGraphicFramePr>
          <p:nvPr/>
        </p:nvGraphicFramePr>
        <p:xfrm>
          <a:off x="-685800" y="1752600"/>
          <a:ext cx="10134600" cy="4038600"/>
        </p:xfrm>
        <a:graphic>
          <a:graphicData uri="http://schemas.openxmlformats.org/drawingml/2006/chart">
            <c:chart xmlns:c="http://schemas.openxmlformats.org/drawingml/2006/chart" xmlns:r="http://schemas.openxmlformats.org/officeDocument/2006/relationships" r:id="rId3"/>
          </a:graphicData>
        </a:graphic>
      </p:graphicFrame>
      <p:sp>
        <p:nvSpPr>
          <p:cNvPr id="25" name="TextBox 24"/>
          <p:cNvSpPr txBox="1"/>
          <p:nvPr/>
        </p:nvSpPr>
        <p:spPr>
          <a:xfrm>
            <a:off x="6829864" y="3214468"/>
            <a:ext cx="304800" cy="246221"/>
          </a:xfrm>
          <a:prstGeom prst="rect">
            <a:avLst/>
          </a:prstGeom>
          <a:noFill/>
        </p:spPr>
        <p:txBody>
          <a:bodyPr wrap="square" rtlCol="0">
            <a:spAutoFit/>
          </a:bodyPr>
          <a:lstStyle/>
          <a:p>
            <a:r>
              <a:rPr lang="en-US" sz="1000" dirty="0" smtClean="0">
                <a:latin typeface="+mj-lt"/>
              </a:rPr>
              <a:t>c</a:t>
            </a:r>
            <a:endParaRPr lang="en-US" sz="1000" dirty="0">
              <a:latin typeface="+mj-lt"/>
            </a:endParaRPr>
          </a:p>
        </p:txBody>
      </p:sp>
      <p:sp>
        <p:nvSpPr>
          <p:cNvPr id="26" name="Text Box 24"/>
          <p:cNvSpPr txBox="1">
            <a:spLocks noChangeArrowheads="1"/>
          </p:cNvSpPr>
          <p:nvPr/>
        </p:nvSpPr>
        <p:spPr bwMode="auto">
          <a:xfrm>
            <a:off x="7090485" y="5867400"/>
            <a:ext cx="1790875" cy="215444"/>
          </a:xfrm>
          <a:prstGeom prst="rect">
            <a:avLst/>
          </a:prstGeom>
          <a:noFill/>
          <a:ln w="9525" algn="ctr">
            <a:noFill/>
            <a:miter lim="800000"/>
            <a:headEnd/>
            <a:tailEnd/>
          </a:ln>
        </p:spPr>
        <p:txBody>
          <a:bodyPr wrap="none">
            <a:spAutoFit/>
          </a:bodyPr>
          <a:lstStyle/>
          <a:p>
            <a:pPr algn="ctr" eaLnBrk="0" hangingPunct="0">
              <a:spcBef>
                <a:spcPct val="50000"/>
              </a:spcBef>
            </a:pPr>
            <a:r>
              <a:rPr lang="en-US" sz="800" i="1" dirty="0" smtClean="0"/>
              <a:t>a/b Indicates statistical significance</a:t>
            </a:r>
            <a:endParaRPr lang="en-US" sz="800" i="1" dirty="0"/>
          </a:p>
        </p:txBody>
      </p:sp>
      <p:sp>
        <p:nvSpPr>
          <p:cNvPr id="27" name="Text Box 5"/>
          <p:cNvSpPr txBox="1">
            <a:spLocks noChangeArrowheads="1"/>
          </p:cNvSpPr>
          <p:nvPr/>
        </p:nvSpPr>
        <p:spPr bwMode="auto">
          <a:xfrm>
            <a:off x="7114040" y="5751212"/>
            <a:ext cx="1584088" cy="215444"/>
          </a:xfrm>
          <a:prstGeom prst="rect">
            <a:avLst/>
          </a:prstGeom>
          <a:noFill/>
          <a:ln w="12700">
            <a:noFill/>
            <a:miter lim="800000"/>
            <a:headEnd type="none" w="sm" len="sm"/>
            <a:tailEnd type="none" w="sm" len="sm"/>
          </a:ln>
        </p:spPr>
        <p:txBody>
          <a:bodyPr wrap="none">
            <a:spAutoFit/>
          </a:bodyPr>
          <a:lstStyle/>
          <a:p>
            <a:pPr>
              <a:spcBef>
                <a:spcPct val="5000"/>
              </a:spcBef>
            </a:pPr>
            <a:r>
              <a:rPr lang="en-US" sz="800" i="1" dirty="0" smtClean="0"/>
              <a:t>Mentions shown 4% or greater</a:t>
            </a:r>
          </a:p>
        </p:txBody>
      </p:sp>
      <p:sp>
        <p:nvSpPr>
          <p:cNvPr id="10" name="Text Box 24"/>
          <p:cNvSpPr txBox="1">
            <a:spLocks noChangeArrowheads="1"/>
          </p:cNvSpPr>
          <p:nvPr/>
        </p:nvSpPr>
        <p:spPr bwMode="auto">
          <a:xfrm>
            <a:off x="7467600" y="5562600"/>
            <a:ext cx="1483098" cy="215444"/>
          </a:xfrm>
          <a:prstGeom prst="rect">
            <a:avLst/>
          </a:prstGeom>
          <a:noFill/>
          <a:ln w="9525" algn="ctr">
            <a:noFill/>
            <a:miter lim="800000"/>
            <a:headEnd/>
            <a:tailEnd/>
          </a:ln>
        </p:spPr>
        <p:txBody>
          <a:bodyPr wrap="none">
            <a:spAutoFit/>
          </a:bodyPr>
          <a:lstStyle/>
          <a:p>
            <a:pPr algn="ctr" eaLnBrk="0" hangingPunct="0">
              <a:spcBef>
                <a:spcPct val="50000"/>
              </a:spcBef>
            </a:pPr>
            <a:r>
              <a:rPr lang="en-US" sz="800" i="1" dirty="0" smtClean="0"/>
              <a:t>** Extremely small base size</a:t>
            </a:r>
            <a:endParaRPr lang="en-US" sz="800" i="1" dirty="0"/>
          </a:p>
        </p:txBody>
      </p:sp>
    </p:spTree>
  </p:cSld>
  <p:clrMapOvr>
    <a:masterClrMapping/>
  </p:clrMapOvr>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Title 2"/>
          <p:cNvSpPr>
            <a:spLocks noGrp="1"/>
          </p:cNvSpPr>
          <p:nvPr>
            <p:ph type="title"/>
          </p:nvPr>
        </p:nvSpPr>
        <p:spPr/>
        <p:txBody>
          <a:bodyPr/>
          <a:lstStyle/>
          <a:p>
            <a:r>
              <a:rPr lang="en-US" dirty="0" smtClean="0">
                <a:solidFill>
                  <a:schemeClr val="accent4"/>
                </a:solidFill>
                <a:ea typeface="MS PGothic"/>
              </a:rPr>
              <a:t>Comparisons Between Cancers</a:t>
            </a:r>
          </a:p>
        </p:txBody>
      </p:sp>
      <p:sp>
        <p:nvSpPr>
          <p:cNvPr id="93187" name="Slide Number Placeholder 3"/>
          <p:cNvSpPr>
            <a:spLocks noGrp="1"/>
          </p:cNvSpPr>
          <p:nvPr>
            <p:ph type="sldNum" sz="quarter" idx="15"/>
          </p:nvPr>
        </p:nvSpPr>
        <p:spPr>
          <a:noFill/>
        </p:spPr>
        <p:txBody>
          <a:bodyPr/>
          <a:lstStyle/>
          <a:p>
            <a:fld id="{BDBD50A0-2599-4FCB-81D6-D33994158B63}" type="slidenum">
              <a:rPr lang="en-US" smtClean="0">
                <a:latin typeface="Arial" charset="0"/>
                <a:cs typeface="Arial" charset="0"/>
              </a:rPr>
              <a:pPr/>
              <a:t>45</a:t>
            </a:fld>
            <a:endParaRPr lang="en-US" smtClean="0">
              <a:latin typeface="Arial" charset="0"/>
              <a:cs typeface="Arial" charset="0"/>
            </a:endParaRPr>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4"/>
                </a:solidFill>
              </a:rPr>
              <a:t>Attitudes Towards Physicians and Cancer, Top 3 Box</a:t>
            </a:r>
            <a:endParaRPr lang="en-US" dirty="0">
              <a:solidFill>
                <a:schemeClr val="accent4"/>
              </a:solidFill>
            </a:endParaRPr>
          </a:p>
        </p:txBody>
      </p:sp>
      <p:sp>
        <p:nvSpPr>
          <p:cNvPr id="4" name="Slide Number Placeholder 3"/>
          <p:cNvSpPr>
            <a:spLocks noGrp="1"/>
          </p:cNvSpPr>
          <p:nvPr>
            <p:ph type="sldNum" sz="quarter" idx="12"/>
          </p:nvPr>
        </p:nvSpPr>
        <p:spPr/>
        <p:txBody>
          <a:bodyPr/>
          <a:lstStyle/>
          <a:p>
            <a:pPr>
              <a:defRPr/>
            </a:pPr>
            <a:fld id="{8BD278B2-C59F-4287-AEC0-D002DCDA7749}" type="slidenum">
              <a:rPr lang="en-US" smtClean="0"/>
              <a:pPr>
                <a:defRPr/>
              </a:pPr>
              <a:t>46</a:t>
            </a:fld>
            <a:endParaRPr lang="en-US" dirty="0"/>
          </a:p>
        </p:txBody>
      </p:sp>
      <p:graphicFrame>
        <p:nvGraphicFramePr>
          <p:cNvPr id="15" name="Chart Placeholder 4"/>
          <p:cNvGraphicFramePr>
            <a:graphicFrameLocks/>
          </p:cNvGraphicFramePr>
          <p:nvPr/>
        </p:nvGraphicFramePr>
        <p:xfrm>
          <a:off x="228600" y="1447800"/>
          <a:ext cx="8915400" cy="4495800"/>
        </p:xfrm>
        <a:graphic>
          <a:graphicData uri="http://schemas.openxmlformats.org/drawingml/2006/chart">
            <c:chart xmlns:c="http://schemas.openxmlformats.org/drawingml/2006/chart" xmlns:r="http://schemas.openxmlformats.org/officeDocument/2006/relationships" r:id="rId2"/>
          </a:graphicData>
        </a:graphic>
      </p:graphicFrame>
      <p:sp>
        <p:nvSpPr>
          <p:cNvPr id="16" name="Text Box 5"/>
          <p:cNvSpPr txBox="1">
            <a:spLocks noChangeArrowheads="1"/>
          </p:cNvSpPr>
          <p:nvPr/>
        </p:nvSpPr>
        <p:spPr bwMode="auto">
          <a:xfrm>
            <a:off x="990600" y="6019800"/>
            <a:ext cx="6172200" cy="338554"/>
          </a:xfrm>
          <a:prstGeom prst="rect">
            <a:avLst/>
          </a:prstGeom>
          <a:noFill/>
          <a:ln w="12700">
            <a:noFill/>
            <a:miter lim="800000"/>
            <a:headEnd type="none" w="sm" len="sm"/>
            <a:tailEnd type="none" w="sm" len="sm"/>
          </a:ln>
        </p:spPr>
        <p:txBody>
          <a:bodyPr wrap="square">
            <a:spAutoFit/>
          </a:bodyPr>
          <a:lstStyle/>
          <a:p>
            <a:r>
              <a:rPr lang="en-US" sz="800" dirty="0" smtClean="0"/>
              <a:t>Base: All Qualified Respondents (Melanoma n=247) (Kidney Cancer/RCC n=209)</a:t>
            </a:r>
          </a:p>
          <a:p>
            <a:r>
              <a:rPr lang="en-US" sz="800" dirty="0" smtClean="0"/>
              <a:t>Q846. To what extent do you agree or disagree with the following statements?</a:t>
            </a:r>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4"/>
                </a:solidFill>
              </a:rPr>
              <a:t>Attitudes Towards Physicians and Cancer By Stage, Top 3 Box</a:t>
            </a:r>
            <a:endParaRPr lang="en-US" dirty="0">
              <a:solidFill>
                <a:schemeClr val="accent4"/>
              </a:solidFill>
            </a:endParaRPr>
          </a:p>
        </p:txBody>
      </p:sp>
      <p:sp>
        <p:nvSpPr>
          <p:cNvPr id="4" name="Slide Number Placeholder 3"/>
          <p:cNvSpPr>
            <a:spLocks noGrp="1"/>
          </p:cNvSpPr>
          <p:nvPr>
            <p:ph type="sldNum" sz="quarter" idx="12"/>
          </p:nvPr>
        </p:nvSpPr>
        <p:spPr/>
        <p:txBody>
          <a:bodyPr/>
          <a:lstStyle/>
          <a:p>
            <a:pPr>
              <a:defRPr/>
            </a:pPr>
            <a:fld id="{8BD278B2-C59F-4287-AEC0-D002DCDA7749}" type="slidenum">
              <a:rPr lang="en-US" smtClean="0"/>
              <a:pPr>
                <a:defRPr/>
              </a:pPr>
              <a:t>47</a:t>
            </a:fld>
            <a:endParaRPr lang="en-US" dirty="0"/>
          </a:p>
        </p:txBody>
      </p:sp>
      <p:graphicFrame>
        <p:nvGraphicFramePr>
          <p:cNvPr id="15" name="Chart Placeholder 4"/>
          <p:cNvGraphicFramePr>
            <a:graphicFrameLocks/>
          </p:cNvGraphicFramePr>
          <p:nvPr/>
        </p:nvGraphicFramePr>
        <p:xfrm>
          <a:off x="228600" y="990600"/>
          <a:ext cx="8915400" cy="4953000"/>
        </p:xfrm>
        <a:graphic>
          <a:graphicData uri="http://schemas.openxmlformats.org/drawingml/2006/chart">
            <c:chart xmlns:c="http://schemas.openxmlformats.org/drawingml/2006/chart" xmlns:r="http://schemas.openxmlformats.org/officeDocument/2006/relationships" r:id="rId2"/>
          </a:graphicData>
        </a:graphic>
      </p:graphicFrame>
      <p:sp>
        <p:nvSpPr>
          <p:cNvPr id="16" name="Text Box 5"/>
          <p:cNvSpPr txBox="1">
            <a:spLocks noChangeArrowheads="1"/>
          </p:cNvSpPr>
          <p:nvPr/>
        </p:nvSpPr>
        <p:spPr bwMode="auto">
          <a:xfrm>
            <a:off x="381000" y="6096000"/>
            <a:ext cx="7467600" cy="338554"/>
          </a:xfrm>
          <a:prstGeom prst="rect">
            <a:avLst/>
          </a:prstGeom>
          <a:noFill/>
          <a:ln w="12700">
            <a:noFill/>
            <a:miter lim="800000"/>
            <a:headEnd type="none" w="sm" len="sm"/>
            <a:tailEnd type="none" w="sm" len="sm"/>
          </a:ln>
        </p:spPr>
        <p:txBody>
          <a:bodyPr wrap="square">
            <a:spAutoFit/>
          </a:bodyPr>
          <a:lstStyle/>
          <a:p>
            <a:r>
              <a:rPr lang="en-US" sz="800" dirty="0" smtClean="0"/>
              <a:t>Base: All Qualified Respondents (Melanoma Stage 3 n=80) (Metastatic Melanoma n=167 (KC/RCC Stage 3  n=66) (Metastatic KC/RCC n=143)</a:t>
            </a:r>
          </a:p>
          <a:p>
            <a:r>
              <a:rPr lang="en-US" sz="800" dirty="0" smtClean="0"/>
              <a:t>Q846. To what extent do you agree or disagree with the following statements?</a:t>
            </a:r>
          </a:p>
        </p:txBody>
      </p:sp>
      <p:sp>
        <p:nvSpPr>
          <p:cNvPr id="7" name="TextBox 6"/>
          <p:cNvSpPr txBox="1"/>
          <p:nvPr/>
        </p:nvSpPr>
        <p:spPr>
          <a:xfrm>
            <a:off x="6441744" y="5638800"/>
            <a:ext cx="248786" cy="230832"/>
          </a:xfrm>
          <a:prstGeom prst="rect">
            <a:avLst/>
          </a:prstGeom>
          <a:noFill/>
        </p:spPr>
        <p:txBody>
          <a:bodyPr wrap="none" rtlCol="0">
            <a:spAutoFit/>
          </a:bodyPr>
          <a:lstStyle/>
          <a:p>
            <a:r>
              <a:rPr lang="en-US" sz="900" b="1" dirty="0" smtClean="0">
                <a:solidFill>
                  <a:srgbClr val="000000"/>
                </a:solidFill>
              </a:rPr>
              <a:t>a</a:t>
            </a:r>
            <a:endParaRPr lang="en-US" sz="900" b="1" dirty="0">
              <a:solidFill>
                <a:srgbClr val="000000"/>
              </a:solidFill>
            </a:endParaRPr>
          </a:p>
        </p:txBody>
      </p:sp>
      <p:sp>
        <p:nvSpPr>
          <p:cNvPr id="8" name="Text Box 24"/>
          <p:cNvSpPr txBox="1">
            <a:spLocks noChangeArrowheads="1"/>
          </p:cNvSpPr>
          <p:nvPr/>
        </p:nvSpPr>
        <p:spPr bwMode="auto">
          <a:xfrm>
            <a:off x="7086600" y="5943600"/>
            <a:ext cx="1790875" cy="215444"/>
          </a:xfrm>
          <a:prstGeom prst="rect">
            <a:avLst/>
          </a:prstGeom>
          <a:noFill/>
          <a:ln w="9525" algn="ctr">
            <a:noFill/>
            <a:miter lim="800000"/>
            <a:headEnd/>
            <a:tailEnd/>
          </a:ln>
        </p:spPr>
        <p:txBody>
          <a:bodyPr wrap="none">
            <a:spAutoFit/>
          </a:bodyPr>
          <a:lstStyle/>
          <a:p>
            <a:pPr algn="ctr" eaLnBrk="0" hangingPunct="0">
              <a:spcBef>
                <a:spcPct val="50000"/>
              </a:spcBef>
            </a:pPr>
            <a:r>
              <a:rPr lang="en-US" sz="800" i="1" dirty="0" smtClean="0"/>
              <a:t>a/b Indicates statistical significance</a:t>
            </a:r>
            <a:endParaRPr lang="en-US" sz="800" i="1" dirty="0"/>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4"/>
                </a:solidFill>
              </a:rPr>
              <a:t>Physician Discussion of </a:t>
            </a:r>
            <a:r>
              <a:rPr lang="en-US" dirty="0" err="1" smtClean="0">
                <a:solidFill>
                  <a:schemeClr val="accent4"/>
                </a:solidFill>
              </a:rPr>
              <a:t>Proleukin</a:t>
            </a:r>
            <a:endParaRPr lang="en-US" dirty="0">
              <a:solidFill>
                <a:schemeClr val="accent4"/>
              </a:solidFill>
            </a:endParaRPr>
          </a:p>
        </p:txBody>
      </p:sp>
      <p:sp>
        <p:nvSpPr>
          <p:cNvPr id="3" name="Slide Number Placeholder 2"/>
          <p:cNvSpPr>
            <a:spLocks noGrp="1"/>
          </p:cNvSpPr>
          <p:nvPr>
            <p:ph type="sldNum" sz="quarter" idx="12"/>
          </p:nvPr>
        </p:nvSpPr>
        <p:spPr/>
        <p:txBody>
          <a:bodyPr/>
          <a:lstStyle/>
          <a:p>
            <a:pPr>
              <a:defRPr/>
            </a:pPr>
            <a:fld id="{0B6F88B5-D3E7-4494-90DB-14B95124CB87}" type="slidenum">
              <a:rPr lang="en-US" smtClean="0"/>
              <a:pPr>
                <a:defRPr/>
              </a:pPr>
              <a:t>48</a:t>
            </a:fld>
            <a:endParaRPr lang="en-US" dirty="0"/>
          </a:p>
        </p:txBody>
      </p:sp>
      <p:graphicFrame>
        <p:nvGraphicFramePr>
          <p:cNvPr id="4" name="Chart 3"/>
          <p:cNvGraphicFramePr/>
          <p:nvPr/>
        </p:nvGraphicFramePr>
        <p:xfrm>
          <a:off x="4114800" y="990600"/>
          <a:ext cx="4419600" cy="866775"/>
        </p:xfrm>
        <a:graphic>
          <a:graphicData uri="http://schemas.openxmlformats.org/drawingml/2006/chart">
            <c:chart xmlns:c="http://schemas.openxmlformats.org/drawingml/2006/chart" xmlns:r="http://schemas.openxmlformats.org/officeDocument/2006/relationships" r:id="rId2"/>
          </a:graphicData>
        </a:graphic>
      </p:graphicFrame>
      <p:sp>
        <p:nvSpPr>
          <p:cNvPr id="5" name="TextBox 4"/>
          <p:cNvSpPr txBox="1"/>
          <p:nvPr/>
        </p:nvSpPr>
        <p:spPr>
          <a:xfrm>
            <a:off x="762000" y="1191904"/>
            <a:ext cx="3581400" cy="307777"/>
          </a:xfrm>
          <a:prstGeom prst="rect">
            <a:avLst/>
          </a:prstGeom>
        </p:spPr>
        <p:style>
          <a:lnRef idx="2">
            <a:schemeClr val="accent4"/>
          </a:lnRef>
          <a:fillRef idx="1">
            <a:schemeClr val="lt1"/>
          </a:fillRef>
          <a:effectRef idx="0">
            <a:schemeClr val="accent4"/>
          </a:effectRef>
          <a:fontRef idx="minor">
            <a:schemeClr val="dk1"/>
          </a:fontRef>
        </p:style>
        <p:txBody>
          <a:bodyPr wrap="square" rtlCol="0">
            <a:spAutoFit/>
          </a:bodyPr>
          <a:lstStyle/>
          <a:p>
            <a:pPr algn="ctr"/>
            <a:r>
              <a:rPr lang="en-US" sz="1400" dirty="0" smtClean="0">
                <a:solidFill>
                  <a:schemeClr val="accent4"/>
                </a:solidFill>
              </a:rPr>
              <a:t>Physician Ever Discussed </a:t>
            </a:r>
            <a:r>
              <a:rPr lang="en-US" sz="1400" dirty="0" err="1" smtClean="0">
                <a:solidFill>
                  <a:schemeClr val="accent4"/>
                </a:solidFill>
              </a:rPr>
              <a:t>Proleukin</a:t>
            </a:r>
            <a:r>
              <a:rPr lang="en-US" sz="1400" dirty="0" smtClean="0">
                <a:solidFill>
                  <a:schemeClr val="accent4"/>
                </a:solidFill>
              </a:rPr>
              <a:t>?</a:t>
            </a:r>
            <a:endParaRPr lang="en-US" sz="1400" dirty="0">
              <a:solidFill>
                <a:schemeClr val="accent4"/>
              </a:solidFill>
            </a:endParaRPr>
          </a:p>
        </p:txBody>
      </p:sp>
      <p:sp>
        <p:nvSpPr>
          <p:cNvPr id="12" name="Text Box 5"/>
          <p:cNvSpPr txBox="1">
            <a:spLocks noChangeArrowheads="1"/>
          </p:cNvSpPr>
          <p:nvPr/>
        </p:nvSpPr>
        <p:spPr bwMode="auto">
          <a:xfrm>
            <a:off x="990600" y="6019800"/>
            <a:ext cx="6172200" cy="584775"/>
          </a:xfrm>
          <a:prstGeom prst="rect">
            <a:avLst/>
          </a:prstGeom>
          <a:noFill/>
          <a:ln w="12700">
            <a:noFill/>
            <a:miter lim="800000"/>
            <a:headEnd type="none" w="sm" len="sm"/>
            <a:tailEnd type="none" w="sm" len="sm"/>
          </a:ln>
        </p:spPr>
        <p:txBody>
          <a:bodyPr wrap="square">
            <a:spAutoFit/>
          </a:bodyPr>
          <a:lstStyle/>
          <a:p>
            <a:r>
              <a:rPr lang="en-US" sz="800" dirty="0" smtClean="0"/>
              <a:t>Base: All Qualified Respondents (Melanoma n=247 (Kidney Cancer/RCC n=209) </a:t>
            </a:r>
          </a:p>
          <a:p>
            <a:r>
              <a:rPr lang="en-US" sz="800" dirty="0" smtClean="0"/>
              <a:t>Q955. Have you and your physician ever discussed </a:t>
            </a:r>
            <a:r>
              <a:rPr lang="en-US" sz="800" dirty="0" err="1" smtClean="0"/>
              <a:t>Proleukin</a:t>
            </a:r>
            <a:r>
              <a:rPr lang="en-US" sz="800" dirty="0" smtClean="0"/>
              <a:t> as a treatment option for you?</a:t>
            </a:r>
          </a:p>
          <a:p>
            <a:r>
              <a:rPr lang="en-US" sz="800" dirty="0" smtClean="0"/>
              <a:t>Base: Physician Has Discussed </a:t>
            </a:r>
            <a:r>
              <a:rPr lang="en-US" sz="800" dirty="0" err="1" smtClean="0"/>
              <a:t>Proleukin</a:t>
            </a:r>
            <a:r>
              <a:rPr lang="en-US" sz="800" dirty="0" smtClean="0"/>
              <a:t> (Melanoma n=44*) (Kidney Cancer/RCC n=34*) Caution: Small Base Sizes</a:t>
            </a:r>
          </a:p>
          <a:p>
            <a:r>
              <a:rPr lang="en-US" sz="800" dirty="0" smtClean="0"/>
              <a:t>Q956. What did your physician discuss regarding </a:t>
            </a:r>
            <a:r>
              <a:rPr lang="en-US" sz="800" dirty="0" err="1" smtClean="0"/>
              <a:t>Proleukin</a:t>
            </a:r>
            <a:r>
              <a:rPr lang="en-US" sz="800" dirty="0" smtClean="0"/>
              <a:t> as a treatment option for you?</a:t>
            </a:r>
          </a:p>
        </p:txBody>
      </p:sp>
      <p:sp>
        <p:nvSpPr>
          <p:cNvPr id="14" name="Text Box 5"/>
          <p:cNvSpPr txBox="1">
            <a:spLocks noChangeArrowheads="1"/>
          </p:cNvSpPr>
          <p:nvPr/>
        </p:nvSpPr>
        <p:spPr bwMode="auto">
          <a:xfrm>
            <a:off x="7445718" y="5751212"/>
            <a:ext cx="1584088" cy="215444"/>
          </a:xfrm>
          <a:prstGeom prst="rect">
            <a:avLst/>
          </a:prstGeom>
          <a:noFill/>
          <a:ln w="12700">
            <a:noFill/>
            <a:miter lim="800000"/>
            <a:headEnd type="none" w="sm" len="sm"/>
            <a:tailEnd type="none" w="sm" len="sm"/>
          </a:ln>
        </p:spPr>
        <p:txBody>
          <a:bodyPr wrap="none">
            <a:spAutoFit/>
          </a:bodyPr>
          <a:lstStyle/>
          <a:p>
            <a:pPr>
              <a:spcBef>
                <a:spcPct val="5000"/>
              </a:spcBef>
            </a:pPr>
            <a:r>
              <a:rPr lang="en-US" sz="800" i="1" dirty="0" smtClean="0"/>
              <a:t>Mentions </a:t>
            </a:r>
            <a:r>
              <a:rPr lang="en-US" sz="800" i="1" smtClean="0"/>
              <a:t>shown 4% </a:t>
            </a:r>
            <a:r>
              <a:rPr lang="en-US" sz="800" i="1" dirty="0" smtClean="0"/>
              <a:t>or greater</a:t>
            </a:r>
          </a:p>
        </p:txBody>
      </p:sp>
      <p:graphicFrame>
        <p:nvGraphicFramePr>
          <p:cNvPr id="16" name="Table 15"/>
          <p:cNvGraphicFramePr>
            <a:graphicFrameLocks noGrp="1"/>
          </p:cNvGraphicFramePr>
          <p:nvPr/>
        </p:nvGraphicFramePr>
        <p:xfrm>
          <a:off x="838200" y="2133600"/>
          <a:ext cx="6295707" cy="3728085"/>
        </p:xfrm>
        <a:graphic>
          <a:graphicData uri="http://schemas.openxmlformats.org/drawingml/2006/table">
            <a:tbl>
              <a:tblPr firstRow="1" bandRow="1">
                <a:tableStyleId>{EB9631B5-78F2-41C9-869B-9F39066F8104}</a:tableStyleId>
              </a:tblPr>
              <a:tblGrid>
                <a:gridCol w="4114800"/>
                <a:gridCol w="1143000"/>
                <a:gridCol w="1037907"/>
              </a:tblGrid>
              <a:tr h="316777">
                <a:tc>
                  <a:txBody>
                    <a:bodyPr/>
                    <a:lstStyle/>
                    <a:p>
                      <a:r>
                        <a:rPr lang="en-US" sz="1200" dirty="0" smtClean="0"/>
                        <a:t>Discussion Results (open end)</a:t>
                      </a:r>
                      <a:endParaRPr lang="en-US" sz="1200" dirty="0">
                        <a:latin typeface="+mj-lt"/>
                      </a:endParaRPr>
                    </a:p>
                  </a:txBody>
                  <a:tcPr anchor="ctr"/>
                </a:tc>
                <a:tc>
                  <a:txBody>
                    <a:bodyPr/>
                    <a:lstStyle/>
                    <a:p>
                      <a:pPr algn="ctr"/>
                      <a:r>
                        <a:rPr lang="en-US" sz="1200" dirty="0" smtClean="0"/>
                        <a:t>Melanoma</a:t>
                      </a:r>
                      <a:endParaRPr lang="en-US" sz="1200" dirty="0" smtClean="0">
                        <a:latin typeface="+mj-lt"/>
                      </a:endParaRPr>
                    </a:p>
                  </a:txBody>
                  <a:tcPr anchor="ctr"/>
                </a:tc>
                <a:tc>
                  <a:txBody>
                    <a:bodyPr/>
                    <a:lstStyle/>
                    <a:p>
                      <a:pPr algn="ctr"/>
                      <a:r>
                        <a:rPr lang="en-US" sz="1200" dirty="0" smtClean="0"/>
                        <a:t>Kidney</a:t>
                      </a:r>
                      <a:r>
                        <a:rPr lang="en-US" sz="1200" baseline="0" dirty="0" smtClean="0"/>
                        <a:t> Cancer/RCC</a:t>
                      </a:r>
                      <a:endParaRPr lang="en-US" sz="1200" dirty="0" smtClean="0">
                        <a:latin typeface="+mj-lt"/>
                      </a:endParaRPr>
                    </a:p>
                  </a:txBody>
                  <a:tcPr anchor="ctr"/>
                </a:tc>
              </a:tr>
              <a:tr h="182880">
                <a:tc>
                  <a:txBody>
                    <a:bodyPr/>
                    <a:lstStyle/>
                    <a:p>
                      <a:pPr algn="r"/>
                      <a:r>
                        <a:rPr lang="en-US" sz="1200" dirty="0" smtClean="0"/>
                        <a:t>Side</a:t>
                      </a:r>
                      <a:r>
                        <a:rPr lang="en-US" sz="1200" baseline="0" dirty="0" smtClean="0"/>
                        <a:t> Effects</a:t>
                      </a:r>
                      <a:endParaRPr lang="en-US" sz="1200" dirty="0">
                        <a:latin typeface="+mj-lt"/>
                      </a:endParaRPr>
                    </a:p>
                  </a:txBody>
                  <a:tcPr marL="9525" marR="9525" marT="9525" marB="0" anchor="ctr"/>
                </a:tc>
                <a:tc>
                  <a:txBody>
                    <a:bodyPr/>
                    <a:lstStyle/>
                    <a:p>
                      <a:pPr algn="ctr" rtl="0" fontAlgn="t"/>
                      <a:r>
                        <a:rPr lang="en-US" sz="1200" u="none" strike="noStrike" dirty="0" smtClean="0"/>
                        <a:t>27%</a:t>
                      </a:r>
                      <a:endParaRPr lang="en-US" sz="1200" b="0" i="0" u="none" strike="noStrike" dirty="0">
                        <a:solidFill>
                          <a:srgbClr val="424F5A"/>
                        </a:solidFill>
                        <a:latin typeface="+mj-lt"/>
                      </a:endParaRPr>
                    </a:p>
                  </a:txBody>
                  <a:tcPr marL="9525" marR="9525" marT="9525" marB="0" anchor="ctr"/>
                </a:tc>
                <a:tc>
                  <a:txBody>
                    <a:bodyPr/>
                    <a:lstStyle/>
                    <a:p>
                      <a:pPr algn="ctr" rtl="0" fontAlgn="t"/>
                      <a:r>
                        <a:rPr lang="en-US" sz="1200" u="none" strike="noStrike" dirty="0" smtClean="0"/>
                        <a:t>9%</a:t>
                      </a:r>
                      <a:endParaRPr lang="en-US" sz="1200" b="0" i="0" u="none" strike="noStrike" dirty="0">
                        <a:solidFill>
                          <a:srgbClr val="424F5A"/>
                        </a:solidFill>
                        <a:latin typeface="+mj-lt"/>
                      </a:endParaRPr>
                    </a:p>
                  </a:txBody>
                  <a:tcPr marL="9525" marR="9525" marT="9525" marB="0" anchor="ctr"/>
                </a:tc>
              </a:tr>
              <a:tr h="182880">
                <a:tc>
                  <a:txBody>
                    <a:bodyPr/>
                    <a:lstStyle/>
                    <a:p>
                      <a:pPr algn="r"/>
                      <a:r>
                        <a:rPr lang="en-US" sz="1200" dirty="0" smtClean="0"/>
                        <a:t>Success Percentages/Rates</a:t>
                      </a:r>
                      <a:endParaRPr lang="en-US" sz="1200" dirty="0">
                        <a:latin typeface="+mj-lt"/>
                      </a:endParaRPr>
                    </a:p>
                  </a:txBody>
                  <a:tcPr marL="9525" marR="9525" marT="9525" marB="0" anchor="ctr"/>
                </a:tc>
                <a:tc>
                  <a:txBody>
                    <a:bodyPr/>
                    <a:lstStyle/>
                    <a:p>
                      <a:pPr algn="ctr" rtl="0" fontAlgn="b"/>
                      <a:r>
                        <a:rPr lang="en-US" sz="1200" u="none" strike="noStrike" dirty="0" smtClean="0"/>
                        <a:t>16%</a:t>
                      </a:r>
                      <a:endParaRPr lang="en-US" sz="1200" b="0" i="0" u="none" strike="noStrike" dirty="0">
                        <a:solidFill>
                          <a:srgbClr val="424F5A"/>
                        </a:solidFill>
                        <a:latin typeface="+mj-lt"/>
                      </a:endParaRPr>
                    </a:p>
                  </a:txBody>
                  <a:tcPr marL="9525" marR="9525" marT="9525" marB="0" anchor="ctr"/>
                </a:tc>
                <a:tc>
                  <a:txBody>
                    <a:bodyPr/>
                    <a:lstStyle/>
                    <a:p>
                      <a:pPr algn="ctr" rtl="0" fontAlgn="t"/>
                      <a:r>
                        <a:rPr lang="en-US" sz="1200" u="none" strike="noStrike" dirty="0" smtClean="0"/>
                        <a:t>16%</a:t>
                      </a:r>
                      <a:endParaRPr lang="en-US" sz="1200" b="0" i="0" u="none" strike="noStrike" dirty="0">
                        <a:solidFill>
                          <a:srgbClr val="424F5A"/>
                        </a:solidFill>
                        <a:latin typeface="+mj-lt"/>
                      </a:endParaRPr>
                    </a:p>
                  </a:txBody>
                  <a:tcPr marL="9525" marR="9525" marT="9525" marB="0" anchor="ctr"/>
                </a:tc>
              </a:tr>
              <a:tr h="182880">
                <a:tc>
                  <a:txBody>
                    <a:bodyPr/>
                    <a:lstStyle/>
                    <a:p>
                      <a:pPr algn="r"/>
                      <a:r>
                        <a:rPr lang="en-US" sz="1200" dirty="0" smtClean="0"/>
                        <a:t>That</a:t>
                      </a:r>
                      <a:r>
                        <a:rPr lang="en-US" sz="1200" baseline="0" dirty="0" smtClean="0"/>
                        <a:t> is an option/One of several options</a:t>
                      </a:r>
                      <a:endParaRPr lang="en-US" sz="1200" baseline="0" dirty="0" smtClean="0">
                        <a:latin typeface="+mj-lt"/>
                      </a:endParaRPr>
                    </a:p>
                  </a:txBody>
                  <a:tcPr marL="9525" marR="9525" marT="9525" marB="0" anchor="ctr"/>
                </a:tc>
                <a:tc>
                  <a:txBody>
                    <a:bodyPr/>
                    <a:lstStyle/>
                    <a:p>
                      <a:pPr algn="ctr" rtl="0" fontAlgn="b"/>
                      <a:r>
                        <a:rPr lang="en-US" sz="1200" u="none" strike="noStrike" dirty="0" smtClean="0"/>
                        <a:t>15%</a:t>
                      </a:r>
                      <a:endParaRPr lang="en-US" sz="1200" b="0" i="0" u="none" strike="noStrike" dirty="0">
                        <a:solidFill>
                          <a:srgbClr val="424F5A"/>
                        </a:solidFill>
                        <a:latin typeface="+mj-lt"/>
                      </a:endParaRPr>
                    </a:p>
                  </a:txBody>
                  <a:tcPr marL="9525" marR="9525" marT="9525" marB="0" anchor="ctr"/>
                </a:tc>
                <a:tc>
                  <a:txBody>
                    <a:bodyPr/>
                    <a:lstStyle/>
                    <a:p>
                      <a:pPr algn="ctr" rtl="0" fontAlgn="t"/>
                      <a:r>
                        <a:rPr lang="en-US" sz="1200" u="none" strike="noStrike" dirty="0" smtClean="0"/>
                        <a:t>6%</a:t>
                      </a:r>
                      <a:endParaRPr lang="en-US" sz="1200" b="0" i="0" u="none" strike="noStrike" dirty="0">
                        <a:solidFill>
                          <a:srgbClr val="424F5A"/>
                        </a:solidFill>
                        <a:latin typeface="+mj-lt"/>
                      </a:endParaRPr>
                    </a:p>
                  </a:txBody>
                  <a:tcPr marL="9525" marR="9525" marT="9525" marB="0" anchor="ctr"/>
                </a:tc>
              </a:tr>
              <a:tr h="182880">
                <a:tc>
                  <a:txBody>
                    <a:bodyPr/>
                    <a:lstStyle/>
                    <a:p>
                      <a:pPr algn="r"/>
                      <a:r>
                        <a:rPr lang="en-US" sz="1200" dirty="0" smtClean="0"/>
                        <a:t>Hospital stay required</a:t>
                      </a:r>
                      <a:endParaRPr lang="en-US" sz="1200" dirty="0">
                        <a:latin typeface="+mj-lt"/>
                      </a:endParaRPr>
                    </a:p>
                  </a:txBody>
                  <a:tcPr marL="9525" marR="9525" marT="9525" marB="0" anchor="ctr"/>
                </a:tc>
                <a:tc>
                  <a:txBody>
                    <a:bodyPr/>
                    <a:lstStyle/>
                    <a:p>
                      <a:pPr algn="ctr" rtl="0" fontAlgn="b"/>
                      <a:r>
                        <a:rPr lang="en-US" sz="1200" u="none" strike="noStrike" dirty="0" smtClean="0"/>
                        <a:t>11%</a:t>
                      </a:r>
                      <a:endParaRPr lang="en-US" sz="1200" b="0" i="0" u="none" strike="noStrike" dirty="0">
                        <a:solidFill>
                          <a:srgbClr val="424F5A"/>
                        </a:solidFill>
                        <a:latin typeface="+mj-lt"/>
                      </a:endParaRPr>
                    </a:p>
                  </a:txBody>
                  <a:tcPr marL="9525" marR="9525" marT="9525" marB="0" anchor="ctr"/>
                </a:tc>
                <a:tc>
                  <a:txBody>
                    <a:bodyPr/>
                    <a:lstStyle/>
                    <a:p>
                      <a:pPr algn="ctr" rtl="0" fontAlgn="t"/>
                      <a:r>
                        <a:rPr lang="en-US" sz="1200" u="none" strike="noStrike" dirty="0" smtClean="0"/>
                        <a:t>1%</a:t>
                      </a:r>
                      <a:endParaRPr lang="en-US" sz="1200" b="0" i="0" u="none" strike="noStrike" dirty="0">
                        <a:solidFill>
                          <a:srgbClr val="424F5A"/>
                        </a:solidFill>
                        <a:latin typeface="+mj-lt"/>
                      </a:endParaRPr>
                    </a:p>
                  </a:txBody>
                  <a:tcPr marL="9525" marR="9525" marT="9525" marB="0" anchor="ctr"/>
                </a:tc>
              </a:tr>
              <a:tr h="182880">
                <a:tc>
                  <a:txBody>
                    <a:bodyPr/>
                    <a:lstStyle/>
                    <a:p>
                      <a:pPr algn="r"/>
                      <a:r>
                        <a:rPr lang="en-US" sz="1200" dirty="0" smtClean="0"/>
                        <a:t>Already Tried</a:t>
                      </a:r>
                      <a:endParaRPr lang="en-US" sz="1200" dirty="0">
                        <a:latin typeface="+mj-lt"/>
                      </a:endParaRPr>
                    </a:p>
                  </a:txBody>
                  <a:tcPr marL="9525" marR="9525" marT="9525" marB="0" anchor="ctr"/>
                </a:tc>
                <a:tc>
                  <a:txBody>
                    <a:bodyPr/>
                    <a:lstStyle/>
                    <a:p>
                      <a:pPr algn="ctr" rtl="0" fontAlgn="t"/>
                      <a:r>
                        <a:rPr lang="en-US" sz="1200" u="none" strike="noStrike" dirty="0" smtClean="0"/>
                        <a:t>9%</a:t>
                      </a:r>
                      <a:endParaRPr lang="en-US" sz="1200" b="0" i="0" u="none" strike="noStrike" dirty="0">
                        <a:solidFill>
                          <a:srgbClr val="424F5A"/>
                        </a:solidFill>
                        <a:latin typeface="+mj-lt"/>
                      </a:endParaRPr>
                    </a:p>
                  </a:txBody>
                  <a:tcPr marL="9525" marR="9525" marT="9525" marB="0" anchor="ctr"/>
                </a:tc>
                <a:tc>
                  <a:txBody>
                    <a:bodyPr/>
                    <a:lstStyle/>
                    <a:p>
                      <a:pPr algn="ctr" rtl="0" fontAlgn="t"/>
                      <a:r>
                        <a:rPr lang="en-US" sz="1200" u="none" strike="noStrike" dirty="0" smtClean="0"/>
                        <a:t>3%</a:t>
                      </a:r>
                      <a:endParaRPr lang="en-US" sz="1200" b="0" i="0" u="none" strike="noStrike" dirty="0">
                        <a:solidFill>
                          <a:srgbClr val="424F5A"/>
                        </a:solidFill>
                        <a:latin typeface="+mj-lt"/>
                      </a:endParaRPr>
                    </a:p>
                  </a:txBody>
                  <a:tcPr marL="9525" marR="9525" marT="9525" marB="0" anchor="ctr"/>
                </a:tc>
              </a:tr>
              <a:tr h="182880">
                <a:tc>
                  <a:txBody>
                    <a:bodyPr/>
                    <a:lstStyle/>
                    <a:p>
                      <a:pPr algn="r"/>
                      <a:r>
                        <a:rPr lang="en-US" sz="1200" dirty="0" smtClean="0"/>
                        <a:t>Said it is risky/High risk</a:t>
                      </a:r>
                      <a:endParaRPr lang="en-US" sz="1200" dirty="0">
                        <a:latin typeface="+mj-lt"/>
                      </a:endParaRPr>
                    </a:p>
                  </a:txBody>
                  <a:tcPr marL="9525" marR="9525" marT="9525" marB="0" anchor="ctr"/>
                </a:tc>
                <a:tc>
                  <a:txBody>
                    <a:bodyPr/>
                    <a:lstStyle/>
                    <a:p>
                      <a:pPr algn="ctr" rtl="0" fontAlgn="ctr"/>
                      <a:r>
                        <a:rPr lang="en-US" sz="1200" u="none" strike="noStrike" dirty="0" smtClean="0"/>
                        <a:t>7%</a:t>
                      </a:r>
                      <a:endParaRPr lang="en-US" sz="1200" b="0" i="0" u="none" strike="noStrike" dirty="0">
                        <a:solidFill>
                          <a:srgbClr val="424F5A"/>
                        </a:solidFill>
                        <a:latin typeface="+mj-lt"/>
                      </a:endParaRPr>
                    </a:p>
                  </a:txBody>
                  <a:tcPr marL="9525" marR="9525" marT="9525" marB="0" anchor="ctr"/>
                </a:tc>
                <a:tc>
                  <a:txBody>
                    <a:bodyPr/>
                    <a:lstStyle/>
                    <a:p>
                      <a:pPr algn="ctr" rtl="0" fontAlgn="t"/>
                      <a:r>
                        <a:rPr lang="en-US" sz="1200" u="none" strike="noStrike" dirty="0" smtClean="0"/>
                        <a:t>0%</a:t>
                      </a:r>
                      <a:endParaRPr lang="en-US" sz="1200" b="0" i="0" u="none" strike="noStrike" dirty="0">
                        <a:solidFill>
                          <a:srgbClr val="424F5A"/>
                        </a:solidFill>
                        <a:latin typeface="+mj-lt"/>
                      </a:endParaRPr>
                    </a:p>
                  </a:txBody>
                  <a:tcPr marL="9525" marR="9525" marT="9525" marB="0" anchor="ctr"/>
                </a:tc>
              </a:tr>
              <a:tr h="182880">
                <a:tc>
                  <a:txBody>
                    <a:bodyPr/>
                    <a:lstStyle/>
                    <a:p>
                      <a:pPr algn="r"/>
                      <a:r>
                        <a:rPr lang="en-US" sz="1200" dirty="0" smtClean="0"/>
                        <a:t>Wasn’t Effective/Didn’t work</a:t>
                      </a:r>
                      <a:endParaRPr lang="en-US" sz="1200" baseline="0" dirty="0" smtClean="0">
                        <a:latin typeface="+mj-lt"/>
                      </a:endParaRPr>
                    </a:p>
                  </a:txBody>
                  <a:tcPr marL="9525" marR="9525" marT="9525" marB="0" anchor="ctr"/>
                </a:tc>
                <a:tc>
                  <a:txBody>
                    <a:bodyPr/>
                    <a:lstStyle/>
                    <a:p>
                      <a:pPr algn="ctr" rtl="0" fontAlgn="b"/>
                      <a:r>
                        <a:rPr lang="en-US" sz="1200" u="none" strike="noStrike" dirty="0" smtClean="0"/>
                        <a:t>6%</a:t>
                      </a:r>
                      <a:endParaRPr lang="en-US" sz="1200" b="0" i="0" u="none" strike="noStrike" dirty="0">
                        <a:solidFill>
                          <a:srgbClr val="424F5A"/>
                        </a:solidFill>
                        <a:latin typeface="+mj-lt"/>
                      </a:endParaRPr>
                    </a:p>
                  </a:txBody>
                  <a:tcPr marL="9525" marR="9525" marT="9525" marB="0" anchor="ctr"/>
                </a:tc>
                <a:tc>
                  <a:txBody>
                    <a:bodyPr/>
                    <a:lstStyle/>
                    <a:p>
                      <a:pPr algn="ctr" rtl="0" fontAlgn="t"/>
                      <a:r>
                        <a:rPr lang="en-US" sz="1200" u="none" strike="noStrike" dirty="0" smtClean="0"/>
                        <a:t>8%</a:t>
                      </a:r>
                      <a:endParaRPr lang="en-US" sz="1200" b="0" i="0" u="none" strike="noStrike" dirty="0">
                        <a:solidFill>
                          <a:srgbClr val="424F5A"/>
                        </a:solidFill>
                        <a:latin typeface="+mj-lt"/>
                      </a:endParaRPr>
                    </a:p>
                  </a:txBody>
                  <a:tcPr marL="9525" marR="9525" marT="9525" marB="0" anchor="ctr"/>
                </a:tc>
              </a:tr>
              <a:tr h="182880">
                <a:tc>
                  <a:txBody>
                    <a:bodyPr/>
                    <a:lstStyle/>
                    <a:p>
                      <a:pPr algn="r"/>
                      <a:r>
                        <a:rPr lang="en-US" sz="1200" dirty="0" smtClean="0"/>
                        <a:t>Best option/next step for my treatment</a:t>
                      </a:r>
                      <a:endParaRPr lang="en-US" sz="1200" dirty="0">
                        <a:latin typeface="+mj-lt"/>
                      </a:endParaRPr>
                    </a:p>
                  </a:txBody>
                  <a:tcPr marL="9525" marR="9525" marT="9525" marB="0" anchor="ctr"/>
                </a:tc>
                <a:tc>
                  <a:txBody>
                    <a:bodyPr/>
                    <a:lstStyle/>
                    <a:p>
                      <a:pPr algn="ctr" rtl="0" fontAlgn="b"/>
                      <a:r>
                        <a:rPr lang="en-US" sz="1200" u="none" strike="noStrike" dirty="0" smtClean="0"/>
                        <a:t>5%</a:t>
                      </a:r>
                      <a:endParaRPr lang="en-US" sz="1200" b="0" i="0" u="none" strike="noStrike" dirty="0">
                        <a:solidFill>
                          <a:srgbClr val="424F5A"/>
                        </a:solidFill>
                        <a:latin typeface="+mj-lt"/>
                      </a:endParaRPr>
                    </a:p>
                  </a:txBody>
                  <a:tcPr marL="9525" marR="9525" marT="9525" marB="0" anchor="ctr"/>
                </a:tc>
                <a:tc>
                  <a:txBody>
                    <a:bodyPr/>
                    <a:lstStyle/>
                    <a:p>
                      <a:pPr algn="ctr" rtl="0" fontAlgn="t"/>
                      <a:r>
                        <a:rPr lang="en-US" sz="1200" u="none" strike="noStrike" dirty="0" smtClean="0"/>
                        <a:t>19%</a:t>
                      </a:r>
                      <a:endParaRPr lang="en-US" sz="1200" b="0" i="0" u="none" strike="noStrike" dirty="0">
                        <a:solidFill>
                          <a:srgbClr val="424F5A"/>
                        </a:solidFill>
                        <a:latin typeface="+mj-lt"/>
                      </a:endParaRPr>
                    </a:p>
                  </a:txBody>
                  <a:tcPr marL="9525" marR="9525" marT="9525" marB="0" anchor="ctr"/>
                </a:tc>
              </a:tr>
              <a:tr h="182880">
                <a:tc>
                  <a:txBody>
                    <a:bodyPr/>
                    <a:lstStyle/>
                    <a:p>
                      <a:pPr algn="r"/>
                      <a:r>
                        <a:rPr lang="en-US" sz="1200" dirty="0" smtClean="0"/>
                        <a:t>New</a:t>
                      </a:r>
                      <a:r>
                        <a:rPr lang="en-US" sz="1200" baseline="0" dirty="0" smtClean="0"/>
                        <a:t> drug/treatment available/still going through trials</a:t>
                      </a:r>
                      <a:endParaRPr lang="en-US" sz="1200" dirty="0">
                        <a:latin typeface="+mj-lt"/>
                      </a:endParaRPr>
                    </a:p>
                  </a:txBody>
                  <a:tcPr marL="9525" marR="9525" marT="9525" marB="0" anchor="ctr"/>
                </a:tc>
                <a:tc>
                  <a:txBody>
                    <a:bodyPr/>
                    <a:lstStyle/>
                    <a:p>
                      <a:pPr algn="ctr" rtl="0" fontAlgn="b"/>
                      <a:r>
                        <a:rPr lang="en-US" sz="1200" u="none" strike="noStrike" dirty="0" smtClean="0"/>
                        <a:t>5%</a:t>
                      </a:r>
                      <a:endParaRPr lang="en-US" sz="1200" b="0" i="0" u="none" strike="noStrike" dirty="0">
                        <a:solidFill>
                          <a:srgbClr val="424F5A"/>
                        </a:solidFill>
                        <a:latin typeface="+mj-lt"/>
                      </a:endParaRPr>
                    </a:p>
                  </a:txBody>
                  <a:tcPr marL="9525" marR="9525" marT="9525" marB="0" anchor="ctr"/>
                </a:tc>
                <a:tc>
                  <a:txBody>
                    <a:bodyPr/>
                    <a:lstStyle/>
                    <a:p>
                      <a:pPr algn="ctr" rtl="0" fontAlgn="t"/>
                      <a:r>
                        <a:rPr lang="en-US" sz="1200" u="none" strike="noStrike" dirty="0" smtClean="0"/>
                        <a:t>9%</a:t>
                      </a:r>
                      <a:endParaRPr lang="en-US" sz="1200" b="0" i="0" u="none" strike="noStrike" dirty="0">
                        <a:solidFill>
                          <a:srgbClr val="424F5A"/>
                        </a:solidFill>
                        <a:latin typeface="+mj-lt"/>
                      </a:endParaRPr>
                    </a:p>
                  </a:txBody>
                  <a:tcPr marL="9525" marR="9525" marT="9525" marB="0" anchor="ctr"/>
                </a:tc>
              </a:tr>
              <a:tr h="182880">
                <a:tc>
                  <a:txBody>
                    <a:bodyPr/>
                    <a:lstStyle/>
                    <a:p>
                      <a:pPr algn="r"/>
                      <a:r>
                        <a:rPr lang="en-US" sz="1200" dirty="0" smtClean="0"/>
                        <a:t>May take later on if my condition worsens</a:t>
                      </a:r>
                      <a:endParaRPr lang="en-US" sz="1200" dirty="0">
                        <a:latin typeface="+mj-lt"/>
                      </a:endParaRPr>
                    </a:p>
                  </a:txBody>
                  <a:tcPr marL="9525" marR="9525" marT="9525" marB="0" anchor="ctr"/>
                </a:tc>
                <a:tc>
                  <a:txBody>
                    <a:bodyPr/>
                    <a:lstStyle/>
                    <a:p>
                      <a:pPr algn="ctr" rtl="0" fontAlgn="b"/>
                      <a:r>
                        <a:rPr lang="en-US" sz="1200" u="none" strike="noStrike" dirty="0" smtClean="0"/>
                        <a:t>4%</a:t>
                      </a:r>
                      <a:endParaRPr lang="en-US" sz="1200" b="0" i="0" u="none" strike="noStrike" dirty="0">
                        <a:solidFill>
                          <a:srgbClr val="424F5A"/>
                        </a:solidFill>
                        <a:latin typeface="+mj-lt"/>
                      </a:endParaRPr>
                    </a:p>
                  </a:txBody>
                  <a:tcPr marL="9525" marR="9525" marT="9525" marB="0" anchor="ctr"/>
                </a:tc>
                <a:tc>
                  <a:txBody>
                    <a:bodyPr/>
                    <a:lstStyle/>
                    <a:p>
                      <a:pPr algn="ctr" rtl="0" fontAlgn="t"/>
                      <a:r>
                        <a:rPr lang="en-US" sz="1200" u="none" strike="noStrike" dirty="0" smtClean="0"/>
                        <a:t>9%</a:t>
                      </a:r>
                      <a:endParaRPr lang="en-US" sz="1200" b="0" i="0" u="none" strike="noStrike" dirty="0">
                        <a:solidFill>
                          <a:srgbClr val="424F5A"/>
                        </a:solidFill>
                        <a:latin typeface="+mj-lt"/>
                      </a:endParaRPr>
                    </a:p>
                  </a:txBody>
                  <a:tcPr marL="9525" marR="9525" marT="9525" marB="0" anchor="ctr"/>
                </a:tc>
              </a:tr>
              <a:tr h="182880">
                <a:tc>
                  <a:txBody>
                    <a:bodyPr/>
                    <a:lstStyle/>
                    <a:p>
                      <a:pPr algn="r"/>
                      <a:r>
                        <a:rPr lang="en-US" sz="1200" dirty="0" smtClean="0"/>
                        <a:t>Mortality rate</a:t>
                      </a:r>
                      <a:endParaRPr lang="en-US" sz="1200" dirty="0">
                        <a:latin typeface="+mj-lt"/>
                      </a:endParaRPr>
                    </a:p>
                  </a:txBody>
                  <a:tcPr marL="9525" marR="9525" marT="9525" marB="0" anchor="ctr"/>
                </a:tc>
                <a:tc>
                  <a:txBody>
                    <a:bodyPr/>
                    <a:lstStyle/>
                    <a:p>
                      <a:pPr algn="ctr" rtl="0" fontAlgn="t"/>
                      <a:r>
                        <a:rPr lang="en-US" sz="1200" u="none" strike="noStrike" dirty="0" smtClean="0"/>
                        <a:t>4%</a:t>
                      </a:r>
                      <a:endParaRPr lang="en-US" sz="1200" b="0" i="0" u="none" strike="noStrike" dirty="0">
                        <a:solidFill>
                          <a:srgbClr val="424F5A"/>
                        </a:solidFill>
                        <a:latin typeface="+mj-lt"/>
                      </a:endParaRPr>
                    </a:p>
                  </a:txBody>
                  <a:tcPr marL="9525" marR="9525" marT="9525" marB="0" anchor="ctr"/>
                </a:tc>
                <a:tc>
                  <a:txBody>
                    <a:bodyPr/>
                    <a:lstStyle/>
                    <a:p>
                      <a:pPr algn="ctr" rtl="0" fontAlgn="t"/>
                      <a:r>
                        <a:rPr lang="en-US" sz="1200" u="none" strike="noStrike" dirty="0" smtClean="0"/>
                        <a:t>0%</a:t>
                      </a:r>
                      <a:endParaRPr lang="en-US" sz="1200" b="0" i="0" u="none" strike="noStrike" dirty="0">
                        <a:solidFill>
                          <a:srgbClr val="424F5A"/>
                        </a:solidFill>
                        <a:latin typeface="+mj-lt"/>
                      </a:endParaRPr>
                    </a:p>
                  </a:txBody>
                  <a:tcPr marL="9525" marR="9525" marT="9525" marB="0" anchor="ctr"/>
                </a:tc>
              </a:tr>
              <a:tr h="182880">
                <a:tc>
                  <a:txBody>
                    <a:bodyPr/>
                    <a:lstStyle/>
                    <a:p>
                      <a:pPr algn="r"/>
                      <a:r>
                        <a:rPr lang="en-US" sz="1200" dirty="0" smtClean="0"/>
                        <a:t>Advised me to take it/Prescribed it</a:t>
                      </a:r>
                      <a:endParaRPr lang="en-US" sz="1200" dirty="0">
                        <a:latin typeface="+mj-lt"/>
                      </a:endParaRPr>
                    </a:p>
                  </a:txBody>
                  <a:tcPr marL="9525" marR="9525" marT="9525" marB="0" anchor="ctr"/>
                </a:tc>
                <a:tc>
                  <a:txBody>
                    <a:bodyPr/>
                    <a:lstStyle/>
                    <a:p>
                      <a:pPr algn="ctr" rtl="0" fontAlgn="t"/>
                      <a:r>
                        <a:rPr lang="en-US" sz="1200" u="none" strike="noStrike" dirty="0" smtClean="0"/>
                        <a:t>1%</a:t>
                      </a:r>
                      <a:endParaRPr lang="en-US" sz="1200" b="0" i="0" u="none" strike="noStrike" dirty="0">
                        <a:solidFill>
                          <a:srgbClr val="424F5A"/>
                        </a:solidFill>
                        <a:latin typeface="+mj-lt"/>
                      </a:endParaRPr>
                    </a:p>
                  </a:txBody>
                  <a:tcPr marL="9525" marR="9525" marT="9525" marB="0" anchor="ctr"/>
                </a:tc>
                <a:tc>
                  <a:txBody>
                    <a:bodyPr/>
                    <a:lstStyle/>
                    <a:p>
                      <a:pPr algn="ctr" rtl="0" fontAlgn="t"/>
                      <a:r>
                        <a:rPr lang="en-US" sz="1200" u="none" strike="noStrike" dirty="0" smtClean="0"/>
                        <a:t>5%</a:t>
                      </a:r>
                      <a:endParaRPr lang="en-US" sz="1200" b="0" i="0" u="none" strike="noStrike" dirty="0">
                        <a:solidFill>
                          <a:srgbClr val="424F5A"/>
                        </a:solidFill>
                        <a:latin typeface="+mj-lt"/>
                      </a:endParaRPr>
                    </a:p>
                  </a:txBody>
                  <a:tcPr marL="9525" marR="9525" marT="9525" marB="0" anchor="ctr"/>
                </a:tc>
              </a:tr>
              <a:tr h="182880">
                <a:tc>
                  <a:txBody>
                    <a:bodyPr/>
                    <a:lstStyle/>
                    <a:p>
                      <a:pPr algn="r"/>
                      <a:r>
                        <a:rPr lang="en-US" sz="1200" dirty="0" smtClean="0"/>
                        <a:t>Had other health</a:t>
                      </a:r>
                      <a:r>
                        <a:rPr lang="en-US" sz="1200" baseline="0" dirty="0" smtClean="0"/>
                        <a:t> issues that would have an affect on results</a:t>
                      </a:r>
                      <a:endParaRPr lang="en-US" sz="1200" dirty="0">
                        <a:latin typeface="+mj-lt"/>
                      </a:endParaRPr>
                    </a:p>
                  </a:txBody>
                  <a:tcPr marL="9525" marR="9525" marT="9525" marB="0" anchor="ctr"/>
                </a:tc>
                <a:tc>
                  <a:txBody>
                    <a:bodyPr/>
                    <a:lstStyle/>
                    <a:p>
                      <a:pPr algn="ctr"/>
                      <a:r>
                        <a:rPr lang="en-US" sz="1200" dirty="0" smtClean="0"/>
                        <a:t>0%</a:t>
                      </a:r>
                      <a:endParaRPr lang="en-US" sz="1200" dirty="0"/>
                    </a:p>
                  </a:txBody>
                  <a:tcPr marL="9525" marR="9525" marT="9525" marB="0" anchor="ctr"/>
                </a:tc>
                <a:tc>
                  <a:txBody>
                    <a:bodyPr/>
                    <a:lstStyle/>
                    <a:p>
                      <a:pPr algn="ctr"/>
                      <a:r>
                        <a:rPr lang="en-US" sz="1200" dirty="0" smtClean="0"/>
                        <a:t>19%</a:t>
                      </a:r>
                      <a:endParaRPr lang="en-US" sz="1200" dirty="0"/>
                    </a:p>
                  </a:txBody>
                  <a:tcPr marL="9525" marR="9525" marT="9525" marB="0" anchor="ctr"/>
                </a:tc>
              </a:tr>
              <a:tr h="182880">
                <a:tc>
                  <a:txBody>
                    <a:bodyPr/>
                    <a:lstStyle/>
                    <a:p>
                      <a:pPr algn="r"/>
                      <a:r>
                        <a:rPr lang="en-US" sz="1200" dirty="0" smtClean="0"/>
                        <a:t>Not a good</a:t>
                      </a:r>
                      <a:r>
                        <a:rPr lang="en-US" sz="1200" baseline="0" dirty="0" smtClean="0"/>
                        <a:t> choice/option at that time</a:t>
                      </a:r>
                      <a:endParaRPr lang="en-US" sz="1200" dirty="0">
                        <a:latin typeface="+mj-lt"/>
                      </a:endParaRPr>
                    </a:p>
                  </a:txBody>
                  <a:tcPr marL="9525" marR="9525" marT="9525" marB="0" anchor="ctr"/>
                </a:tc>
                <a:tc>
                  <a:txBody>
                    <a:bodyPr/>
                    <a:lstStyle/>
                    <a:p>
                      <a:pPr algn="ctr" rtl="0" fontAlgn="b"/>
                      <a:r>
                        <a:rPr lang="en-US" sz="1200" u="none" strike="noStrike" dirty="0" smtClean="0"/>
                        <a:t>0%</a:t>
                      </a:r>
                      <a:endParaRPr lang="en-US" sz="1200" b="0" i="0" u="none" strike="noStrike" dirty="0">
                        <a:solidFill>
                          <a:srgbClr val="424F5A"/>
                        </a:solidFill>
                        <a:latin typeface="+mj-lt"/>
                      </a:endParaRPr>
                    </a:p>
                  </a:txBody>
                  <a:tcPr marL="9525" marR="9525" marT="9525" marB="0" anchor="ctr"/>
                </a:tc>
                <a:tc>
                  <a:txBody>
                    <a:bodyPr/>
                    <a:lstStyle/>
                    <a:p>
                      <a:pPr algn="ctr" rtl="0" fontAlgn="t"/>
                      <a:r>
                        <a:rPr lang="en-US" sz="1200" u="none" strike="noStrike" dirty="0" smtClean="0"/>
                        <a:t>4%</a:t>
                      </a:r>
                      <a:endParaRPr lang="en-US" sz="1200" b="0" i="0" u="none" strike="noStrike" dirty="0">
                        <a:solidFill>
                          <a:srgbClr val="424F5A"/>
                        </a:solidFill>
                        <a:latin typeface="+mj-lt"/>
                      </a:endParaRPr>
                    </a:p>
                  </a:txBody>
                  <a:tcPr marL="9525" marR="9525" marT="9525" marB="0" anchor="ctr"/>
                </a:tc>
              </a:tr>
              <a:tr h="182880">
                <a:tc>
                  <a:txBody>
                    <a:bodyPr/>
                    <a:lstStyle/>
                    <a:p>
                      <a:pPr algn="r"/>
                      <a:r>
                        <a:rPr lang="en-US" sz="1200" dirty="0" smtClean="0"/>
                        <a:t>Other</a:t>
                      </a:r>
                      <a:endParaRPr lang="en-US" sz="1200" dirty="0">
                        <a:latin typeface="+mj-lt"/>
                      </a:endParaRPr>
                    </a:p>
                  </a:txBody>
                  <a:tcPr marL="9525" marR="9525" marT="9525" marB="0" anchor="ctr"/>
                </a:tc>
                <a:tc>
                  <a:txBody>
                    <a:bodyPr/>
                    <a:lstStyle/>
                    <a:p>
                      <a:pPr algn="ctr" rtl="0" fontAlgn="b"/>
                      <a:r>
                        <a:rPr lang="en-US" sz="1200" u="none" strike="noStrike" dirty="0" smtClean="0"/>
                        <a:t>15%</a:t>
                      </a:r>
                      <a:endParaRPr lang="en-US" sz="1200" b="0" i="0" u="none" strike="noStrike" dirty="0">
                        <a:solidFill>
                          <a:srgbClr val="424F5A"/>
                        </a:solidFill>
                        <a:latin typeface="+mj-lt"/>
                      </a:endParaRPr>
                    </a:p>
                  </a:txBody>
                  <a:tcPr marL="9525" marR="9525" marT="9525" marB="0" anchor="ctr"/>
                </a:tc>
                <a:tc>
                  <a:txBody>
                    <a:bodyPr/>
                    <a:lstStyle/>
                    <a:p>
                      <a:pPr algn="ctr" rtl="0" fontAlgn="t"/>
                      <a:r>
                        <a:rPr lang="en-US" sz="1200" u="none" strike="noStrike" dirty="0" smtClean="0"/>
                        <a:t>13%</a:t>
                      </a:r>
                      <a:endParaRPr lang="en-US" sz="1200" b="0" i="0" u="none" strike="noStrike" dirty="0">
                        <a:solidFill>
                          <a:srgbClr val="424F5A"/>
                        </a:solidFill>
                        <a:latin typeface="+mj-lt"/>
                      </a:endParaRPr>
                    </a:p>
                  </a:txBody>
                  <a:tcPr marL="9525" marR="9525" marT="9525" marB="0" anchor="ctr"/>
                </a:tc>
              </a:tr>
              <a:tr h="182880">
                <a:tc>
                  <a:txBody>
                    <a:bodyPr/>
                    <a:lstStyle/>
                    <a:p>
                      <a:pPr algn="r"/>
                      <a:r>
                        <a:rPr lang="en-US" sz="1200" dirty="0" smtClean="0"/>
                        <a:t>Nothing</a:t>
                      </a:r>
                      <a:endParaRPr lang="en-US" sz="1200" dirty="0">
                        <a:latin typeface="+mj-lt"/>
                      </a:endParaRPr>
                    </a:p>
                  </a:txBody>
                  <a:tcPr marL="9525" marR="9525" marT="9525" marB="0" anchor="ctr"/>
                </a:tc>
                <a:tc>
                  <a:txBody>
                    <a:bodyPr/>
                    <a:lstStyle/>
                    <a:p>
                      <a:pPr algn="ctr" rtl="0" fontAlgn="b"/>
                      <a:r>
                        <a:rPr lang="en-US" sz="1200" u="none" strike="noStrike" dirty="0" smtClean="0"/>
                        <a:t>0%</a:t>
                      </a:r>
                      <a:endParaRPr lang="en-US" sz="1200" b="0" i="0" u="none" strike="noStrike" dirty="0">
                        <a:solidFill>
                          <a:srgbClr val="424F5A"/>
                        </a:solidFill>
                        <a:latin typeface="+mj-lt"/>
                      </a:endParaRPr>
                    </a:p>
                  </a:txBody>
                  <a:tcPr marL="9525" marR="9525" marT="9525" marB="0" anchor="ctr"/>
                </a:tc>
                <a:tc>
                  <a:txBody>
                    <a:bodyPr/>
                    <a:lstStyle/>
                    <a:p>
                      <a:pPr algn="ctr" rtl="0" fontAlgn="t"/>
                      <a:r>
                        <a:rPr lang="en-US" sz="1200" u="none" strike="noStrike" dirty="0" smtClean="0"/>
                        <a:t>4%</a:t>
                      </a:r>
                      <a:endParaRPr lang="en-US" sz="1200" b="0" i="0" u="none" strike="noStrike" dirty="0">
                        <a:solidFill>
                          <a:srgbClr val="424F5A"/>
                        </a:solidFill>
                        <a:latin typeface="+mj-lt"/>
                      </a:endParaRPr>
                    </a:p>
                  </a:txBody>
                  <a:tcPr marL="9525" marR="9525" marT="9525" marB="0" anchor="ctr"/>
                </a:tc>
              </a:tr>
              <a:tr h="182880">
                <a:tc>
                  <a:txBody>
                    <a:bodyPr/>
                    <a:lstStyle/>
                    <a:p>
                      <a:pPr algn="r"/>
                      <a:r>
                        <a:rPr lang="en-US" sz="1200" dirty="0" smtClean="0"/>
                        <a:t>Don’t know/Decline to answer</a:t>
                      </a:r>
                      <a:endParaRPr lang="en-US" sz="1200" dirty="0" smtClean="0">
                        <a:latin typeface="+mj-lt"/>
                      </a:endParaRPr>
                    </a:p>
                  </a:txBody>
                  <a:tcPr marL="9525" marR="9525" marT="9525" marB="0" anchor="ctr"/>
                </a:tc>
                <a:tc>
                  <a:txBody>
                    <a:bodyPr/>
                    <a:lstStyle/>
                    <a:p>
                      <a:pPr algn="ctr" rtl="0" fontAlgn="b"/>
                      <a:r>
                        <a:rPr lang="en-US" sz="1200" u="none" strike="noStrike" dirty="0" smtClean="0"/>
                        <a:t>25%</a:t>
                      </a:r>
                      <a:endParaRPr lang="en-US" sz="1200" b="0" i="0" u="none" strike="noStrike" dirty="0">
                        <a:solidFill>
                          <a:srgbClr val="424F5A"/>
                        </a:solidFill>
                        <a:latin typeface="+mj-lt"/>
                      </a:endParaRPr>
                    </a:p>
                  </a:txBody>
                  <a:tcPr marL="9525" marR="9525" marT="9525" marB="0" anchor="ctr"/>
                </a:tc>
                <a:tc>
                  <a:txBody>
                    <a:bodyPr/>
                    <a:lstStyle/>
                    <a:p>
                      <a:pPr algn="ctr" rtl="0" fontAlgn="t"/>
                      <a:r>
                        <a:rPr lang="en-US" sz="1200" u="none" strike="noStrike" dirty="0" smtClean="0"/>
                        <a:t>7%</a:t>
                      </a:r>
                      <a:endParaRPr lang="en-US" sz="1200" b="0" i="0" u="none" strike="noStrike" dirty="0">
                        <a:solidFill>
                          <a:srgbClr val="424F5A"/>
                        </a:solidFill>
                        <a:latin typeface="+mj-lt"/>
                      </a:endParaRPr>
                    </a:p>
                  </a:txBody>
                  <a:tcPr marL="9525" marR="9525" marT="9525" marB="0" anchor="ctr"/>
                </a:tc>
              </a:tr>
            </a:tbl>
          </a:graphicData>
        </a:graphic>
      </p:graphicFrame>
      <p:sp>
        <p:nvSpPr>
          <p:cNvPr id="9" name="Text Box 24"/>
          <p:cNvSpPr txBox="1">
            <a:spLocks noChangeArrowheads="1"/>
          </p:cNvSpPr>
          <p:nvPr/>
        </p:nvSpPr>
        <p:spPr bwMode="auto">
          <a:xfrm>
            <a:off x="7659901" y="5562600"/>
            <a:ext cx="946093" cy="215444"/>
          </a:xfrm>
          <a:prstGeom prst="rect">
            <a:avLst/>
          </a:prstGeom>
          <a:noFill/>
          <a:ln w="9525" algn="ctr">
            <a:noFill/>
            <a:miter lim="800000"/>
            <a:headEnd/>
            <a:tailEnd/>
          </a:ln>
        </p:spPr>
        <p:txBody>
          <a:bodyPr wrap="none">
            <a:spAutoFit/>
          </a:bodyPr>
          <a:lstStyle/>
          <a:p>
            <a:pPr algn="ctr" eaLnBrk="0" hangingPunct="0">
              <a:spcBef>
                <a:spcPct val="50000"/>
              </a:spcBef>
            </a:pPr>
            <a:r>
              <a:rPr lang="en-US" sz="800" i="1" dirty="0" smtClean="0"/>
              <a:t>*Small base size</a:t>
            </a:r>
            <a:endParaRPr lang="en-US" sz="800" i="1" dirty="0"/>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4"/>
                </a:solidFill>
              </a:rPr>
              <a:t>Aided Awareness</a:t>
            </a:r>
            <a:endParaRPr lang="en-US" dirty="0">
              <a:solidFill>
                <a:schemeClr val="accent4"/>
              </a:solidFill>
            </a:endParaRPr>
          </a:p>
        </p:txBody>
      </p:sp>
      <p:sp>
        <p:nvSpPr>
          <p:cNvPr id="3" name="Slide Number Placeholder 2"/>
          <p:cNvSpPr>
            <a:spLocks noGrp="1"/>
          </p:cNvSpPr>
          <p:nvPr>
            <p:ph type="sldNum" sz="quarter" idx="12"/>
          </p:nvPr>
        </p:nvSpPr>
        <p:spPr/>
        <p:txBody>
          <a:bodyPr/>
          <a:lstStyle/>
          <a:p>
            <a:pPr>
              <a:defRPr/>
            </a:pPr>
            <a:fld id="{0B6F88B5-D3E7-4494-90DB-14B95124CB87}" type="slidenum">
              <a:rPr lang="en-US" smtClean="0"/>
              <a:pPr>
                <a:defRPr/>
              </a:pPr>
              <a:t>49</a:t>
            </a:fld>
            <a:endParaRPr lang="en-US" dirty="0"/>
          </a:p>
        </p:txBody>
      </p:sp>
      <p:graphicFrame>
        <p:nvGraphicFramePr>
          <p:cNvPr id="7" name="Chart Placeholder 4"/>
          <p:cNvGraphicFramePr>
            <a:graphicFrameLocks/>
          </p:cNvGraphicFramePr>
          <p:nvPr/>
        </p:nvGraphicFramePr>
        <p:xfrm>
          <a:off x="4114800" y="2286000"/>
          <a:ext cx="4724400" cy="3124200"/>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10" name="Chart Placeholder 4"/>
          <p:cNvGraphicFramePr>
            <a:graphicFrameLocks/>
          </p:cNvGraphicFramePr>
          <p:nvPr/>
        </p:nvGraphicFramePr>
        <p:xfrm>
          <a:off x="228600" y="2286000"/>
          <a:ext cx="4724400" cy="3048000"/>
        </p:xfrm>
        <a:graphic>
          <a:graphicData uri="http://schemas.openxmlformats.org/drawingml/2006/chart">
            <c:chart xmlns:c="http://schemas.openxmlformats.org/drawingml/2006/chart" xmlns:r="http://schemas.openxmlformats.org/officeDocument/2006/relationships" r:id="rId3"/>
          </a:graphicData>
        </a:graphic>
      </p:graphicFrame>
      <p:sp>
        <p:nvSpPr>
          <p:cNvPr id="14" name="Rectangle 11"/>
          <p:cNvSpPr>
            <a:spLocks noChangeArrowheads="1"/>
          </p:cNvSpPr>
          <p:nvPr/>
        </p:nvSpPr>
        <p:spPr bwMode="auto">
          <a:xfrm>
            <a:off x="685800" y="1905000"/>
            <a:ext cx="3276600" cy="307777"/>
          </a:xfrm>
          <a:prstGeom prst="rect">
            <a:avLst/>
          </a:prstGeom>
          <a:ln>
            <a:headEnd/>
            <a:tailEnd/>
          </a:ln>
        </p:spPr>
        <p:style>
          <a:lnRef idx="2">
            <a:schemeClr val="accent4"/>
          </a:lnRef>
          <a:fillRef idx="1">
            <a:schemeClr val="lt1"/>
          </a:fillRef>
          <a:effectRef idx="0">
            <a:schemeClr val="accent4"/>
          </a:effectRef>
          <a:fontRef idx="minor">
            <a:schemeClr val="dk1"/>
          </a:fontRef>
        </p:style>
        <p:txBody>
          <a:bodyPr>
            <a:spAutoFit/>
          </a:bodyPr>
          <a:lstStyle/>
          <a:p>
            <a:pPr algn="ctr">
              <a:defRPr/>
            </a:pPr>
            <a:r>
              <a:rPr lang="en-US" sz="1400" dirty="0" smtClean="0">
                <a:solidFill>
                  <a:schemeClr val="accent4"/>
                </a:solidFill>
                <a:latin typeface="+mn-lt"/>
                <a:cs typeface="Arial" pitchFamily="34" charset="0"/>
              </a:rPr>
              <a:t>Melanoma (a)</a:t>
            </a:r>
            <a:endParaRPr lang="en-US" sz="1400" dirty="0">
              <a:solidFill>
                <a:schemeClr val="accent4"/>
              </a:solidFill>
              <a:latin typeface="+mn-lt"/>
              <a:cs typeface="Arial" pitchFamily="34" charset="0"/>
            </a:endParaRPr>
          </a:p>
        </p:txBody>
      </p:sp>
      <p:sp>
        <p:nvSpPr>
          <p:cNvPr id="15" name="Rectangle 11"/>
          <p:cNvSpPr>
            <a:spLocks noChangeArrowheads="1"/>
          </p:cNvSpPr>
          <p:nvPr/>
        </p:nvSpPr>
        <p:spPr bwMode="auto">
          <a:xfrm>
            <a:off x="4648200" y="1905000"/>
            <a:ext cx="3276600" cy="307777"/>
          </a:xfrm>
          <a:prstGeom prst="rect">
            <a:avLst/>
          </a:prstGeom>
          <a:ln>
            <a:headEnd/>
            <a:tailEnd/>
          </a:ln>
        </p:spPr>
        <p:style>
          <a:lnRef idx="2">
            <a:schemeClr val="accent4"/>
          </a:lnRef>
          <a:fillRef idx="1">
            <a:schemeClr val="lt1"/>
          </a:fillRef>
          <a:effectRef idx="0">
            <a:schemeClr val="accent4"/>
          </a:effectRef>
          <a:fontRef idx="minor">
            <a:schemeClr val="dk1"/>
          </a:fontRef>
        </p:style>
        <p:txBody>
          <a:bodyPr>
            <a:spAutoFit/>
          </a:bodyPr>
          <a:lstStyle/>
          <a:p>
            <a:pPr algn="ctr">
              <a:defRPr/>
            </a:pPr>
            <a:r>
              <a:rPr lang="en-US" sz="1400" dirty="0" smtClean="0">
                <a:solidFill>
                  <a:schemeClr val="accent4"/>
                </a:solidFill>
                <a:latin typeface="+mn-lt"/>
                <a:cs typeface="Arial" pitchFamily="34" charset="0"/>
              </a:rPr>
              <a:t>Kidney Cancer/Renal Cell Carcinoma (b)</a:t>
            </a:r>
            <a:endParaRPr lang="en-US" sz="1400" dirty="0">
              <a:solidFill>
                <a:schemeClr val="accent4"/>
              </a:solidFill>
              <a:latin typeface="+mn-lt"/>
              <a:cs typeface="Arial" pitchFamily="34" charset="0"/>
            </a:endParaRPr>
          </a:p>
        </p:txBody>
      </p:sp>
      <p:sp>
        <p:nvSpPr>
          <p:cNvPr id="11" name="Text Box 5"/>
          <p:cNvSpPr txBox="1">
            <a:spLocks noChangeArrowheads="1"/>
          </p:cNvSpPr>
          <p:nvPr/>
        </p:nvSpPr>
        <p:spPr bwMode="auto">
          <a:xfrm>
            <a:off x="990600" y="6019800"/>
            <a:ext cx="6172200" cy="338554"/>
          </a:xfrm>
          <a:prstGeom prst="rect">
            <a:avLst/>
          </a:prstGeom>
          <a:noFill/>
          <a:ln w="12700">
            <a:noFill/>
            <a:miter lim="800000"/>
            <a:headEnd type="none" w="sm" len="sm"/>
            <a:tailEnd type="none" w="sm" len="sm"/>
          </a:ln>
        </p:spPr>
        <p:txBody>
          <a:bodyPr wrap="square">
            <a:spAutoFit/>
          </a:bodyPr>
          <a:lstStyle/>
          <a:p>
            <a:r>
              <a:rPr lang="en-US" sz="800" dirty="0" smtClean="0"/>
              <a:t>Base: Diagnosed with Melanoma or Kidney Cancer/RCC (Melanoma n=247) (Kidney Cancer/RCC n=209) Multiple Response</a:t>
            </a:r>
          </a:p>
          <a:p>
            <a:r>
              <a:rPr lang="en-US" sz="800" dirty="0" smtClean="0"/>
              <a:t>Q675. Which of the following cancer treatments are you aware of? </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Title 1"/>
          <p:cNvSpPr>
            <a:spLocks noGrp="1"/>
          </p:cNvSpPr>
          <p:nvPr>
            <p:ph type="title"/>
          </p:nvPr>
        </p:nvSpPr>
        <p:spPr/>
        <p:txBody>
          <a:bodyPr/>
          <a:lstStyle/>
          <a:p>
            <a:r>
              <a:rPr lang="en-US" dirty="0" smtClean="0">
                <a:solidFill>
                  <a:schemeClr val="accent4"/>
                </a:solidFill>
                <a:ea typeface="MS PGothic"/>
              </a:rPr>
              <a:t>Background</a:t>
            </a:r>
          </a:p>
        </p:txBody>
      </p:sp>
      <p:sp>
        <p:nvSpPr>
          <p:cNvPr id="21506" name="Content Placeholder 2"/>
          <p:cNvSpPr>
            <a:spLocks noGrp="1"/>
          </p:cNvSpPr>
          <p:nvPr>
            <p:ph idx="1"/>
          </p:nvPr>
        </p:nvSpPr>
        <p:spPr>
          <a:xfrm>
            <a:off x="304800" y="914400"/>
            <a:ext cx="8534400" cy="4648200"/>
          </a:xfrm>
        </p:spPr>
        <p:txBody>
          <a:bodyPr/>
          <a:lstStyle/>
          <a:p>
            <a:pPr>
              <a:spcAft>
                <a:spcPct val="0"/>
              </a:spcAft>
            </a:pPr>
            <a:r>
              <a:rPr lang="en-US" dirty="0" smtClean="0">
                <a:solidFill>
                  <a:schemeClr val="accent4"/>
                </a:solidFill>
              </a:rPr>
              <a:t>Patients given Proleukin are hospitalized during treatment but can go home during the rest period.  Clinical trials have shown that Proleukin has the potential, in a subset of patients, to produce meaningful, long-lasting responses; however the adoption and usage from oncologists have been poor over the two decades it has been approved to treat metastatic melanoma and renal cell carcinoma respectively.  </a:t>
            </a:r>
          </a:p>
          <a:p>
            <a:pPr>
              <a:spcAft>
                <a:spcPct val="0"/>
              </a:spcAft>
            </a:pPr>
            <a:r>
              <a:rPr lang="en-US" dirty="0" smtClean="0">
                <a:solidFill>
                  <a:schemeClr val="accent4"/>
                </a:solidFill>
              </a:rPr>
              <a:t>Recent case reports suggest patients’ treatment awareness in the metastatic setting have been limited and removed from the treatment decision-making process.  Discussions surrounding Proleukin are not occurring and the patient potentially misses out on a viable therapeutic option.  Prometheus assumes lack of discussion may be from misperceptions of the patients’ goals, including drug safety profile, preferences, and economic drivers, by their treating oncologists.</a:t>
            </a:r>
          </a:p>
          <a:p>
            <a:pPr>
              <a:spcAft>
                <a:spcPct val="0"/>
              </a:spcAft>
              <a:buNone/>
            </a:pPr>
            <a:endParaRPr lang="en-US" dirty="0" smtClean="0">
              <a:ea typeface="MS PGothic"/>
            </a:endParaRPr>
          </a:p>
        </p:txBody>
      </p:sp>
      <p:sp>
        <p:nvSpPr>
          <p:cNvPr id="21507" name="Slide Number Placeholder 3"/>
          <p:cNvSpPr>
            <a:spLocks noGrp="1"/>
          </p:cNvSpPr>
          <p:nvPr>
            <p:ph type="sldNum" sz="quarter" idx="12"/>
          </p:nvPr>
        </p:nvSpPr>
        <p:spPr>
          <a:noFill/>
        </p:spPr>
        <p:txBody>
          <a:bodyPr/>
          <a:lstStyle/>
          <a:p>
            <a:fld id="{30197B4A-5828-409D-89A1-D0AB02356F5F}" type="slidenum">
              <a:rPr lang="en-US" smtClean="0">
                <a:latin typeface="Arial" charset="0"/>
                <a:cs typeface="Arial" charset="0"/>
              </a:rPr>
              <a:pPr/>
              <a:t>5</a:t>
            </a:fld>
            <a:endParaRPr lang="en-US" smtClean="0">
              <a:latin typeface="Arial" charset="0"/>
              <a:cs typeface="Arial" charset="0"/>
            </a:endParaRPr>
          </a:p>
        </p:txBody>
      </p:sp>
      <p:sp>
        <p:nvSpPr>
          <p:cNvPr id="5" name="Title 1"/>
          <p:cNvSpPr txBox="1">
            <a:spLocks/>
          </p:cNvSpPr>
          <p:nvPr/>
        </p:nvSpPr>
        <p:spPr bwMode="auto">
          <a:xfrm>
            <a:off x="304800" y="4267201"/>
            <a:ext cx="8534400" cy="45719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sz="2400" b="1" i="0" u="none" strike="noStrike" kern="0" cap="none" spc="0" normalizeH="0" baseline="0" noProof="0" dirty="0" smtClean="0">
                <a:ln>
                  <a:noFill/>
                </a:ln>
                <a:solidFill>
                  <a:schemeClr val="accent4"/>
                </a:solidFill>
                <a:effectLst/>
                <a:uLnTx/>
                <a:uFillTx/>
                <a:latin typeface="+mj-lt"/>
                <a:ea typeface="MS PGothic"/>
                <a:cs typeface="MS PGothic"/>
              </a:rPr>
              <a:t>Objectives</a:t>
            </a:r>
          </a:p>
        </p:txBody>
      </p:sp>
      <p:sp>
        <p:nvSpPr>
          <p:cNvPr id="6" name="Content Placeholder 2"/>
          <p:cNvSpPr txBox="1">
            <a:spLocks/>
          </p:cNvSpPr>
          <p:nvPr/>
        </p:nvSpPr>
        <p:spPr bwMode="auto">
          <a:xfrm>
            <a:off x="304800" y="4648200"/>
            <a:ext cx="8534400" cy="1066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marR="0" lvl="0" indent="-342900" algn="l" defTabSz="914400" rtl="0" eaLnBrk="0" fontAlgn="base" latinLnBrk="0" hangingPunct="0">
              <a:lnSpc>
                <a:spcPct val="100000"/>
              </a:lnSpc>
              <a:spcBef>
                <a:spcPts val="1200"/>
              </a:spcBef>
              <a:spcAft>
                <a:spcPct val="0"/>
              </a:spcAft>
              <a:buClrTx/>
              <a:buSzTx/>
              <a:buFontTx/>
              <a:buChar char="•"/>
              <a:tabLst/>
              <a:defRPr/>
            </a:pPr>
            <a:r>
              <a:rPr kumimoji="0" lang="en-US" sz="1800" b="0" i="0" u="none" strike="noStrike" kern="0" cap="none" spc="0" normalizeH="0" baseline="0" noProof="0" dirty="0" smtClean="0">
                <a:ln>
                  <a:noFill/>
                </a:ln>
                <a:solidFill>
                  <a:schemeClr val="accent4"/>
                </a:solidFill>
                <a:effectLst/>
                <a:uLnTx/>
                <a:uFillTx/>
                <a:latin typeface="+mn-lt"/>
                <a:ea typeface="MS PGothic" pitchFamily="34" charset="-128"/>
                <a:cs typeface="MS PGothic"/>
              </a:rPr>
              <a:t>Gain deeper insight into patients’ perception of treatment, therapeutic options, and side effects management</a:t>
            </a:r>
          </a:p>
          <a:p>
            <a:pPr marL="342900" marR="0" lvl="0" indent="-342900" algn="l" defTabSz="914400" rtl="0" eaLnBrk="0" fontAlgn="base" latinLnBrk="0" hangingPunct="0">
              <a:lnSpc>
                <a:spcPct val="100000"/>
              </a:lnSpc>
              <a:spcBef>
                <a:spcPts val="1200"/>
              </a:spcBef>
              <a:spcAft>
                <a:spcPct val="0"/>
              </a:spcAft>
              <a:buClrTx/>
              <a:buSzTx/>
              <a:buFontTx/>
              <a:buChar char="•"/>
              <a:tabLst/>
              <a:defRPr/>
            </a:pPr>
            <a:r>
              <a:rPr kumimoji="0" lang="en-US" sz="1800" b="0" i="0" u="none" strike="noStrike" kern="0" cap="none" spc="0" normalizeH="0" baseline="0" noProof="0" dirty="0" smtClean="0">
                <a:ln>
                  <a:noFill/>
                </a:ln>
                <a:solidFill>
                  <a:schemeClr val="accent4"/>
                </a:solidFill>
                <a:effectLst/>
                <a:uLnTx/>
                <a:uFillTx/>
                <a:latin typeface="+mn-lt"/>
                <a:ea typeface="MS PGothic" pitchFamily="34" charset="-128"/>
                <a:cs typeface="MS PGothic"/>
              </a:rPr>
              <a:t>Bridge the gap in the disconnection between physicians’ and patients’ perceptions</a:t>
            </a:r>
          </a:p>
          <a:p>
            <a:pPr marL="342900" marR="0" lvl="0" indent="-342900" algn="l" defTabSz="914400" rtl="0" eaLnBrk="0" fontAlgn="base" latinLnBrk="0" hangingPunct="0">
              <a:lnSpc>
                <a:spcPct val="100000"/>
              </a:lnSpc>
              <a:spcBef>
                <a:spcPts val="1200"/>
              </a:spcBef>
              <a:spcAft>
                <a:spcPct val="0"/>
              </a:spcAft>
              <a:buClrTx/>
              <a:buSzTx/>
              <a:buFontTx/>
              <a:buChar char="•"/>
              <a:tabLst/>
              <a:defRPr/>
            </a:pPr>
            <a:r>
              <a:rPr kumimoji="0" lang="en-US" sz="1800" b="0" i="0" u="none" strike="noStrike" kern="0" cap="none" spc="0" normalizeH="0" baseline="0" noProof="0" dirty="0" smtClean="0">
                <a:ln>
                  <a:noFill/>
                </a:ln>
                <a:solidFill>
                  <a:schemeClr val="accent4"/>
                </a:solidFill>
                <a:effectLst/>
                <a:uLnTx/>
                <a:uFillTx/>
                <a:latin typeface="+mn-lt"/>
                <a:ea typeface="MS PGothic" pitchFamily="34" charset="-128"/>
                <a:cs typeface="MS PGothic"/>
              </a:rPr>
              <a:t>Raise awareness regarding specific metastatic patient groups for publication or promotion</a:t>
            </a:r>
          </a:p>
          <a:p>
            <a:pPr marL="342900" marR="0" lvl="0" indent="-342900" algn="l" defTabSz="914400" rtl="0" eaLnBrk="0" fontAlgn="base" latinLnBrk="0" hangingPunct="0">
              <a:lnSpc>
                <a:spcPct val="100000"/>
              </a:lnSpc>
              <a:spcBef>
                <a:spcPts val="1200"/>
              </a:spcBef>
              <a:spcAft>
                <a:spcPct val="0"/>
              </a:spcAft>
              <a:buClrTx/>
              <a:buSzTx/>
              <a:buFontTx/>
              <a:buNone/>
              <a:tabLst/>
              <a:defRPr/>
            </a:pPr>
            <a:endParaRPr kumimoji="0" lang="en-US" sz="1800" b="0" i="0" u="none" strike="noStrike" kern="0" cap="none" spc="0" normalizeH="0" baseline="0" noProof="0" dirty="0" smtClean="0">
              <a:ln>
                <a:noFill/>
              </a:ln>
              <a:solidFill>
                <a:schemeClr val="tx1"/>
              </a:solidFill>
              <a:effectLst/>
              <a:uLnTx/>
              <a:uFillTx/>
              <a:latin typeface="+mn-lt"/>
              <a:ea typeface="MS PGothic"/>
              <a:cs typeface="MS PGothic"/>
            </a:endParaRPr>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4"/>
                </a:solidFill>
              </a:rPr>
              <a:t>Aided Awareness By Stage</a:t>
            </a:r>
            <a:endParaRPr lang="en-US" dirty="0">
              <a:solidFill>
                <a:schemeClr val="accent4"/>
              </a:solidFill>
            </a:endParaRPr>
          </a:p>
        </p:txBody>
      </p:sp>
      <p:sp>
        <p:nvSpPr>
          <p:cNvPr id="3" name="Slide Number Placeholder 2"/>
          <p:cNvSpPr>
            <a:spLocks noGrp="1"/>
          </p:cNvSpPr>
          <p:nvPr>
            <p:ph type="sldNum" sz="quarter" idx="12"/>
          </p:nvPr>
        </p:nvSpPr>
        <p:spPr/>
        <p:txBody>
          <a:bodyPr/>
          <a:lstStyle/>
          <a:p>
            <a:pPr>
              <a:defRPr/>
            </a:pPr>
            <a:fld id="{0B6F88B5-D3E7-4494-90DB-14B95124CB87}" type="slidenum">
              <a:rPr lang="en-US" smtClean="0"/>
              <a:pPr>
                <a:defRPr/>
              </a:pPr>
              <a:t>50</a:t>
            </a:fld>
            <a:endParaRPr lang="en-US" dirty="0"/>
          </a:p>
        </p:txBody>
      </p:sp>
      <p:graphicFrame>
        <p:nvGraphicFramePr>
          <p:cNvPr id="7" name="Chart Placeholder 4"/>
          <p:cNvGraphicFramePr>
            <a:graphicFrameLocks/>
          </p:cNvGraphicFramePr>
          <p:nvPr/>
        </p:nvGraphicFramePr>
        <p:xfrm>
          <a:off x="4114800" y="2286000"/>
          <a:ext cx="5029200" cy="3124200"/>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10" name="Chart Placeholder 4"/>
          <p:cNvGraphicFramePr>
            <a:graphicFrameLocks/>
          </p:cNvGraphicFramePr>
          <p:nvPr/>
        </p:nvGraphicFramePr>
        <p:xfrm>
          <a:off x="0" y="2286000"/>
          <a:ext cx="4724400" cy="3048000"/>
        </p:xfrm>
        <a:graphic>
          <a:graphicData uri="http://schemas.openxmlformats.org/drawingml/2006/chart">
            <c:chart xmlns:c="http://schemas.openxmlformats.org/drawingml/2006/chart" xmlns:r="http://schemas.openxmlformats.org/officeDocument/2006/relationships" r:id="rId3"/>
          </a:graphicData>
        </a:graphic>
      </p:graphicFrame>
      <p:sp>
        <p:nvSpPr>
          <p:cNvPr id="14" name="Rectangle 11"/>
          <p:cNvSpPr>
            <a:spLocks noChangeArrowheads="1"/>
          </p:cNvSpPr>
          <p:nvPr/>
        </p:nvSpPr>
        <p:spPr bwMode="auto">
          <a:xfrm>
            <a:off x="685800" y="1905000"/>
            <a:ext cx="3276600" cy="307777"/>
          </a:xfrm>
          <a:prstGeom prst="rect">
            <a:avLst/>
          </a:prstGeom>
          <a:ln>
            <a:headEnd/>
            <a:tailEnd/>
          </a:ln>
        </p:spPr>
        <p:style>
          <a:lnRef idx="2">
            <a:schemeClr val="accent4"/>
          </a:lnRef>
          <a:fillRef idx="1">
            <a:schemeClr val="lt1"/>
          </a:fillRef>
          <a:effectRef idx="0">
            <a:schemeClr val="accent4"/>
          </a:effectRef>
          <a:fontRef idx="minor">
            <a:schemeClr val="dk1"/>
          </a:fontRef>
        </p:style>
        <p:txBody>
          <a:bodyPr>
            <a:spAutoFit/>
          </a:bodyPr>
          <a:lstStyle/>
          <a:p>
            <a:pPr algn="ctr">
              <a:defRPr/>
            </a:pPr>
            <a:r>
              <a:rPr lang="en-US" sz="1400" dirty="0" smtClean="0">
                <a:solidFill>
                  <a:schemeClr val="accent4"/>
                </a:solidFill>
                <a:latin typeface="+mn-lt"/>
                <a:cs typeface="Arial" pitchFamily="34" charset="0"/>
              </a:rPr>
              <a:t>Melanoma</a:t>
            </a:r>
            <a:endParaRPr lang="en-US" sz="1400" dirty="0">
              <a:solidFill>
                <a:schemeClr val="accent4"/>
              </a:solidFill>
              <a:latin typeface="+mn-lt"/>
              <a:cs typeface="Arial" pitchFamily="34" charset="0"/>
            </a:endParaRPr>
          </a:p>
        </p:txBody>
      </p:sp>
      <p:sp>
        <p:nvSpPr>
          <p:cNvPr id="15" name="Rectangle 11"/>
          <p:cNvSpPr>
            <a:spLocks noChangeArrowheads="1"/>
          </p:cNvSpPr>
          <p:nvPr/>
        </p:nvSpPr>
        <p:spPr bwMode="auto">
          <a:xfrm>
            <a:off x="4648200" y="1905000"/>
            <a:ext cx="3276600" cy="307777"/>
          </a:xfrm>
          <a:prstGeom prst="rect">
            <a:avLst/>
          </a:prstGeom>
          <a:ln>
            <a:headEnd/>
            <a:tailEnd/>
          </a:ln>
        </p:spPr>
        <p:style>
          <a:lnRef idx="2">
            <a:schemeClr val="accent4"/>
          </a:lnRef>
          <a:fillRef idx="1">
            <a:schemeClr val="lt1"/>
          </a:fillRef>
          <a:effectRef idx="0">
            <a:schemeClr val="accent4"/>
          </a:effectRef>
          <a:fontRef idx="minor">
            <a:schemeClr val="dk1"/>
          </a:fontRef>
        </p:style>
        <p:txBody>
          <a:bodyPr>
            <a:spAutoFit/>
          </a:bodyPr>
          <a:lstStyle/>
          <a:p>
            <a:pPr algn="ctr">
              <a:defRPr/>
            </a:pPr>
            <a:r>
              <a:rPr lang="en-US" sz="1400" dirty="0" smtClean="0">
                <a:solidFill>
                  <a:schemeClr val="accent4"/>
                </a:solidFill>
                <a:latin typeface="+mn-lt"/>
                <a:cs typeface="Arial" pitchFamily="34" charset="0"/>
              </a:rPr>
              <a:t>Kidney Cancer/Renal Cell Carcinoma</a:t>
            </a:r>
            <a:endParaRPr lang="en-US" sz="1400" dirty="0">
              <a:solidFill>
                <a:schemeClr val="accent4"/>
              </a:solidFill>
              <a:latin typeface="+mn-lt"/>
              <a:cs typeface="Arial" pitchFamily="34" charset="0"/>
            </a:endParaRPr>
          </a:p>
        </p:txBody>
      </p:sp>
      <p:sp>
        <p:nvSpPr>
          <p:cNvPr id="11" name="Text Box 5"/>
          <p:cNvSpPr txBox="1">
            <a:spLocks noChangeArrowheads="1"/>
          </p:cNvSpPr>
          <p:nvPr/>
        </p:nvSpPr>
        <p:spPr bwMode="auto">
          <a:xfrm>
            <a:off x="990600" y="6019800"/>
            <a:ext cx="6172200" cy="338554"/>
          </a:xfrm>
          <a:prstGeom prst="rect">
            <a:avLst/>
          </a:prstGeom>
          <a:noFill/>
          <a:ln w="12700">
            <a:noFill/>
            <a:miter lim="800000"/>
            <a:headEnd type="none" w="sm" len="sm"/>
            <a:tailEnd type="none" w="sm" len="sm"/>
          </a:ln>
        </p:spPr>
        <p:txBody>
          <a:bodyPr wrap="square">
            <a:spAutoFit/>
          </a:bodyPr>
          <a:lstStyle/>
          <a:p>
            <a:r>
              <a:rPr lang="en-US" sz="800" dirty="0" smtClean="0"/>
              <a:t>Base: All Qualified Respondents Multiple Response</a:t>
            </a:r>
          </a:p>
          <a:p>
            <a:r>
              <a:rPr lang="en-US" sz="800" dirty="0" smtClean="0"/>
              <a:t>Q675. Which of the following cancer treatments are you aware of? </a:t>
            </a:r>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Title 12"/>
          <p:cNvSpPr>
            <a:spLocks noGrp="1"/>
          </p:cNvSpPr>
          <p:nvPr>
            <p:ph type="title"/>
          </p:nvPr>
        </p:nvSpPr>
        <p:spPr/>
        <p:txBody>
          <a:bodyPr/>
          <a:lstStyle/>
          <a:p>
            <a:r>
              <a:rPr lang="en-US" dirty="0" smtClean="0">
                <a:solidFill>
                  <a:schemeClr val="accent4"/>
                </a:solidFill>
                <a:ea typeface="MS PGothic"/>
              </a:rPr>
              <a:t>Scenarios of Treatment Options</a:t>
            </a:r>
          </a:p>
        </p:txBody>
      </p:sp>
      <p:sp>
        <p:nvSpPr>
          <p:cNvPr id="34820" name="Slide Number Placeholder 3"/>
          <p:cNvSpPr txBox="1">
            <a:spLocks/>
          </p:cNvSpPr>
          <p:nvPr/>
        </p:nvSpPr>
        <p:spPr bwMode="auto">
          <a:xfrm>
            <a:off x="8534400" y="6627813"/>
            <a:ext cx="609600" cy="230187"/>
          </a:xfrm>
          <a:prstGeom prst="rect">
            <a:avLst/>
          </a:prstGeom>
          <a:noFill/>
          <a:ln w="9525">
            <a:noFill/>
            <a:miter lim="800000"/>
            <a:headEnd/>
            <a:tailEnd/>
          </a:ln>
        </p:spPr>
        <p:txBody>
          <a:bodyPr anchor="ctr">
            <a:spAutoFit/>
          </a:bodyPr>
          <a:lstStyle/>
          <a:p>
            <a:pPr algn="ctr"/>
            <a:fld id="{B2A35A52-B656-4FEE-8007-FDAB0BBC1075}" type="slidenum">
              <a:rPr lang="en-US" sz="900" b="1">
                <a:solidFill>
                  <a:srgbClr val="000000"/>
                </a:solidFill>
              </a:rPr>
              <a:pPr algn="ctr"/>
              <a:t>51</a:t>
            </a:fld>
            <a:endParaRPr lang="en-US" sz="900" b="1">
              <a:solidFill>
                <a:srgbClr val="000000"/>
              </a:solidFill>
            </a:endParaRPr>
          </a:p>
        </p:txBody>
      </p:sp>
      <p:graphicFrame>
        <p:nvGraphicFramePr>
          <p:cNvPr id="13" name="Content Placeholder 4"/>
          <p:cNvGraphicFramePr>
            <a:graphicFrameLocks/>
          </p:cNvGraphicFramePr>
          <p:nvPr/>
        </p:nvGraphicFramePr>
        <p:xfrm>
          <a:off x="2133600" y="4267200"/>
          <a:ext cx="7010400" cy="1143000"/>
        </p:xfrm>
        <a:graphic>
          <a:graphicData uri="http://schemas.openxmlformats.org/drawingml/2006/chart">
            <c:chart xmlns:c="http://schemas.openxmlformats.org/drawingml/2006/chart" xmlns:r="http://schemas.openxmlformats.org/officeDocument/2006/relationships" r:id="rId3"/>
          </a:graphicData>
        </a:graphic>
      </p:graphicFrame>
      <p:sp>
        <p:nvSpPr>
          <p:cNvPr id="9" name="TextBox 8"/>
          <p:cNvSpPr txBox="1"/>
          <p:nvPr/>
        </p:nvSpPr>
        <p:spPr>
          <a:xfrm>
            <a:off x="1981200" y="1676400"/>
            <a:ext cx="5715283" cy="307777"/>
          </a:xfrm>
          <a:prstGeom prst="rect">
            <a:avLst/>
          </a:prstGeom>
        </p:spPr>
        <p:style>
          <a:lnRef idx="2">
            <a:schemeClr val="accent4"/>
          </a:lnRef>
          <a:fillRef idx="1">
            <a:schemeClr val="lt1"/>
          </a:fillRef>
          <a:effectRef idx="0">
            <a:schemeClr val="accent4"/>
          </a:effectRef>
          <a:fontRef idx="minor">
            <a:schemeClr val="dk1"/>
          </a:fontRef>
        </p:style>
        <p:txBody>
          <a:bodyPr wrap="none" rtlCol="0">
            <a:spAutoFit/>
          </a:bodyPr>
          <a:lstStyle/>
          <a:p>
            <a:r>
              <a:rPr lang="en-US" sz="1400" dirty="0" smtClean="0">
                <a:solidFill>
                  <a:schemeClr val="accent4"/>
                </a:solidFill>
                <a:latin typeface="+mj-lt"/>
              </a:rPr>
              <a:t>5-point scale, where 1 is Definitely Not Consider and 5 is Definitely Consider</a:t>
            </a:r>
            <a:endParaRPr lang="en-US" sz="1400" dirty="0">
              <a:solidFill>
                <a:schemeClr val="accent4"/>
              </a:solidFill>
              <a:latin typeface="+mj-lt"/>
            </a:endParaRPr>
          </a:p>
        </p:txBody>
      </p:sp>
      <p:graphicFrame>
        <p:nvGraphicFramePr>
          <p:cNvPr id="11" name="Content Placeholder 4"/>
          <p:cNvGraphicFramePr>
            <a:graphicFrameLocks/>
          </p:cNvGraphicFramePr>
          <p:nvPr/>
        </p:nvGraphicFramePr>
        <p:xfrm>
          <a:off x="2133600" y="2286000"/>
          <a:ext cx="7010400" cy="1143000"/>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14" name="Content Placeholder 4"/>
          <p:cNvGraphicFramePr>
            <a:graphicFrameLocks/>
          </p:cNvGraphicFramePr>
          <p:nvPr/>
        </p:nvGraphicFramePr>
        <p:xfrm>
          <a:off x="2133600" y="3276600"/>
          <a:ext cx="7010400" cy="1143000"/>
        </p:xfrm>
        <a:graphic>
          <a:graphicData uri="http://schemas.openxmlformats.org/drawingml/2006/chart">
            <c:chart xmlns:c="http://schemas.openxmlformats.org/drawingml/2006/chart" xmlns:r="http://schemas.openxmlformats.org/officeDocument/2006/relationships" r:id="rId5"/>
          </a:graphicData>
        </a:graphic>
      </p:graphicFrame>
      <p:graphicFrame>
        <p:nvGraphicFramePr>
          <p:cNvPr id="17" name="Table 16"/>
          <p:cNvGraphicFramePr>
            <a:graphicFrameLocks noGrp="1"/>
          </p:cNvGraphicFramePr>
          <p:nvPr/>
        </p:nvGraphicFramePr>
        <p:xfrm>
          <a:off x="228600" y="2362200"/>
          <a:ext cx="1905000" cy="3200400"/>
        </p:xfrm>
        <a:graphic>
          <a:graphicData uri="http://schemas.openxmlformats.org/drawingml/2006/table">
            <a:tbl>
              <a:tblPr bandRow="1">
                <a:tableStyleId>{00A15C55-8517-42AA-B614-E9B94910E393}</a:tableStyleId>
              </a:tblPr>
              <a:tblGrid>
                <a:gridCol w="1905000"/>
              </a:tblGrid>
              <a:tr h="1066800">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400" dirty="0" smtClean="0"/>
                        <a:t>Treatment with 5% chance for cure, but requires a week in the hospital</a:t>
                      </a:r>
                    </a:p>
                  </a:txBody>
                  <a:tcPr/>
                </a:tc>
              </a:tr>
              <a:tr h="1066800">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400" dirty="0" smtClean="0"/>
                        <a:t>Drug with a 7% chance of cure but a 4% mortality risk</a:t>
                      </a:r>
                    </a:p>
                  </a:txBody>
                  <a:tcPr/>
                </a:tc>
              </a:tr>
              <a:tr h="1066800">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400" dirty="0" smtClean="0"/>
                        <a:t>Drug with a 3% chance of cure but a 1% mortality risk</a:t>
                      </a:r>
                      <a:endParaRPr lang="en-US" sz="1400" dirty="0"/>
                    </a:p>
                  </a:txBody>
                  <a:tcPr/>
                </a:tc>
              </a:tr>
            </a:tbl>
          </a:graphicData>
        </a:graphic>
      </p:graphicFrame>
      <p:sp>
        <p:nvSpPr>
          <p:cNvPr id="16" name="Text Box 5"/>
          <p:cNvSpPr txBox="1">
            <a:spLocks noChangeArrowheads="1"/>
          </p:cNvSpPr>
          <p:nvPr/>
        </p:nvSpPr>
        <p:spPr bwMode="auto">
          <a:xfrm>
            <a:off x="990600" y="6019800"/>
            <a:ext cx="6172200" cy="461665"/>
          </a:xfrm>
          <a:prstGeom prst="rect">
            <a:avLst/>
          </a:prstGeom>
          <a:noFill/>
          <a:ln w="12700">
            <a:noFill/>
            <a:miter lim="800000"/>
            <a:headEnd type="none" w="sm" len="sm"/>
            <a:tailEnd type="none" w="sm" len="sm"/>
          </a:ln>
        </p:spPr>
        <p:txBody>
          <a:bodyPr wrap="square">
            <a:spAutoFit/>
          </a:bodyPr>
          <a:lstStyle/>
          <a:p>
            <a:r>
              <a:rPr lang="en-US" sz="800" dirty="0" smtClean="0"/>
              <a:t>Base: All Qualified Respondents (Melanoma n=247) (Kidney Cancer/RCC n=209)</a:t>
            </a:r>
          </a:p>
          <a:p>
            <a:r>
              <a:rPr lang="en-US" sz="800" dirty="0" smtClean="0"/>
              <a:t>Q935. If a treatment option had a 5% chance for cure, but required me to stay in the hospital for a week, I would:</a:t>
            </a:r>
          </a:p>
          <a:p>
            <a:r>
              <a:rPr lang="en-US" sz="800" dirty="0" smtClean="0"/>
              <a:t>Q940. How likely are you to consider the following drugs for treatment of your cancer?</a:t>
            </a:r>
          </a:p>
        </p:txBody>
      </p:sp>
    </p:spTree>
  </p:cSld>
  <p:clrMapOvr>
    <a:masterClrMapping/>
  </p:clrMapOvr>
  <p:transition/>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Title 12"/>
          <p:cNvSpPr>
            <a:spLocks noGrp="1"/>
          </p:cNvSpPr>
          <p:nvPr>
            <p:ph type="title"/>
          </p:nvPr>
        </p:nvSpPr>
        <p:spPr/>
        <p:txBody>
          <a:bodyPr/>
          <a:lstStyle/>
          <a:p>
            <a:r>
              <a:rPr lang="en-US" dirty="0" smtClean="0">
                <a:solidFill>
                  <a:schemeClr val="accent4"/>
                </a:solidFill>
                <a:ea typeface="MS PGothic"/>
              </a:rPr>
              <a:t>Scenarios by Cancer Stage</a:t>
            </a:r>
            <a:endParaRPr lang="en-US" b="0" dirty="0" smtClean="0">
              <a:solidFill>
                <a:schemeClr val="accent4"/>
              </a:solidFill>
              <a:ea typeface="MS PGothic"/>
            </a:endParaRPr>
          </a:p>
        </p:txBody>
      </p:sp>
      <p:sp>
        <p:nvSpPr>
          <p:cNvPr id="34820" name="Slide Number Placeholder 3"/>
          <p:cNvSpPr txBox="1">
            <a:spLocks/>
          </p:cNvSpPr>
          <p:nvPr/>
        </p:nvSpPr>
        <p:spPr bwMode="auto">
          <a:xfrm>
            <a:off x="8534400" y="6627813"/>
            <a:ext cx="609600" cy="230187"/>
          </a:xfrm>
          <a:prstGeom prst="rect">
            <a:avLst/>
          </a:prstGeom>
          <a:noFill/>
          <a:ln w="9525">
            <a:noFill/>
            <a:miter lim="800000"/>
            <a:headEnd/>
            <a:tailEnd/>
          </a:ln>
        </p:spPr>
        <p:txBody>
          <a:bodyPr anchor="ctr">
            <a:spAutoFit/>
          </a:bodyPr>
          <a:lstStyle/>
          <a:p>
            <a:pPr algn="ctr"/>
            <a:fld id="{B2A35A52-B656-4FEE-8007-FDAB0BBC1075}" type="slidenum">
              <a:rPr lang="en-US" sz="900" b="1">
                <a:solidFill>
                  <a:srgbClr val="000000"/>
                </a:solidFill>
              </a:rPr>
              <a:pPr algn="ctr"/>
              <a:t>52</a:t>
            </a:fld>
            <a:endParaRPr lang="en-US" sz="900" b="1">
              <a:solidFill>
                <a:srgbClr val="000000"/>
              </a:solidFill>
            </a:endParaRPr>
          </a:p>
        </p:txBody>
      </p:sp>
      <p:sp>
        <p:nvSpPr>
          <p:cNvPr id="9" name="TextBox 8"/>
          <p:cNvSpPr txBox="1"/>
          <p:nvPr/>
        </p:nvSpPr>
        <p:spPr>
          <a:xfrm>
            <a:off x="1676400" y="1676400"/>
            <a:ext cx="5803448" cy="307777"/>
          </a:xfrm>
          <a:prstGeom prst="rect">
            <a:avLst/>
          </a:prstGeom>
        </p:spPr>
        <p:style>
          <a:lnRef idx="2">
            <a:schemeClr val="accent4"/>
          </a:lnRef>
          <a:fillRef idx="1">
            <a:schemeClr val="lt1"/>
          </a:fillRef>
          <a:effectRef idx="0">
            <a:schemeClr val="accent4"/>
          </a:effectRef>
          <a:fontRef idx="minor">
            <a:schemeClr val="dk1"/>
          </a:fontRef>
        </p:style>
        <p:txBody>
          <a:bodyPr wrap="none" rtlCol="0">
            <a:spAutoFit/>
          </a:bodyPr>
          <a:lstStyle/>
          <a:p>
            <a:r>
              <a:rPr lang="en-US" sz="1400" dirty="0" smtClean="0">
                <a:solidFill>
                  <a:schemeClr val="accent4"/>
                </a:solidFill>
                <a:latin typeface="+mj-lt"/>
              </a:rPr>
              <a:t>5-point scale, where 1 is Definitely Not Consider and 5 is Definitely Consider</a:t>
            </a:r>
            <a:endParaRPr lang="en-US" sz="1400" dirty="0">
              <a:solidFill>
                <a:schemeClr val="accent4"/>
              </a:solidFill>
              <a:latin typeface="+mj-lt"/>
            </a:endParaRPr>
          </a:p>
        </p:txBody>
      </p:sp>
      <p:graphicFrame>
        <p:nvGraphicFramePr>
          <p:cNvPr id="11" name="Content Placeholder 4"/>
          <p:cNvGraphicFramePr>
            <a:graphicFrameLocks/>
          </p:cNvGraphicFramePr>
          <p:nvPr/>
        </p:nvGraphicFramePr>
        <p:xfrm>
          <a:off x="2133600" y="2057400"/>
          <a:ext cx="7010400" cy="144780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7" name="Table 16"/>
          <p:cNvGraphicFramePr>
            <a:graphicFrameLocks noGrp="1"/>
          </p:cNvGraphicFramePr>
          <p:nvPr/>
        </p:nvGraphicFramePr>
        <p:xfrm>
          <a:off x="228600" y="2362200"/>
          <a:ext cx="1905000" cy="3200400"/>
        </p:xfrm>
        <a:graphic>
          <a:graphicData uri="http://schemas.openxmlformats.org/drawingml/2006/table">
            <a:tbl>
              <a:tblPr bandRow="1">
                <a:tableStyleId>{00A15C55-8517-42AA-B614-E9B94910E393}</a:tableStyleId>
              </a:tblPr>
              <a:tblGrid>
                <a:gridCol w="1905000"/>
              </a:tblGrid>
              <a:tr h="1066800">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400" dirty="0" smtClean="0"/>
                        <a:t>Treatment with 5% chance for cure, but requires a week in the hospital</a:t>
                      </a:r>
                    </a:p>
                  </a:txBody>
                  <a:tcPr/>
                </a:tc>
              </a:tr>
              <a:tr h="1066800">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400" dirty="0" smtClean="0"/>
                        <a:t>Drug with a 7% chance of cure but a 4% mortality risk</a:t>
                      </a:r>
                    </a:p>
                  </a:txBody>
                  <a:tcPr/>
                </a:tc>
              </a:tr>
              <a:tr h="1066800">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400" dirty="0" smtClean="0"/>
                        <a:t>Drug with a 3% chance of cure but a 1% mortality risk</a:t>
                      </a:r>
                      <a:endParaRPr lang="en-US" sz="1400" dirty="0"/>
                    </a:p>
                  </a:txBody>
                  <a:tcPr/>
                </a:tc>
              </a:tr>
            </a:tbl>
          </a:graphicData>
        </a:graphic>
      </p:graphicFrame>
      <p:sp>
        <p:nvSpPr>
          <p:cNvPr id="16" name="Text Box 5"/>
          <p:cNvSpPr txBox="1">
            <a:spLocks noChangeArrowheads="1"/>
          </p:cNvSpPr>
          <p:nvPr/>
        </p:nvSpPr>
        <p:spPr bwMode="auto">
          <a:xfrm>
            <a:off x="990600" y="6019800"/>
            <a:ext cx="6172200" cy="584775"/>
          </a:xfrm>
          <a:prstGeom prst="rect">
            <a:avLst/>
          </a:prstGeom>
          <a:noFill/>
          <a:ln w="12700">
            <a:noFill/>
            <a:miter lim="800000"/>
            <a:headEnd type="none" w="sm" len="sm"/>
            <a:tailEnd type="none" w="sm" len="sm"/>
          </a:ln>
        </p:spPr>
        <p:txBody>
          <a:bodyPr wrap="square">
            <a:spAutoFit/>
          </a:bodyPr>
          <a:lstStyle/>
          <a:p>
            <a:r>
              <a:rPr lang="en-US" sz="800" dirty="0" smtClean="0"/>
              <a:t>Base: All Qualified Respondents (Melanoma Stage 3 n=80) (Melanoma Stage 4 n=167 (Kidney Cancer/RCC Stage 3  n=66) (Kidney Cancer/RCC Stage 4  n=143)</a:t>
            </a:r>
          </a:p>
          <a:p>
            <a:r>
              <a:rPr lang="en-US" sz="800" dirty="0" smtClean="0"/>
              <a:t>Q935. If a treatment option had a 5% chance for cure, but required me to stay in the hospital for a week, I would:</a:t>
            </a:r>
          </a:p>
          <a:p>
            <a:r>
              <a:rPr lang="en-US" sz="800" dirty="0" smtClean="0"/>
              <a:t>Q940. How likely are you to consider the following drugs for treatment of your cancer?</a:t>
            </a:r>
          </a:p>
        </p:txBody>
      </p:sp>
      <p:graphicFrame>
        <p:nvGraphicFramePr>
          <p:cNvPr id="19" name="Content Placeholder 4"/>
          <p:cNvGraphicFramePr>
            <a:graphicFrameLocks/>
          </p:cNvGraphicFramePr>
          <p:nvPr/>
        </p:nvGraphicFramePr>
        <p:xfrm>
          <a:off x="2133600" y="3124200"/>
          <a:ext cx="7010400" cy="1447800"/>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20" name="Content Placeholder 4"/>
          <p:cNvGraphicFramePr>
            <a:graphicFrameLocks/>
          </p:cNvGraphicFramePr>
          <p:nvPr/>
        </p:nvGraphicFramePr>
        <p:xfrm>
          <a:off x="2133600" y="4267200"/>
          <a:ext cx="7010400" cy="1447800"/>
        </p:xfrm>
        <a:graphic>
          <a:graphicData uri="http://schemas.openxmlformats.org/drawingml/2006/chart">
            <c:chart xmlns:c="http://schemas.openxmlformats.org/drawingml/2006/chart" xmlns:r="http://schemas.openxmlformats.org/officeDocument/2006/relationships" r:id="rId5"/>
          </a:graphicData>
        </a:graphic>
      </p:graphicFrame>
      <p:sp>
        <p:nvSpPr>
          <p:cNvPr id="22" name="TextBox 21"/>
          <p:cNvSpPr txBox="1"/>
          <p:nvPr/>
        </p:nvSpPr>
        <p:spPr>
          <a:xfrm>
            <a:off x="5660408" y="4572000"/>
            <a:ext cx="319318" cy="230832"/>
          </a:xfrm>
          <a:prstGeom prst="rect">
            <a:avLst/>
          </a:prstGeom>
          <a:noFill/>
        </p:spPr>
        <p:txBody>
          <a:bodyPr wrap="none" rtlCol="0">
            <a:spAutoFit/>
          </a:bodyPr>
          <a:lstStyle/>
          <a:p>
            <a:r>
              <a:rPr lang="en-US" sz="900" b="1" dirty="0" err="1" smtClean="0">
                <a:solidFill>
                  <a:srgbClr val="000000"/>
                </a:solidFill>
              </a:rPr>
              <a:t>cd</a:t>
            </a:r>
            <a:endParaRPr lang="en-US" sz="900" b="1" dirty="0">
              <a:solidFill>
                <a:srgbClr val="000000"/>
              </a:solidFill>
            </a:endParaRPr>
          </a:p>
        </p:txBody>
      </p:sp>
      <p:cxnSp>
        <p:nvCxnSpPr>
          <p:cNvPr id="24" name="Straight Connector 23"/>
          <p:cNvCxnSpPr/>
          <p:nvPr/>
        </p:nvCxnSpPr>
        <p:spPr bwMode="auto">
          <a:xfrm>
            <a:off x="2133600" y="3429000"/>
            <a:ext cx="5562600"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25" name="Straight Connector 24"/>
          <p:cNvCxnSpPr/>
          <p:nvPr/>
        </p:nvCxnSpPr>
        <p:spPr bwMode="auto">
          <a:xfrm>
            <a:off x="2133600" y="4503760"/>
            <a:ext cx="5562600"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sp>
        <p:nvSpPr>
          <p:cNvPr id="26" name="TextBox 25"/>
          <p:cNvSpPr txBox="1"/>
          <p:nvPr/>
        </p:nvSpPr>
        <p:spPr>
          <a:xfrm>
            <a:off x="4572000" y="5029200"/>
            <a:ext cx="248786" cy="230832"/>
          </a:xfrm>
          <a:prstGeom prst="rect">
            <a:avLst/>
          </a:prstGeom>
          <a:noFill/>
        </p:spPr>
        <p:txBody>
          <a:bodyPr wrap="none" rtlCol="0">
            <a:spAutoFit/>
          </a:bodyPr>
          <a:lstStyle/>
          <a:p>
            <a:r>
              <a:rPr lang="en-US" sz="900" b="1" dirty="0" smtClean="0">
                <a:solidFill>
                  <a:srgbClr val="000000"/>
                </a:solidFill>
              </a:rPr>
              <a:t>a</a:t>
            </a:r>
            <a:endParaRPr lang="en-US" sz="900" b="1" dirty="0">
              <a:solidFill>
                <a:srgbClr val="000000"/>
              </a:solidFill>
            </a:endParaRPr>
          </a:p>
        </p:txBody>
      </p:sp>
      <p:sp>
        <p:nvSpPr>
          <p:cNvPr id="27" name="Text Box 24"/>
          <p:cNvSpPr txBox="1">
            <a:spLocks noChangeArrowheads="1"/>
          </p:cNvSpPr>
          <p:nvPr/>
        </p:nvSpPr>
        <p:spPr bwMode="auto">
          <a:xfrm>
            <a:off x="7090485" y="5867400"/>
            <a:ext cx="1790875" cy="215444"/>
          </a:xfrm>
          <a:prstGeom prst="rect">
            <a:avLst/>
          </a:prstGeom>
          <a:noFill/>
          <a:ln w="9525" algn="ctr">
            <a:noFill/>
            <a:miter lim="800000"/>
            <a:headEnd/>
            <a:tailEnd/>
          </a:ln>
        </p:spPr>
        <p:txBody>
          <a:bodyPr wrap="none">
            <a:spAutoFit/>
          </a:bodyPr>
          <a:lstStyle/>
          <a:p>
            <a:pPr algn="ctr" eaLnBrk="0" hangingPunct="0">
              <a:spcBef>
                <a:spcPct val="50000"/>
              </a:spcBef>
            </a:pPr>
            <a:r>
              <a:rPr lang="en-US" sz="800" i="1" dirty="0" smtClean="0"/>
              <a:t>a/b Indicates statistical significance</a:t>
            </a:r>
            <a:endParaRPr lang="en-US" sz="800" i="1" dirty="0"/>
          </a:p>
        </p:txBody>
      </p:sp>
    </p:spTree>
  </p:cSld>
  <p:clrMapOvr>
    <a:masterClrMapping/>
  </p:clrMapOvr>
  <p:transition/>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Title 12"/>
          <p:cNvSpPr>
            <a:spLocks noGrp="1"/>
          </p:cNvSpPr>
          <p:nvPr>
            <p:ph type="title"/>
          </p:nvPr>
        </p:nvSpPr>
        <p:spPr/>
        <p:txBody>
          <a:bodyPr/>
          <a:lstStyle/>
          <a:p>
            <a:r>
              <a:rPr lang="en-US" dirty="0" smtClean="0">
                <a:solidFill>
                  <a:schemeClr val="accent4"/>
                </a:solidFill>
                <a:ea typeface="MS PGothic"/>
              </a:rPr>
              <a:t>Changing Therapies</a:t>
            </a:r>
          </a:p>
        </p:txBody>
      </p:sp>
      <p:sp>
        <p:nvSpPr>
          <p:cNvPr id="34820" name="Slide Number Placeholder 3"/>
          <p:cNvSpPr txBox="1">
            <a:spLocks/>
          </p:cNvSpPr>
          <p:nvPr/>
        </p:nvSpPr>
        <p:spPr bwMode="auto">
          <a:xfrm>
            <a:off x="8534400" y="6627813"/>
            <a:ext cx="609600" cy="230187"/>
          </a:xfrm>
          <a:prstGeom prst="rect">
            <a:avLst/>
          </a:prstGeom>
          <a:noFill/>
          <a:ln w="9525">
            <a:noFill/>
            <a:miter lim="800000"/>
            <a:headEnd/>
            <a:tailEnd/>
          </a:ln>
        </p:spPr>
        <p:txBody>
          <a:bodyPr anchor="ctr">
            <a:spAutoFit/>
          </a:bodyPr>
          <a:lstStyle/>
          <a:p>
            <a:pPr algn="ctr"/>
            <a:fld id="{B2A35A52-B656-4FEE-8007-FDAB0BBC1075}" type="slidenum">
              <a:rPr lang="en-US" sz="900" b="1">
                <a:solidFill>
                  <a:srgbClr val="000000"/>
                </a:solidFill>
              </a:rPr>
              <a:pPr algn="ctr"/>
              <a:t>53</a:t>
            </a:fld>
            <a:endParaRPr lang="en-US" sz="900" b="1">
              <a:solidFill>
                <a:srgbClr val="000000"/>
              </a:solidFill>
            </a:endParaRPr>
          </a:p>
        </p:txBody>
      </p:sp>
      <p:sp>
        <p:nvSpPr>
          <p:cNvPr id="23558" name="Rectangle 7"/>
          <p:cNvSpPr>
            <a:spLocks noChangeArrowheads="1"/>
          </p:cNvSpPr>
          <p:nvPr/>
        </p:nvSpPr>
        <p:spPr bwMode="auto">
          <a:xfrm>
            <a:off x="457200" y="1219201"/>
            <a:ext cx="3505200" cy="307777"/>
          </a:xfrm>
          <a:prstGeom prst="rect">
            <a:avLst/>
          </a:prstGeom>
          <a:ln>
            <a:headEnd/>
            <a:tailEnd/>
          </a:ln>
        </p:spPr>
        <p:style>
          <a:lnRef idx="2">
            <a:schemeClr val="accent4"/>
          </a:lnRef>
          <a:fillRef idx="1">
            <a:schemeClr val="lt1"/>
          </a:fillRef>
          <a:effectRef idx="0">
            <a:schemeClr val="accent4"/>
          </a:effectRef>
          <a:fontRef idx="minor">
            <a:schemeClr val="dk1"/>
          </a:fontRef>
        </p:style>
        <p:txBody>
          <a:bodyPr wrap="square">
            <a:spAutoFit/>
          </a:bodyPr>
          <a:lstStyle/>
          <a:p>
            <a:pPr algn="ctr">
              <a:defRPr/>
            </a:pPr>
            <a:r>
              <a:rPr lang="en-US" sz="1400" dirty="0" smtClean="0">
                <a:solidFill>
                  <a:schemeClr val="accent4"/>
                </a:solidFill>
                <a:latin typeface="+mn-lt"/>
                <a:cs typeface="Arial" pitchFamily="34" charset="0"/>
              </a:rPr>
              <a:t>Have Changed Therapy</a:t>
            </a:r>
            <a:endParaRPr lang="en-US" sz="1400" dirty="0">
              <a:solidFill>
                <a:schemeClr val="accent4"/>
              </a:solidFill>
              <a:latin typeface="+mn-lt"/>
              <a:cs typeface="Arial" pitchFamily="34" charset="0"/>
            </a:endParaRPr>
          </a:p>
        </p:txBody>
      </p:sp>
      <p:graphicFrame>
        <p:nvGraphicFramePr>
          <p:cNvPr id="15" name="Chart 14"/>
          <p:cNvGraphicFramePr/>
          <p:nvPr/>
        </p:nvGraphicFramePr>
        <p:xfrm>
          <a:off x="588105" y="1765429"/>
          <a:ext cx="2819400" cy="198120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6" name="Chart 15"/>
          <p:cNvGraphicFramePr/>
          <p:nvPr/>
        </p:nvGraphicFramePr>
        <p:xfrm>
          <a:off x="588105" y="3810000"/>
          <a:ext cx="2819400" cy="1981200"/>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17" name="Chart 11"/>
          <p:cNvGraphicFramePr>
            <a:graphicFrameLocks/>
          </p:cNvGraphicFramePr>
          <p:nvPr/>
        </p:nvGraphicFramePr>
        <p:xfrm>
          <a:off x="3124200" y="1524000"/>
          <a:ext cx="5943600" cy="4495800"/>
        </p:xfrm>
        <a:graphic>
          <a:graphicData uri="http://schemas.openxmlformats.org/drawingml/2006/chart">
            <c:chart xmlns:c="http://schemas.openxmlformats.org/drawingml/2006/chart" xmlns:r="http://schemas.openxmlformats.org/officeDocument/2006/relationships" r:id="rId5"/>
          </a:graphicData>
        </a:graphic>
      </p:graphicFrame>
      <p:sp>
        <p:nvSpPr>
          <p:cNvPr id="18" name="Text Box 5"/>
          <p:cNvSpPr txBox="1">
            <a:spLocks noChangeArrowheads="1"/>
          </p:cNvSpPr>
          <p:nvPr/>
        </p:nvSpPr>
        <p:spPr bwMode="auto">
          <a:xfrm>
            <a:off x="990600" y="6019800"/>
            <a:ext cx="6172200" cy="584775"/>
          </a:xfrm>
          <a:prstGeom prst="rect">
            <a:avLst/>
          </a:prstGeom>
          <a:noFill/>
          <a:ln w="12700">
            <a:noFill/>
            <a:miter lim="800000"/>
            <a:headEnd type="none" w="sm" len="sm"/>
            <a:tailEnd type="none" w="sm" len="sm"/>
          </a:ln>
        </p:spPr>
        <p:txBody>
          <a:bodyPr wrap="square">
            <a:spAutoFit/>
          </a:bodyPr>
          <a:lstStyle/>
          <a:p>
            <a:r>
              <a:rPr lang="en-US" sz="800" dirty="0" smtClean="0"/>
              <a:t>Base: All Qualified Respondents (Melanoma n=247) (Kidney Cancer/RCC n=209)</a:t>
            </a:r>
          </a:p>
          <a:p>
            <a:r>
              <a:rPr lang="en-US" sz="800" dirty="0" smtClean="0"/>
              <a:t>Q925. Have you ever changed a treatment for your cancer?</a:t>
            </a:r>
          </a:p>
          <a:p>
            <a:r>
              <a:rPr lang="en-US" sz="800" dirty="0" smtClean="0"/>
              <a:t>Base: Have Changed Treatment (Melanoma n=56) (Kidney Cancer/RCC n=65) Multiple Response</a:t>
            </a:r>
          </a:p>
          <a:p>
            <a:r>
              <a:rPr lang="en-US" sz="800" dirty="0" smtClean="0"/>
              <a:t>Q930. What made you change your treatment for your cancer?</a:t>
            </a:r>
          </a:p>
        </p:txBody>
      </p:sp>
      <p:sp>
        <p:nvSpPr>
          <p:cNvPr id="19" name="TextBox 18"/>
          <p:cNvSpPr txBox="1"/>
          <p:nvPr/>
        </p:nvSpPr>
        <p:spPr>
          <a:xfrm>
            <a:off x="1810694" y="3222282"/>
            <a:ext cx="228600" cy="246221"/>
          </a:xfrm>
          <a:prstGeom prst="rect">
            <a:avLst/>
          </a:prstGeom>
          <a:noFill/>
        </p:spPr>
        <p:txBody>
          <a:bodyPr wrap="square" rtlCol="0">
            <a:spAutoFit/>
          </a:bodyPr>
          <a:lstStyle/>
          <a:p>
            <a:r>
              <a:rPr lang="en-US" sz="1000" dirty="0" smtClean="0">
                <a:latin typeface="+mj-lt"/>
              </a:rPr>
              <a:t>b</a:t>
            </a:r>
            <a:endParaRPr lang="en-US" sz="1000" dirty="0">
              <a:latin typeface="+mj-lt"/>
            </a:endParaRPr>
          </a:p>
        </p:txBody>
      </p:sp>
      <p:sp>
        <p:nvSpPr>
          <p:cNvPr id="21" name="TextBox 20"/>
          <p:cNvSpPr txBox="1"/>
          <p:nvPr/>
        </p:nvSpPr>
        <p:spPr>
          <a:xfrm>
            <a:off x="2590800" y="4617265"/>
            <a:ext cx="228600" cy="246221"/>
          </a:xfrm>
          <a:prstGeom prst="rect">
            <a:avLst/>
          </a:prstGeom>
          <a:noFill/>
        </p:spPr>
        <p:txBody>
          <a:bodyPr wrap="square" rtlCol="0">
            <a:spAutoFit/>
          </a:bodyPr>
          <a:lstStyle/>
          <a:p>
            <a:r>
              <a:rPr lang="en-US" sz="1000" dirty="0" smtClean="0">
                <a:latin typeface="+mj-lt"/>
              </a:rPr>
              <a:t>a</a:t>
            </a:r>
            <a:endParaRPr lang="en-US" sz="1000" dirty="0">
              <a:latin typeface="+mj-lt"/>
            </a:endParaRPr>
          </a:p>
        </p:txBody>
      </p:sp>
      <p:sp>
        <p:nvSpPr>
          <p:cNvPr id="12" name="Rectangle 7"/>
          <p:cNvSpPr>
            <a:spLocks noChangeArrowheads="1"/>
          </p:cNvSpPr>
          <p:nvPr/>
        </p:nvSpPr>
        <p:spPr bwMode="auto">
          <a:xfrm>
            <a:off x="4495800" y="1219200"/>
            <a:ext cx="3505200" cy="307777"/>
          </a:xfrm>
          <a:prstGeom prst="rect">
            <a:avLst/>
          </a:prstGeom>
          <a:ln>
            <a:headEnd/>
            <a:tailEnd/>
          </a:ln>
        </p:spPr>
        <p:style>
          <a:lnRef idx="2">
            <a:schemeClr val="accent4"/>
          </a:lnRef>
          <a:fillRef idx="1">
            <a:schemeClr val="lt1"/>
          </a:fillRef>
          <a:effectRef idx="0">
            <a:schemeClr val="accent4"/>
          </a:effectRef>
          <a:fontRef idx="minor">
            <a:schemeClr val="dk1"/>
          </a:fontRef>
        </p:style>
        <p:txBody>
          <a:bodyPr wrap="square">
            <a:spAutoFit/>
          </a:bodyPr>
          <a:lstStyle/>
          <a:p>
            <a:pPr algn="ctr">
              <a:defRPr/>
            </a:pPr>
            <a:r>
              <a:rPr lang="en-US" sz="1400" dirty="0" smtClean="0">
                <a:solidFill>
                  <a:schemeClr val="accent4"/>
                </a:solidFill>
                <a:latin typeface="+mn-lt"/>
                <a:cs typeface="Arial" pitchFamily="34" charset="0"/>
              </a:rPr>
              <a:t>Reason for Change</a:t>
            </a:r>
            <a:endParaRPr lang="en-US" sz="1400" dirty="0">
              <a:solidFill>
                <a:schemeClr val="accent4"/>
              </a:solidFill>
              <a:latin typeface="+mn-lt"/>
              <a:cs typeface="Arial" pitchFamily="34" charset="0"/>
            </a:endParaRPr>
          </a:p>
        </p:txBody>
      </p:sp>
    </p:spTree>
  </p:cSld>
  <p:clrMapOvr>
    <a:masterClrMapping/>
  </p:clrMapOvr>
  <p:transition/>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Title 12"/>
          <p:cNvSpPr>
            <a:spLocks noGrp="1"/>
          </p:cNvSpPr>
          <p:nvPr>
            <p:ph type="title"/>
          </p:nvPr>
        </p:nvSpPr>
        <p:spPr/>
        <p:txBody>
          <a:bodyPr/>
          <a:lstStyle/>
          <a:p>
            <a:r>
              <a:rPr lang="en-US" dirty="0" smtClean="0">
                <a:solidFill>
                  <a:schemeClr val="accent4"/>
                </a:solidFill>
                <a:ea typeface="MS PGothic"/>
              </a:rPr>
              <a:t>Requesting Specific Therapies </a:t>
            </a:r>
            <a:r>
              <a:rPr lang="en-US" sz="1400" b="0" dirty="0" smtClean="0">
                <a:solidFill>
                  <a:schemeClr val="accent4"/>
                </a:solidFill>
                <a:ea typeface="MS PGothic"/>
              </a:rPr>
              <a:t>Small numbers of patients request specific therapies,  and selections are directionally aligned across cancer types.</a:t>
            </a:r>
            <a:endParaRPr lang="en-US" dirty="0" smtClean="0">
              <a:solidFill>
                <a:schemeClr val="accent4"/>
              </a:solidFill>
              <a:ea typeface="MS PGothic"/>
            </a:endParaRPr>
          </a:p>
        </p:txBody>
      </p:sp>
      <p:sp>
        <p:nvSpPr>
          <p:cNvPr id="34820" name="Slide Number Placeholder 3"/>
          <p:cNvSpPr txBox="1">
            <a:spLocks/>
          </p:cNvSpPr>
          <p:nvPr/>
        </p:nvSpPr>
        <p:spPr bwMode="auto">
          <a:xfrm>
            <a:off x="8534400" y="6627813"/>
            <a:ext cx="609600" cy="230187"/>
          </a:xfrm>
          <a:prstGeom prst="rect">
            <a:avLst/>
          </a:prstGeom>
          <a:noFill/>
          <a:ln w="9525">
            <a:noFill/>
            <a:miter lim="800000"/>
            <a:headEnd/>
            <a:tailEnd/>
          </a:ln>
        </p:spPr>
        <p:txBody>
          <a:bodyPr anchor="ctr">
            <a:spAutoFit/>
          </a:bodyPr>
          <a:lstStyle/>
          <a:p>
            <a:pPr algn="ctr"/>
            <a:fld id="{B2A35A52-B656-4FEE-8007-FDAB0BBC1075}" type="slidenum">
              <a:rPr lang="en-US" sz="900" b="1">
                <a:solidFill>
                  <a:srgbClr val="000000"/>
                </a:solidFill>
              </a:rPr>
              <a:pPr algn="ctr"/>
              <a:t>54</a:t>
            </a:fld>
            <a:endParaRPr lang="en-US" sz="900" b="1">
              <a:solidFill>
                <a:srgbClr val="000000"/>
              </a:solidFill>
            </a:endParaRPr>
          </a:p>
        </p:txBody>
      </p:sp>
      <p:sp>
        <p:nvSpPr>
          <p:cNvPr id="23558" name="Rectangle 7"/>
          <p:cNvSpPr>
            <a:spLocks noChangeArrowheads="1"/>
          </p:cNvSpPr>
          <p:nvPr/>
        </p:nvSpPr>
        <p:spPr bwMode="auto">
          <a:xfrm>
            <a:off x="152400" y="1371600"/>
            <a:ext cx="3505200" cy="338554"/>
          </a:xfrm>
          <a:prstGeom prst="rect">
            <a:avLst/>
          </a:prstGeom>
          <a:ln>
            <a:headEnd/>
            <a:tailEnd/>
          </a:ln>
        </p:spPr>
        <p:style>
          <a:lnRef idx="2">
            <a:schemeClr val="accent4"/>
          </a:lnRef>
          <a:fillRef idx="1">
            <a:schemeClr val="lt1"/>
          </a:fillRef>
          <a:effectRef idx="0">
            <a:schemeClr val="accent4"/>
          </a:effectRef>
          <a:fontRef idx="minor">
            <a:schemeClr val="dk1"/>
          </a:fontRef>
        </p:style>
        <p:txBody>
          <a:bodyPr>
            <a:spAutoFit/>
          </a:bodyPr>
          <a:lstStyle/>
          <a:p>
            <a:pPr algn="ctr">
              <a:defRPr/>
            </a:pPr>
            <a:r>
              <a:rPr lang="en-US" dirty="0" smtClean="0">
                <a:solidFill>
                  <a:schemeClr val="accent4"/>
                </a:solidFill>
                <a:latin typeface="+mn-lt"/>
                <a:cs typeface="Arial" pitchFamily="34" charset="0"/>
              </a:rPr>
              <a:t>Have Ever Requested A Specific Therapy</a:t>
            </a:r>
            <a:endParaRPr lang="en-US" dirty="0">
              <a:solidFill>
                <a:schemeClr val="accent4"/>
              </a:solidFill>
              <a:latin typeface="+mn-lt"/>
              <a:cs typeface="Arial" pitchFamily="34" charset="0"/>
            </a:endParaRPr>
          </a:p>
        </p:txBody>
      </p:sp>
      <p:graphicFrame>
        <p:nvGraphicFramePr>
          <p:cNvPr id="15" name="Chart 14"/>
          <p:cNvGraphicFramePr/>
          <p:nvPr/>
        </p:nvGraphicFramePr>
        <p:xfrm>
          <a:off x="588105" y="1765429"/>
          <a:ext cx="2819400" cy="198120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6" name="Chart 15"/>
          <p:cNvGraphicFramePr/>
          <p:nvPr/>
        </p:nvGraphicFramePr>
        <p:xfrm>
          <a:off x="588105" y="3810000"/>
          <a:ext cx="2819400" cy="1981200"/>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17" name="Chart 11"/>
          <p:cNvGraphicFramePr>
            <a:graphicFrameLocks/>
          </p:cNvGraphicFramePr>
          <p:nvPr/>
        </p:nvGraphicFramePr>
        <p:xfrm>
          <a:off x="3200400" y="1447800"/>
          <a:ext cx="5943600" cy="1981200"/>
        </p:xfrm>
        <a:graphic>
          <a:graphicData uri="http://schemas.openxmlformats.org/drawingml/2006/chart">
            <c:chart xmlns:c="http://schemas.openxmlformats.org/drawingml/2006/chart" xmlns:r="http://schemas.openxmlformats.org/officeDocument/2006/relationships" r:id="rId5"/>
          </a:graphicData>
        </a:graphic>
      </p:graphicFrame>
      <p:sp>
        <p:nvSpPr>
          <p:cNvPr id="19" name="Text Box 5"/>
          <p:cNvSpPr txBox="1">
            <a:spLocks noChangeArrowheads="1"/>
          </p:cNvSpPr>
          <p:nvPr/>
        </p:nvSpPr>
        <p:spPr bwMode="auto">
          <a:xfrm>
            <a:off x="990600" y="6019800"/>
            <a:ext cx="6172200" cy="584775"/>
          </a:xfrm>
          <a:prstGeom prst="rect">
            <a:avLst/>
          </a:prstGeom>
          <a:noFill/>
          <a:ln w="12700">
            <a:noFill/>
            <a:miter lim="800000"/>
            <a:headEnd type="none" w="sm" len="sm"/>
            <a:tailEnd type="none" w="sm" len="sm"/>
          </a:ln>
        </p:spPr>
        <p:txBody>
          <a:bodyPr wrap="square">
            <a:spAutoFit/>
          </a:bodyPr>
          <a:lstStyle/>
          <a:p>
            <a:r>
              <a:rPr lang="en-US" sz="800" dirty="0" smtClean="0"/>
              <a:t>Base: All Qualified Respondents (Melanoma n=247) (Kidney Cancer/RCC n=209)</a:t>
            </a:r>
          </a:p>
          <a:p>
            <a:r>
              <a:rPr lang="en-US" sz="800" dirty="0" smtClean="0"/>
              <a:t>Q885. Have you ever requested a specific therapy from your  [physician] to manage your cancer?</a:t>
            </a:r>
          </a:p>
          <a:p>
            <a:r>
              <a:rPr lang="en-US" sz="800" dirty="0" smtClean="0"/>
              <a:t>Base: Requested Therapies to Try (Melanoma n=47) (Kidney Cancer/RCC n=41) Multiple Response</a:t>
            </a:r>
          </a:p>
          <a:p>
            <a:r>
              <a:rPr lang="en-US" sz="800" dirty="0" smtClean="0"/>
              <a:t>Q890. Which of the following therapies have you requested to try?</a:t>
            </a:r>
          </a:p>
        </p:txBody>
      </p:sp>
      <p:sp>
        <p:nvSpPr>
          <p:cNvPr id="20" name="Text Box 5"/>
          <p:cNvSpPr txBox="1">
            <a:spLocks noChangeArrowheads="1"/>
          </p:cNvSpPr>
          <p:nvPr/>
        </p:nvSpPr>
        <p:spPr bwMode="auto">
          <a:xfrm>
            <a:off x="7445718" y="5751212"/>
            <a:ext cx="1584088" cy="215444"/>
          </a:xfrm>
          <a:prstGeom prst="rect">
            <a:avLst/>
          </a:prstGeom>
          <a:noFill/>
          <a:ln w="12700">
            <a:noFill/>
            <a:miter lim="800000"/>
            <a:headEnd type="none" w="sm" len="sm"/>
            <a:tailEnd type="none" w="sm" len="sm"/>
          </a:ln>
        </p:spPr>
        <p:txBody>
          <a:bodyPr wrap="none">
            <a:spAutoFit/>
          </a:bodyPr>
          <a:lstStyle/>
          <a:p>
            <a:pPr>
              <a:spcBef>
                <a:spcPct val="5000"/>
              </a:spcBef>
            </a:pPr>
            <a:r>
              <a:rPr lang="en-US" sz="800" i="1" dirty="0" smtClean="0"/>
              <a:t>Mentions shown 4% or greater</a:t>
            </a:r>
          </a:p>
        </p:txBody>
      </p:sp>
      <p:graphicFrame>
        <p:nvGraphicFramePr>
          <p:cNvPr id="14" name="Chart 13"/>
          <p:cNvGraphicFramePr>
            <a:graphicFrameLocks/>
          </p:cNvGraphicFramePr>
          <p:nvPr/>
        </p:nvGraphicFramePr>
        <p:xfrm>
          <a:off x="2667000" y="3429000"/>
          <a:ext cx="5943600" cy="2743200"/>
        </p:xfrm>
        <a:graphic>
          <a:graphicData uri="http://schemas.openxmlformats.org/drawingml/2006/chart">
            <c:chart xmlns:c="http://schemas.openxmlformats.org/drawingml/2006/chart" xmlns:r="http://schemas.openxmlformats.org/officeDocument/2006/relationships" r:id="rId6"/>
          </a:graphicData>
        </a:graphic>
      </p:graphicFrame>
    </p:spTree>
  </p:cSld>
  <p:clrMapOvr>
    <a:masterClrMapping/>
  </p:clrMapOvr>
  <p:transition/>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6" name="Chart 25"/>
          <p:cNvGraphicFramePr/>
          <p:nvPr/>
        </p:nvGraphicFramePr>
        <p:xfrm>
          <a:off x="685800" y="4114800"/>
          <a:ext cx="7620000" cy="205740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3" name="Content Placeholder 4"/>
          <p:cNvGraphicFramePr>
            <a:graphicFrameLocks/>
          </p:cNvGraphicFramePr>
          <p:nvPr/>
        </p:nvGraphicFramePr>
        <p:xfrm>
          <a:off x="228600" y="1447800"/>
          <a:ext cx="8534400" cy="2209800"/>
        </p:xfrm>
        <a:graphic>
          <a:graphicData uri="http://schemas.openxmlformats.org/drawingml/2006/chart">
            <c:chart xmlns:c="http://schemas.openxmlformats.org/drawingml/2006/chart" xmlns:r="http://schemas.openxmlformats.org/officeDocument/2006/relationships" r:id="rId4"/>
          </a:graphicData>
        </a:graphic>
      </p:graphicFrame>
      <p:sp>
        <p:nvSpPr>
          <p:cNvPr id="34817" name="Title 12"/>
          <p:cNvSpPr>
            <a:spLocks noGrp="1"/>
          </p:cNvSpPr>
          <p:nvPr>
            <p:ph type="title"/>
          </p:nvPr>
        </p:nvSpPr>
        <p:spPr/>
        <p:txBody>
          <a:bodyPr/>
          <a:lstStyle/>
          <a:p>
            <a:r>
              <a:rPr lang="en-US" dirty="0" smtClean="0">
                <a:solidFill>
                  <a:schemeClr val="accent4"/>
                </a:solidFill>
                <a:ea typeface="MS PGothic"/>
              </a:rPr>
              <a:t>Current Cancer Treatments</a:t>
            </a:r>
          </a:p>
        </p:txBody>
      </p:sp>
      <p:sp>
        <p:nvSpPr>
          <p:cNvPr id="34820" name="Slide Number Placeholder 3"/>
          <p:cNvSpPr txBox="1">
            <a:spLocks/>
          </p:cNvSpPr>
          <p:nvPr/>
        </p:nvSpPr>
        <p:spPr bwMode="auto">
          <a:xfrm>
            <a:off x="8534400" y="6627813"/>
            <a:ext cx="609600" cy="230187"/>
          </a:xfrm>
          <a:prstGeom prst="rect">
            <a:avLst/>
          </a:prstGeom>
          <a:noFill/>
          <a:ln w="9525">
            <a:noFill/>
            <a:miter lim="800000"/>
            <a:headEnd/>
            <a:tailEnd/>
          </a:ln>
        </p:spPr>
        <p:txBody>
          <a:bodyPr anchor="ctr">
            <a:spAutoFit/>
          </a:bodyPr>
          <a:lstStyle/>
          <a:p>
            <a:pPr algn="ctr"/>
            <a:fld id="{B2A35A52-B656-4FEE-8007-FDAB0BBC1075}" type="slidenum">
              <a:rPr lang="en-US" sz="900" b="1">
                <a:solidFill>
                  <a:srgbClr val="000000"/>
                </a:solidFill>
              </a:rPr>
              <a:pPr algn="ctr"/>
              <a:t>55</a:t>
            </a:fld>
            <a:endParaRPr lang="en-US" sz="900" b="1">
              <a:solidFill>
                <a:srgbClr val="000000"/>
              </a:solidFill>
            </a:endParaRPr>
          </a:p>
        </p:txBody>
      </p:sp>
      <p:sp>
        <p:nvSpPr>
          <p:cNvPr id="23560" name="Rectangle 11"/>
          <p:cNvSpPr>
            <a:spLocks noChangeArrowheads="1"/>
          </p:cNvSpPr>
          <p:nvPr/>
        </p:nvSpPr>
        <p:spPr bwMode="auto">
          <a:xfrm>
            <a:off x="2667000" y="1371600"/>
            <a:ext cx="3276600" cy="307777"/>
          </a:xfrm>
          <a:prstGeom prst="rect">
            <a:avLst/>
          </a:prstGeom>
          <a:ln>
            <a:headEnd/>
            <a:tailEnd/>
          </a:ln>
        </p:spPr>
        <p:style>
          <a:lnRef idx="2">
            <a:schemeClr val="accent4"/>
          </a:lnRef>
          <a:fillRef idx="1">
            <a:schemeClr val="lt1"/>
          </a:fillRef>
          <a:effectRef idx="0">
            <a:schemeClr val="accent4"/>
          </a:effectRef>
          <a:fontRef idx="minor">
            <a:schemeClr val="dk1"/>
          </a:fontRef>
        </p:style>
        <p:txBody>
          <a:bodyPr>
            <a:spAutoFit/>
          </a:bodyPr>
          <a:lstStyle/>
          <a:p>
            <a:pPr algn="ctr">
              <a:defRPr/>
            </a:pPr>
            <a:r>
              <a:rPr lang="en-US" sz="1400" dirty="0" smtClean="0">
                <a:solidFill>
                  <a:schemeClr val="accent4"/>
                </a:solidFill>
                <a:latin typeface="+mn-lt"/>
                <a:cs typeface="Arial" pitchFamily="34" charset="0"/>
              </a:rPr>
              <a:t>Therapies Received</a:t>
            </a:r>
            <a:endParaRPr lang="en-US" sz="1400" dirty="0">
              <a:solidFill>
                <a:schemeClr val="accent4"/>
              </a:solidFill>
              <a:latin typeface="+mn-lt"/>
              <a:cs typeface="Arial" pitchFamily="34" charset="0"/>
            </a:endParaRPr>
          </a:p>
        </p:txBody>
      </p:sp>
      <p:sp>
        <p:nvSpPr>
          <p:cNvPr id="9" name="TextBox 8"/>
          <p:cNvSpPr txBox="1"/>
          <p:nvPr/>
        </p:nvSpPr>
        <p:spPr>
          <a:xfrm>
            <a:off x="1600200" y="3810000"/>
            <a:ext cx="4995214" cy="492443"/>
          </a:xfrm>
          <a:prstGeom prst="rect">
            <a:avLst/>
          </a:prstGeom>
        </p:spPr>
        <p:style>
          <a:lnRef idx="2">
            <a:schemeClr val="accent4"/>
          </a:lnRef>
          <a:fillRef idx="1">
            <a:schemeClr val="lt1"/>
          </a:fillRef>
          <a:effectRef idx="0">
            <a:schemeClr val="accent4"/>
          </a:effectRef>
          <a:fontRef idx="minor">
            <a:schemeClr val="dk1"/>
          </a:fontRef>
        </p:style>
        <p:txBody>
          <a:bodyPr wrap="none" rtlCol="0">
            <a:spAutoFit/>
          </a:bodyPr>
          <a:lstStyle/>
          <a:p>
            <a:pPr algn="ctr"/>
            <a:r>
              <a:rPr lang="en-US" sz="1300" dirty="0" smtClean="0">
                <a:solidFill>
                  <a:schemeClr val="accent4"/>
                </a:solidFill>
                <a:latin typeface="+mj-lt"/>
              </a:rPr>
              <a:t>Level of Satisfaction With Current Treatment</a:t>
            </a:r>
          </a:p>
          <a:p>
            <a:pPr algn="ctr"/>
            <a:r>
              <a:rPr lang="en-US" sz="1300" dirty="0" smtClean="0">
                <a:solidFill>
                  <a:schemeClr val="accent4"/>
                </a:solidFill>
                <a:latin typeface="+mj-lt"/>
              </a:rPr>
              <a:t>7-point scale, where 1 is Not at all Satisfied and 7 is Extremely Satisfied</a:t>
            </a:r>
            <a:endParaRPr lang="en-US" sz="1300" dirty="0">
              <a:solidFill>
                <a:schemeClr val="accent4"/>
              </a:solidFill>
              <a:latin typeface="+mj-lt"/>
            </a:endParaRPr>
          </a:p>
        </p:txBody>
      </p:sp>
      <p:sp>
        <p:nvSpPr>
          <p:cNvPr id="20" name="TextBox 19"/>
          <p:cNvSpPr txBox="1"/>
          <p:nvPr/>
        </p:nvSpPr>
        <p:spPr>
          <a:xfrm>
            <a:off x="2473656" y="4419600"/>
            <a:ext cx="381000" cy="246221"/>
          </a:xfrm>
          <a:prstGeom prst="rect">
            <a:avLst/>
          </a:prstGeom>
          <a:noFill/>
        </p:spPr>
        <p:txBody>
          <a:bodyPr wrap="square" rtlCol="0">
            <a:spAutoFit/>
          </a:bodyPr>
          <a:lstStyle/>
          <a:p>
            <a:r>
              <a:rPr lang="en-US" sz="1000" b="1" dirty="0" smtClean="0">
                <a:solidFill>
                  <a:schemeClr val="bg1"/>
                </a:solidFill>
              </a:rPr>
              <a:t>b</a:t>
            </a:r>
            <a:endParaRPr lang="en-US" sz="1000" b="1" dirty="0">
              <a:solidFill>
                <a:schemeClr val="bg1"/>
              </a:solidFill>
            </a:endParaRPr>
          </a:p>
        </p:txBody>
      </p:sp>
      <p:sp>
        <p:nvSpPr>
          <p:cNvPr id="15" name="Text Box 5"/>
          <p:cNvSpPr txBox="1">
            <a:spLocks noChangeArrowheads="1"/>
          </p:cNvSpPr>
          <p:nvPr/>
        </p:nvSpPr>
        <p:spPr bwMode="auto">
          <a:xfrm>
            <a:off x="990600" y="6019800"/>
            <a:ext cx="6172200" cy="461665"/>
          </a:xfrm>
          <a:prstGeom prst="rect">
            <a:avLst/>
          </a:prstGeom>
          <a:noFill/>
          <a:ln w="12700">
            <a:noFill/>
            <a:miter lim="800000"/>
            <a:headEnd type="none" w="sm" len="sm"/>
            <a:tailEnd type="none" w="sm" len="sm"/>
          </a:ln>
        </p:spPr>
        <p:txBody>
          <a:bodyPr wrap="square">
            <a:spAutoFit/>
          </a:bodyPr>
          <a:lstStyle/>
          <a:p>
            <a:r>
              <a:rPr lang="en-US" sz="800" dirty="0" smtClean="0"/>
              <a:t>Base: All Qualified Respondents (Melanoma n=247) (Kidney Cancer/RCC n=209)</a:t>
            </a:r>
          </a:p>
          <a:p>
            <a:r>
              <a:rPr lang="en-US" sz="800" dirty="0" smtClean="0"/>
              <a:t>Q911. Which of the following treatments have you had for your cancer? Multiple Response</a:t>
            </a:r>
          </a:p>
          <a:p>
            <a:r>
              <a:rPr lang="en-US" sz="800" dirty="0" smtClean="0"/>
              <a:t>Q915. Overall, how satisfied are you with your experience with your current cancer treatments&gt;</a:t>
            </a:r>
          </a:p>
        </p:txBody>
      </p:sp>
    </p:spTree>
  </p:cSld>
  <p:clrMapOvr>
    <a:masterClrMapping/>
  </p:clrMapOvr>
  <p:transition/>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4"/>
                </a:solidFill>
              </a:rPr>
              <a:t>Likely To Request As a Treatment, Top 3 Box</a:t>
            </a:r>
            <a:endParaRPr lang="en-US" dirty="0">
              <a:solidFill>
                <a:schemeClr val="accent4"/>
              </a:solidFill>
            </a:endParaRPr>
          </a:p>
        </p:txBody>
      </p:sp>
      <p:sp>
        <p:nvSpPr>
          <p:cNvPr id="3" name="Slide Number Placeholder 2"/>
          <p:cNvSpPr>
            <a:spLocks noGrp="1"/>
          </p:cNvSpPr>
          <p:nvPr>
            <p:ph type="sldNum" sz="quarter" idx="12"/>
          </p:nvPr>
        </p:nvSpPr>
        <p:spPr/>
        <p:txBody>
          <a:bodyPr/>
          <a:lstStyle/>
          <a:p>
            <a:pPr>
              <a:defRPr/>
            </a:pPr>
            <a:fld id="{0B6F88B5-D3E7-4494-90DB-14B95124CB87}" type="slidenum">
              <a:rPr lang="en-US" smtClean="0"/>
              <a:pPr>
                <a:defRPr/>
              </a:pPr>
              <a:t>56</a:t>
            </a:fld>
            <a:endParaRPr lang="en-US" dirty="0"/>
          </a:p>
        </p:txBody>
      </p:sp>
      <p:graphicFrame>
        <p:nvGraphicFramePr>
          <p:cNvPr id="7" name="Chart Placeholder 4"/>
          <p:cNvGraphicFramePr>
            <a:graphicFrameLocks/>
          </p:cNvGraphicFramePr>
          <p:nvPr/>
        </p:nvGraphicFramePr>
        <p:xfrm>
          <a:off x="4114800" y="2286000"/>
          <a:ext cx="4724400" cy="3124200"/>
        </p:xfrm>
        <a:graphic>
          <a:graphicData uri="http://schemas.openxmlformats.org/drawingml/2006/chart">
            <c:chart xmlns:c="http://schemas.openxmlformats.org/drawingml/2006/chart" xmlns:r="http://schemas.openxmlformats.org/officeDocument/2006/relationships" r:id="rId2"/>
          </a:graphicData>
        </a:graphic>
      </p:graphicFrame>
      <p:sp>
        <p:nvSpPr>
          <p:cNvPr id="8" name="Text Box 5"/>
          <p:cNvSpPr txBox="1">
            <a:spLocks noChangeArrowheads="1"/>
          </p:cNvSpPr>
          <p:nvPr/>
        </p:nvSpPr>
        <p:spPr bwMode="auto">
          <a:xfrm>
            <a:off x="990600" y="6019800"/>
            <a:ext cx="6172200" cy="461665"/>
          </a:xfrm>
          <a:prstGeom prst="rect">
            <a:avLst/>
          </a:prstGeom>
          <a:noFill/>
          <a:ln w="12700">
            <a:noFill/>
            <a:miter lim="800000"/>
            <a:headEnd type="none" w="sm" len="sm"/>
            <a:tailEnd type="none" w="sm" len="sm"/>
          </a:ln>
        </p:spPr>
        <p:txBody>
          <a:bodyPr wrap="square">
            <a:spAutoFit/>
          </a:bodyPr>
          <a:lstStyle/>
          <a:p>
            <a:r>
              <a:rPr lang="en-US" sz="800" dirty="0" smtClean="0"/>
              <a:t>Base: All Qualified Respondents (Melanoma n=247) (Kidney Cancer/RCC n=209) Multiple Response</a:t>
            </a:r>
          </a:p>
          <a:p>
            <a:r>
              <a:rPr lang="en-US" sz="800" dirty="0" smtClean="0"/>
              <a:t>Q896. How likely are you to ask your physician or healthcare provider about the following treatments the next time you need or are considering a new treatment for your cancer? </a:t>
            </a:r>
          </a:p>
        </p:txBody>
      </p:sp>
      <p:graphicFrame>
        <p:nvGraphicFramePr>
          <p:cNvPr id="10" name="Chart Placeholder 4"/>
          <p:cNvGraphicFramePr>
            <a:graphicFrameLocks/>
          </p:cNvGraphicFramePr>
          <p:nvPr/>
        </p:nvGraphicFramePr>
        <p:xfrm>
          <a:off x="0" y="2286000"/>
          <a:ext cx="4724400" cy="3048000"/>
        </p:xfrm>
        <a:graphic>
          <a:graphicData uri="http://schemas.openxmlformats.org/drawingml/2006/chart">
            <c:chart xmlns:c="http://schemas.openxmlformats.org/drawingml/2006/chart" xmlns:r="http://schemas.openxmlformats.org/officeDocument/2006/relationships" r:id="rId3"/>
          </a:graphicData>
        </a:graphic>
      </p:graphicFrame>
      <p:sp>
        <p:nvSpPr>
          <p:cNvPr id="14" name="Rectangle 11"/>
          <p:cNvSpPr>
            <a:spLocks noChangeArrowheads="1"/>
          </p:cNvSpPr>
          <p:nvPr/>
        </p:nvSpPr>
        <p:spPr bwMode="auto">
          <a:xfrm>
            <a:off x="685800" y="1905000"/>
            <a:ext cx="3276600" cy="307777"/>
          </a:xfrm>
          <a:prstGeom prst="rect">
            <a:avLst/>
          </a:prstGeom>
          <a:ln>
            <a:headEnd/>
            <a:tailEnd/>
          </a:ln>
        </p:spPr>
        <p:style>
          <a:lnRef idx="2">
            <a:schemeClr val="accent4"/>
          </a:lnRef>
          <a:fillRef idx="1">
            <a:schemeClr val="lt1"/>
          </a:fillRef>
          <a:effectRef idx="0">
            <a:schemeClr val="accent4"/>
          </a:effectRef>
          <a:fontRef idx="minor">
            <a:schemeClr val="dk1"/>
          </a:fontRef>
        </p:style>
        <p:txBody>
          <a:bodyPr>
            <a:spAutoFit/>
          </a:bodyPr>
          <a:lstStyle/>
          <a:p>
            <a:pPr algn="ctr">
              <a:defRPr/>
            </a:pPr>
            <a:r>
              <a:rPr lang="en-US" sz="1400" dirty="0" smtClean="0">
                <a:solidFill>
                  <a:schemeClr val="accent4"/>
                </a:solidFill>
                <a:latin typeface="+mn-lt"/>
                <a:cs typeface="Arial" pitchFamily="34" charset="0"/>
              </a:rPr>
              <a:t>Melanoma (a)</a:t>
            </a:r>
            <a:endParaRPr lang="en-US" sz="1400" dirty="0">
              <a:solidFill>
                <a:schemeClr val="accent4"/>
              </a:solidFill>
              <a:latin typeface="+mn-lt"/>
              <a:cs typeface="Arial" pitchFamily="34" charset="0"/>
            </a:endParaRPr>
          </a:p>
        </p:txBody>
      </p:sp>
      <p:sp>
        <p:nvSpPr>
          <p:cNvPr id="15" name="Rectangle 11"/>
          <p:cNvSpPr>
            <a:spLocks noChangeArrowheads="1"/>
          </p:cNvSpPr>
          <p:nvPr/>
        </p:nvSpPr>
        <p:spPr bwMode="auto">
          <a:xfrm>
            <a:off x="4343400" y="1905000"/>
            <a:ext cx="3276600" cy="307777"/>
          </a:xfrm>
          <a:prstGeom prst="rect">
            <a:avLst/>
          </a:prstGeom>
          <a:ln>
            <a:headEnd/>
            <a:tailEnd/>
          </a:ln>
        </p:spPr>
        <p:style>
          <a:lnRef idx="2">
            <a:schemeClr val="accent4"/>
          </a:lnRef>
          <a:fillRef idx="1">
            <a:schemeClr val="lt1"/>
          </a:fillRef>
          <a:effectRef idx="0">
            <a:schemeClr val="accent4"/>
          </a:effectRef>
          <a:fontRef idx="minor">
            <a:schemeClr val="dk1"/>
          </a:fontRef>
        </p:style>
        <p:txBody>
          <a:bodyPr>
            <a:spAutoFit/>
          </a:bodyPr>
          <a:lstStyle/>
          <a:p>
            <a:pPr algn="ctr">
              <a:defRPr/>
            </a:pPr>
            <a:r>
              <a:rPr lang="en-US" sz="1400" dirty="0" smtClean="0">
                <a:solidFill>
                  <a:schemeClr val="accent4"/>
                </a:solidFill>
                <a:latin typeface="+mn-lt"/>
                <a:cs typeface="Arial" pitchFamily="34" charset="0"/>
              </a:rPr>
              <a:t>Kidney Cancer/Renal Cell Carcinoma (b)</a:t>
            </a:r>
            <a:endParaRPr lang="en-US" sz="1400" dirty="0">
              <a:solidFill>
                <a:schemeClr val="accent4"/>
              </a:solidFill>
              <a:latin typeface="+mn-lt"/>
              <a:cs typeface="Arial" pitchFamily="34" charset="0"/>
            </a:endParaRPr>
          </a:p>
        </p:txBody>
      </p:sp>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4"/>
                </a:solidFill>
              </a:rPr>
              <a:t>Attitudes Towards </a:t>
            </a:r>
            <a:r>
              <a:rPr lang="en-US" dirty="0" err="1" smtClean="0">
                <a:solidFill>
                  <a:schemeClr val="accent4"/>
                </a:solidFill>
              </a:rPr>
              <a:t>Proleukin</a:t>
            </a:r>
            <a:r>
              <a:rPr lang="en-US" dirty="0" smtClean="0">
                <a:solidFill>
                  <a:schemeClr val="accent4"/>
                </a:solidFill>
              </a:rPr>
              <a:t>, Top 3 Box</a:t>
            </a:r>
            <a:endParaRPr lang="en-US" dirty="0">
              <a:solidFill>
                <a:schemeClr val="accent4"/>
              </a:solidFill>
            </a:endParaRPr>
          </a:p>
        </p:txBody>
      </p:sp>
      <p:sp>
        <p:nvSpPr>
          <p:cNvPr id="4" name="Slide Number Placeholder 3"/>
          <p:cNvSpPr>
            <a:spLocks noGrp="1"/>
          </p:cNvSpPr>
          <p:nvPr>
            <p:ph type="sldNum" sz="quarter" idx="12"/>
          </p:nvPr>
        </p:nvSpPr>
        <p:spPr/>
        <p:txBody>
          <a:bodyPr/>
          <a:lstStyle/>
          <a:p>
            <a:pPr>
              <a:defRPr/>
            </a:pPr>
            <a:fld id="{8BD278B2-C59F-4287-AEC0-D002DCDA7749}" type="slidenum">
              <a:rPr lang="en-US" smtClean="0"/>
              <a:pPr>
                <a:defRPr/>
              </a:pPr>
              <a:t>57</a:t>
            </a:fld>
            <a:endParaRPr lang="en-US" dirty="0"/>
          </a:p>
        </p:txBody>
      </p:sp>
      <p:sp>
        <p:nvSpPr>
          <p:cNvPr id="9" name="TextBox 8"/>
          <p:cNvSpPr txBox="1"/>
          <p:nvPr/>
        </p:nvSpPr>
        <p:spPr>
          <a:xfrm>
            <a:off x="1752600" y="1219200"/>
            <a:ext cx="4971233" cy="307777"/>
          </a:xfrm>
          <a:prstGeom prst="rect">
            <a:avLst/>
          </a:prstGeom>
        </p:spPr>
        <p:style>
          <a:lnRef idx="2">
            <a:schemeClr val="accent4"/>
          </a:lnRef>
          <a:fillRef idx="1">
            <a:schemeClr val="lt1"/>
          </a:fillRef>
          <a:effectRef idx="0">
            <a:schemeClr val="accent4"/>
          </a:effectRef>
          <a:fontRef idx="minor">
            <a:schemeClr val="dk1"/>
          </a:fontRef>
        </p:style>
        <p:txBody>
          <a:bodyPr wrap="none" rtlCol="0">
            <a:spAutoFit/>
          </a:bodyPr>
          <a:lstStyle/>
          <a:p>
            <a:r>
              <a:rPr lang="en-US" sz="1400" dirty="0" smtClean="0">
                <a:solidFill>
                  <a:schemeClr val="accent4"/>
                </a:solidFill>
                <a:latin typeface="+mj-lt"/>
              </a:rPr>
              <a:t>7-point scale, where 1 is Strongly Disagree and 7 is Strongly Agree</a:t>
            </a:r>
            <a:endParaRPr lang="en-US" sz="1400" dirty="0">
              <a:solidFill>
                <a:schemeClr val="accent4"/>
              </a:solidFill>
              <a:latin typeface="+mj-lt"/>
            </a:endParaRPr>
          </a:p>
        </p:txBody>
      </p:sp>
      <p:graphicFrame>
        <p:nvGraphicFramePr>
          <p:cNvPr id="11" name="Chart Placeholder 4"/>
          <p:cNvGraphicFramePr>
            <a:graphicFrameLocks/>
          </p:cNvGraphicFramePr>
          <p:nvPr/>
        </p:nvGraphicFramePr>
        <p:xfrm>
          <a:off x="228600" y="1676400"/>
          <a:ext cx="8915400" cy="4267200"/>
        </p:xfrm>
        <a:graphic>
          <a:graphicData uri="http://schemas.openxmlformats.org/drawingml/2006/chart">
            <c:chart xmlns:c="http://schemas.openxmlformats.org/drawingml/2006/chart" xmlns:r="http://schemas.openxmlformats.org/officeDocument/2006/relationships" r:id="rId2"/>
          </a:graphicData>
        </a:graphic>
      </p:graphicFrame>
      <p:sp>
        <p:nvSpPr>
          <p:cNvPr id="12" name="Text Box 5"/>
          <p:cNvSpPr txBox="1">
            <a:spLocks noChangeArrowheads="1"/>
          </p:cNvSpPr>
          <p:nvPr/>
        </p:nvSpPr>
        <p:spPr bwMode="auto">
          <a:xfrm>
            <a:off x="990600" y="6019800"/>
            <a:ext cx="6858000" cy="338554"/>
          </a:xfrm>
          <a:prstGeom prst="rect">
            <a:avLst/>
          </a:prstGeom>
          <a:noFill/>
          <a:ln w="12700">
            <a:noFill/>
            <a:miter lim="800000"/>
            <a:headEnd type="none" w="sm" len="sm"/>
            <a:tailEnd type="none" w="sm" len="sm"/>
          </a:ln>
        </p:spPr>
        <p:txBody>
          <a:bodyPr wrap="square">
            <a:spAutoFit/>
          </a:bodyPr>
          <a:lstStyle/>
          <a:p>
            <a:r>
              <a:rPr lang="en-US" sz="800" dirty="0" smtClean="0"/>
              <a:t>Base: Patients Who Are Aware Of </a:t>
            </a:r>
            <a:r>
              <a:rPr lang="en-US" sz="800" dirty="0" err="1" smtClean="0"/>
              <a:t>Proleukin</a:t>
            </a:r>
            <a:r>
              <a:rPr lang="en-US" sz="800" dirty="0" smtClean="0"/>
              <a:t> Or Whose Physicians Discussed </a:t>
            </a:r>
            <a:r>
              <a:rPr lang="en-US" sz="800" dirty="0" err="1" smtClean="0"/>
              <a:t>Proleukin</a:t>
            </a:r>
            <a:r>
              <a:rPr lang="en-US" sz="800" dirty="0" smtClean="0"/>
              <a:t> With Them </a:t>
            </a:r>
            <a:r>
              <a:rPr lang="pt-BR" sz="800" dirty="0" smtClean="0"/>
              <a:t>(Melanoma n=83) (Kidney Cancer/RCC n=68) </a:t>
            </a:r>
            <a:endParaRPr lang="en-US" sz="800" dirty="0" smtClean="0"/>
          </a:p>
          <a:p>
            <a:r>
              <a:rPr lang="en-US" sz="800" dirty="0" smtClean="0"/>
              <a:t>Q961. Based on your perception, to what extent do you agree or disagree with the following statements about </a:t>
            </a:r>
            <a:r>
              <a:rPr lang="en-US" sz="800" dirty="0" err="1" smtClean="0"/>
              <a:t>Proleukin</a:t>
            </a:r>
            <a:r>
              <a:rPr lang="en-US" sz="800" dirty="0" smtClean="0"/>
              <a:t>?</a:t>
            </a:r>
          </a:p>
        </p:txBody>
      </p:sp>
    </p:spTree>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4"/>
                </a:solidFill>
              </a:rPr>
              <a:t>Significance of Barriers to Use of </a:t>
            </a:r>
            <a:r>
              <a:rPr lang="en-US" dirty="0" err="1" smtClean="0">
                <a:solidFill>
                  <a:schemeClr val="accent4"/>
                </a:solidFill>
              </a:rPr>
              <a:t>Proleukin</a:t>
            </a:r>
            <a:r>
              <a:rPr lang="en-US" dirty="0" smtClean="0">
                <a:solidFill>
                  <a:schemeClr val="accent4"/>
                </a:solidFill>
              </a:rPr>
              <a:t>, Top 3 Box</a:t>
            </a:r>
            <a:endParaRPr lang="en-US" dirty="0">
              <a:solidFill>
                <a:schemeClr val="accent4"/>
              </a:solidFill>
            </a:endParaRPr>
          </a:p>
        </p:txBody>
      </p:sp>
      <p:sp>
        <p:nvSpPr>
          <p:cNvPr id="4" name="Slide Number Placeholder 3"/>
          <p:cNvSpPr>
            <a:spLocks noGrp="1"/>
          </p:cNvSpPr>
          <p:nvPr>
            <p:ph type="sldNum" sz="quarter" idx="12"/>
          </p:nvPr>
        </p:nvSpPr>
        <p:spPr/>
        <p:txBody>
          <a:bodyPr/>
          <a:lstStyle/>
          <a:p>
            <a:pPr>
              <a:defRPr/>
            </a:pPr>
            <a:fld id="{8BD278B2-C59F-4287-AEC0-D002DCDA7749}" type="slidenum">
              <a:rPr lang="en-US" smtClean="0"/>
              <a:pPr>
                <a:defRPr/>
              </a:pPr>
              <a:t>58</a:t>
            </a:fld>
            <a:endParaRPr lang="en-US" dirty="0"/>
          </a:p>
        </p:txBody>
      </p:sp>
      <p:sp>
        <p:nvSpPr>
          <p:cNvPr id="9" name="TextBox 8"/>
          <p:cNvSpPr txBox="1"/>
          <p:nvPr/>
        </p:nvSpPr>
        <p:spPr>
          <a:xfrm>
            <a:off x="1828800" y="1219200"/>
            <a:ext cx="5618461" cy="307777"/>
          </a:xfrm>
          <a:prstGeom prst="rect">
            <a:avLst/>
          </a:prstGeom>
        </p:spPr>
        <p:style>
          <a:lnRef idx="2">
            <a:schemeClr val="accent4"/>
          </a:lnRef>
          <a:fillRef idx="1">
            <a:schemeClr val="lt1"/>
          </a:fillRef>
          <a:effectRef idx="0">
            <a:schemeClr val="accent4"/>
          </a:effectRef>
          <a:fontRef idx="minor">
            <a:schemeClr val="dk1"/>
          </a:fontRef>
        </p:style>
        <p:txBody>
          <a:bodyPr wrap="none" rtlCol="0">
            <a:spAutoFit/>
          </a:bodyPr>
          <a:lstStyle/>
          <a:p>
            <a:r>
              <a:rPr lang="en-US" sz="1400" dirty="0" smtClean="0">
                <a:solidFill>
                  <a:schemeClr val="accent4"/>
                </a:solidFill>
                <a:latin typeface="+mj-lt"/>
              </a:rPr>
              <a:t>7-point scale, where 1 is Not at all Significant and 7 is Extremely Significant</a:t>
            </a:r>
            <a:endParaRPr lang="en-US" sz="1400" dirty="0">
              <a:solidFill>
                <a:schemeClr val="accent4"/>
              </a:solidFill>
              <a:latin typeface="+mj-lt"/>
            </a:endParaRPr>
          </a:p>
        </p:txBody>
      </p:sp>
      <p:graphicFrame>
        <p:nvGraphicFramePr>
          <p:cNvPr id="11" name="Chart Placeholder 4"/>
          <p:cNvGraphicFramePr>
            <a:graphicFrameLocks/>
          </p:cNvGraphicFramePr>
          <p:nvPr/>
        </p:nvGraphicFramePr>
        <p:xfrm>
          <a:off x="228600" y="1676400"/>
          <a:ext cx="8915400" cy="4267200"/>
        </p:xfrm>
        <a:graphic>
          <a:graphicData uri="http://schemas.openxmlformats.org/drawingml/2006/chart">
            <c:chart xmlns:c="http://schemas.openxmlformats.org/drawingml/2006/chart" xmlns:r="http://schemas.openxmlformats.org/officeDocument/2006/relationships" r:id="rId2"/>
          </a:graphicData>
        </a:graphic>
      </p:graphicFrame>
      <p:sp>
        <p:nvSpPr>
          <p:cNvPr id="13" name="Text Box 5"/>
          <p:cNvSpPr txBox="1">
            <a:spLocks noChangeArrowheads="1"/>
          </p:cNvSpPr>
          <p:nvPr/>
        </p:nvSpPr>
        <p:spPr bwMode="auto">
          <a:xfrm>
            <a:off x="990600" y="6019800"/>
            <a:ext cx="6858000" cy="338554"/>
          </a:xfrm>
          <a:prstGeom prst="rect">
            <a:avLst/>
          </a:prstGeom>
          <a:noFill/>
          <a:ln w="12700">
            <a:noFill/>
            <a:miter lim="800000"/>
            <a:headEnd type="none" w="sm" len="sm"/>
            <a:tailEnd type="none" w="sm" len="sm"/>
          </a:ln>
        </p:spPr>
        <p:txBody>
          <a:bodyPr wrap="square">
            <a:spAutoFit/>
          </a:bodyPr>
          <a:lstStyle/>
          <a:p>
            <a:r>
              <a:rPr lang="en-US" sz="800" dirty="0" smtClean="0"/>
              <a:t>Base: Patients Who Are Aware Of </a:t>
            </a:r>
            <a:r>
              <a:rPr lang="en-US" sz="800" dirty="0" err="1" smtClean="0"/>
              <a:t>Proleukin</a:t>
            </a:r>
            <a:r>
              <a:rPr lang="en-US" sz="800" dirty="0" smtClean="0"/>
              <a:t> Or Whose Physicians Discussed </a:t>
            </a:r>
            <a:r>
              <a:rPr lang="en-US" sz="800" dirty="0" err="1" smtClean="0"/>
              <a:t>Proleukin</a:t>
            </a:r>
            <a:r>
              <a:rPr lang="en-US" sz="800" dirty="0" smtClean="0"/>
              <a:t> With Them (Melanoma n=83) (Kidney Cancer/RCC n=68)</a:t>
            </a:r>
          </a:p>
          <a:p>
            <a:r>
              <a:rPr lang="en-US" sz="800" dirty="0" smtClean="0"/>
              <a:t>Q966. How significant are the following barriers to your use of </a:t>
            </a:r>
            <a:r>
              <a:rPr lang="en-US" sz="800" dirty="0" err="1" smtClean="0"/>
              <a:t>Proleukin</a:t>
            </a:r>
            <a:r>
              <a:rPr lang="en-US" sz="800" dirty="0" smtClean="0"/>
              <a:t>?</a:t>
            </a:r>
          </a:p>
        </p:txBody>
      </p:sp>
    </p:spTree>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7" name="Title 1"/>
          <p:cNvSpPr>
            <a:spLocks noGrp="1"/>
          </p:cNvSpPr>
          <p:nvPr>
            <p:ph type="title"/>
          </p:nvPr>
        </p:nvSpPr>
        <p:spPr/>
        <p:txBody>
          <a:bodyPr/>
          <a:lstStyle/>
          <a:p>
            <a:r>
              <a:rPr lang="en-US" dirty="0" smtClean="0">
                <a:solidFill>
                  <a:schemeClr val="accent4"/>
                </a:solidFill>
                <a:ea typeface="MS PGothic"/>
              </a:rPr>
              <a:t>Searching for Information: </a:t>
            </a:r>
            <a:r>
              <a:rPr lang="en-US" sz="1600" b="0" dirty="0" smtClean="0">
                <a:solidFill>
                  <a:schemeClr val="accent4"/>
                </a:solidFill>
                <a:ea typeface="MS PGothic"/>
              </a:rPr>
              <a:t>While all patients visit multiple sites, over half of all Melanoma patients and just over 40% of Kidney Cancer/RCC patients start with Google.</a:t>
            </a:r>
            <a:endParaRPr lang="en-US" b="0" dirty="0" smtClean="0">
              <a:solidFill>
                <a:schemeClr val="accent4"/>
              </a:solidFill>
              <a:ea typeface="MS PGothic"/>
            </a:endParaRPr>
          </a:p>
        </p:txBody>
      </p:sp>
      <p:sp>
        <p:nvSpPr>
          <p:cNvPr id="96258" name="Slide Number Placeholder 2"/>
          <p:cNvSpPr>
            <a:spLocks noGrp="1"/>
          </p:cNvSpPr>
          <p:nvPr>
            <p:ph type="sldNum" sz="quarter" idx="12"/>
          </p:nvPr>
        </p:nvSpPr>
        <p:spPr>
          <a:noFill/>
        </p:spPr>
        <p:txBody>
          <a:bodyPr/>
          <a:lstStyle/>
          <a:p>
            <a:fld id="{31D6D77B-19C4-46EC-9122-098BAA54A52C}" type="slidenum">
              <a:rPr lang="en-US" smtClean="0">
                <a:latin typeface="Arial" charset="0"/>
                <a:cs typeface="Arial" charset="0"/>
              </a:rPr>
              <a:pPr/>
              <a:t>59</a:t>
            </a:fld>
            <a:endParaRPr lang="en-US" smtClean="0">
              <a:latin typeface="Arial" charset="0"/>
              <a:cs typeface="Arial" charset="0"/>
            </a:endParaRPr>
          </a:p>
        </p:txBody>
      </p:sp>
      <p:sp>
        <p:nvSpPr>
          <p:cNvPr id="10" name="TextBox 6"/>
          <p:cNvSpPr txBox="1">
            <a:spLocks noChangeArrowheads="1"/>
          </p:cNvSpPr>
          <p:nvPr/>
        </p:nvSpPr>
        <p:spPr bwMode="auto">
          <a:xfrm>
            <a:off x="457200" y="1905000"/>
            <a:ext cx="3657600" cy="307777"/>
          </a:xfrm>
          <a:prstGeom prst="rect">
            <a:avLst/>
          </a:prstGeom>
          <a:ln>
            <a:headEnd/>
            <a:tailEnd/>
          </a:ln>
        </p:spPr>
        <p:style>
          <a:lnRef idx="2">
            <a:schemeClr val="accent4"/>
          </a:lnRef>
          <a:fillRef idx="1">
            <a:schemeClr val="lt1"/>
          </a:fillRef>
          <a:effectRef idx="0">
            <a:schemeClr val="accent4"/>
          </a:effectRef>
          <a:fontRef idx="minor">
            <a:schemeClr val="dk1"/>
          </a:fontRef>
        </p:style>
        <p:txBody>
          <a:bodyPr>
            <a:spAutoFit/>
          </a:bodyPr>
          <a:lstStyle/>
          <a:p>
            <a:pPr algn="ctr">
              <a:defRPr/>
            </a:pPr>
            <a:r>
              <a:rPr lang="en-US" sz="1400" dirty="0" smtClean="0">
                <a:solidFill>
                  <a:schemeClr val="accent4"/>
                </a:solidFill>
                <a:latin typeface="+mn-lt"/>
                <a:cs typeface="Arial" pitchFamily="34" charset="0"/>
              </a:rPr>
              <a:t>Information Sources</a:t>
            </a:r>
            <a:endParaRPr lang="en-US" sz="1400" dirty="0">
              <a:solidFill>
                <a:schemeClr val="accent4"/>
              </a:solidFill>
              <a:latin typeface="+mn-lt"/>
              <a:cs typeface="Arial" pitchFamily="34" charset="0"/>
            </a:endParaRPr>
          </a:p>
        </p:txBody>
      </p:sp>
      <p:sp>
        <p:nvSpPr>
          <p:cNvPr id="17" name="TextBox 6"/>
          <p:cNvSpPr txBox="1">
            <a:spLocks noChangeArrowheads="1"/>
          </p:cNvSpPr>
          <p:nvPr/>
        </p:nvSpPr>
        <p:spPr bwMode="auto">
          <a:xfrm>
            <a:off x="4953000" y="1905000"/>
            <a:ext cx="3657600" cy="307777"/>
          </a:xfrm>
          <a:prstGeom prst="rect">
            <a:avLst/>
          </a:prstGeom>
          <a:ln>
            <a:headEnd/>
            <a:tailEnd/>
          </a:ln>
        </p:spPr>
        <p:style>
          <a:lnRef idx="2">
            <a:schemeClr val="accent4"/>
          </a:lnRef>
          <a:fillRef idx="1">
            <a:schemeClr val="lt1"/>
          </a:fillRef>
          <a:effectRef idx="0">
            <a:schemeClr val="accent4"/>
          </a:effectRef>
          <a:fontRef idx="minor">
            <a:schemeClr val="dk1"/>
          </a:fontRef>
        </p:style>
        <p:txBody>
          <a:bodyPr>
            <a:spAutoFit/>
          </a:bodyPr>
          <a:lstStyle/>
          <a:p>
            <a:pPr algn="ctr">
              <a:defRPr/>
            </a:pPr>
            <a:r>
              <a:rPr lang="en-US" sz="1400" dirty="0" smtClean="0">
                <a:solidFill>
                  <a:schemeClr val="accent4"/>
                </a:solidFill>
                <a:latin typeface="+mn-lt"/>
                <a:cs typeface="Arial" pitchFamily="34" charset="0"/>
              </a:rPr>
              <a:t>Internet Sources</a:t>
            </a:r>
            <a:endParaRPr lang="en-US" sz="1400" dirty="0">
              <a:solidFill>
                <a:schemeClr val="accent4"/>
              </a:solidFill>
              <a:latin typeface="+mn-lt"/>
              <a:cs typeface="Arial" pitchFamily="34" charset="0"/>
            </a:endParaRPr>
          </a:p>
        </p:txBody>
      </p:sp>
      <p:sp>
        <p:nvSpPr>
          <p:cNvPr id="15" name="Text Box 5"/>
          <p:cNvSpPr txBox="1">
            <a:spLocks noChangeArrowheads="1"/>
          </p:cNvSpPr>
          <p:nvPr/>
        </p:nvSpPr>
        <p:spPr bwMode="auto">
          <a:xfrm>
            <a:off x="990600" y="5847793"/>
            <a:ext cx="6172200" cy="954107"/>
          </a:xfrm>
          <a:prstGeom prst="rect">
            <a:avLst/>
          </a:prstGeom>
          <a:noFill/>
          <a:ln w="12700">
            <a:noFill/>
            <a:miter lim="800000"/>
            <a:headEnd type="none" w="sm" len="sm"/>
            <a:tailEnd type="none" w="sm" len="sm"/>
          </a:ln>
        </p:spPr>
        <p:txBody>
          <a:bodyPr wrap="square">
            <a:spAutoFit/>
          </a:bodyPr>
          <a:lstStyle/>
          <a:p>
            <a:r>
              <a:rPr lang="en-US" sz="800" dirty="0" smtClean="0"/>
              <a:t>Base: All Qualified Respondents (Melanoma n=247) (Kidney Cancer/RCC n=209) Multiple Response</a:t>
            </a:r>
          </a:p>
          <a:p>
            <a:r>
              <a:rPr lang="en-US" sz="800" dirty="0" smtClean="0"/>
              <a:t>Q805 What sources do you use to gain information about your cancer? </a:t>
            </a:r>
          </a:p>
          <a:p>
            <a:r>
              <a:rPr lang="en-US" sz="800" dirty="0" smtClean="0"/>
              <a:t>Base: Use the Internet (Melanoma n=196) (Kidney Cancer/RCC n=169) Multiple Response</a:t>
            </a:r>
          </a:p>
          <a:p>
            <a:r>
              <a:rPr lang="en-US" sz="800" dirty="0" smtClean="0"/>
              <a:t>Q810 You indicated in the previous question that you use the internet to gain information about your cancer? Which of the following sites do you use? </a:t>
            </a:r>
          </a:p>
          <a:p>
            <a:r>
              <a:rPr lang="en-US" sz="800" dirty="0" smtClean="0"/>
              <a:t>Base: Use the Internet (Melanoma n=195) (Kidney Cancer/RCC n=164) </a:t>
            </a:r>
          </a:p>
          <a:p>
            <a:r>
              <a:rPr lang="en-US" sz="800" dirty="0" smtClean="0"/>
              <a:t>Q815 Of the sites that you use to gain information about your cancer, which site do you visit most frequently? </a:t>
            </a:r>
          </a:p>
        </p:txBody>
      </p:sp>
      <p:graphicFrame>
        <p:nvGraphicFramePr>
          <p:cNvPr id="19" name="Chart 11"/>
          <p:cNvGraphicFramePr>
            <a:graphicFrameLocks/>
          </p:cNvGraphicFramePr>
          <p:nvPr/>
        </p:nvGraphicFramePr>
        <p:xfrm>
          <a:off x="228600" y="2209800"/>
          <a:ext cx="3886200" cy="3662362"/>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24" name="Chart 11"/>
          <p:cNvGraphicFramePr>
            <a:graphicFrameLocks/>
          </p:cNvGraphicFramePr>
          <p:nvPr/>
        </p:nvGraphicFramePr>
        <p:xfrm>
          <a:off x="4800600" y="2209800"/>
          <a:ext cx="3886200" cy="3662362"/>
        </p:xfrm>
        <a:graphic>
          <a:graphicData uri="http://schemas.openxmlformats.org/drawingml/2006/chart">
            <c:chart xmlns:c="http://schemas.openxmlformats.org/drawingml/2006/chart" xmlns:r="http://schemas.openxmlformats.org/officeDocument/2006/relationships" r:id="rId3"/>
          </a:graphicData>
        </a:graphic>
      </p:graphicFrame>
      <p:sp>
        <p:nvSpPr>
          <p:cNvPr id="25" name="TextBox 24"/>
          <p:cNvSpPr txBox="1"/>
          <p:nvPr/>
        </p:nvSpPr>
        <p:spPr>
          <a:xfrm>
            <a:off x="7467600" y="4419600"/>
            <a:ext cx="258404" cy="276999"/>
          </a:xfrm>
          <a:prstGeom prst="rect">
            <a:avLst/>
          </a:prstGeom>
          <a:noFill/>
        </p:spPr>
        <p:txBody>
          <a:bodyPr wrap="none" rtlCol="0">
            <a:spAutoFit/>
          </a:bodyPr>
          <a:lstStyle/>
          <a:p>
            <a:r>
              <a:rPr lang="en-US" sz="1200" dirty="0" smtClean="0">
                <a:latin typeface="+mj-lt"/>
              </a:rPr>
              <a:t>a</a:t>
            </a:r>
            <a:endParaRPr lang="en-US" sz="1200" dirty="0">
              <a:latin typeface="+mj-lt"/>
            </a:endParaRPr>
          </a:p>
        </p:txBody>
      </p:sp>
      <p:sp>
        <p:nvSpPr>
          <p:cNvPr id="26" name="TextBox 25"/>
          <p:cNvSpPr txBox="1"/>
          <p:nvPr/>
        </p:nvSpPr>
        <p:spPr>
          <a:xfrm>
            <a:off x="7315200" y="5334000"/>
            <a:ext cx="258404" cy="276999"/>
          </a:xfrm>
          <a:prstGeom prst="rect">
            <a:avLst/>
          </a:prstGeom>
          <a:noFill/>
        </p:spPr>
        <p:txBody>
          <a:bodyPr wrap="none" rtlCol="0">
            <a:spAutoFit/>
          </a:bodyPr>
          <a:lstStyle/>
          <a:p>
            <a:r>
              <a:rPr lang="en-US" sz="1200" dirty="0" smtClean="0">
                <a:latin typeface="+mj-lt"/>
              </a:rPr>
              <a:t>a</a:t>
            </a:r>
            <a:endParaRPr lang="en-US" sz="1200" dirty="0">
              <a:latin typeface="+mj-lt"/>
            </a:endParaRPr>
          </a:p>
        </p:txBody>
      </p:sp>
      <p:sp>
        <p:nvSpPr>
          <p:cNvPr id="27" name="Text Box 24"/>
          <p:cNvSpPr txBox="1">
            <a:spLocks noChangeArrowheads="1"/>
          </p:cNvSpPr>
          <p:nvPr/>
        </p:nvSpPr>
        <p:spPr bwMode="auto">
          <a:xfrm>
            <a:off x="7090485" y="5867400"/>
            <a:ext cx="1790875" cy="215444"/>
          </a:xfrm>
          <a:prstGeom prst="rect">
            <a:avLst/>
          </a:prstGeom>
          <a:noFill/>
          <a:ln w="9525" algn="ctr">
            <a:noFill/>
            <a:miter lim="800000"/>
            <a:headEnd/>
            <a:tailEnd/>
          </a:ln>
        </p:spPr>
        <p:txBody>
          <a:bodyPr wrap="none">
            <a:spAutoFit/>
          </a:bodyPr>
          <a:lstStyle/>
          <a:p>
            <a:pPr algn="ctr" eaLnBrk="0" hangingPunct="0">
              <a:spcBef>
                <a:spcPct val="50000"/>
              </a:spcBef>
            </a:pPr>
            <a:r>
              <a:rPr lang="en-US" sz="800" i="1" dirty="0" smtClean="0"/>
              <a:t>a/b Indicates statistical significance</a:t>
            </a:r>
            <a:endParaRPr lang="en-US" sz="800" i="1" dirty="0"/>
          </a:p>
        </p:txBody>
      </p:sp>
      <p:sp>
        <p:nvSpPr>
          <p:cNvPr id="13" name="Right Arrow 12"/>
          <p:cNvSpPr/>
          <p:nvPr/>
        </p:nvSpPr>
        <p:spPr bwMode="auto">
          <a:xfrm>
            <a:off x="4495800" y="3200400"/>
            <a:ext cx="457200" cy="381000"/>
          </a:xfrm>
          <a:prstGeom prst="rightArrow">
            <a:avLst/>
          </a:prstGeom>
          <a:solidFill>
            <a:srgbClr val="00B0F0"/>
          </a:solidFill>
          <a:ln>
            <a:headEnd type="none" w="med" len="med"/>
            <a:tailEnd type="none" w="med" len="med"/>
          </a:ln>
        </p:spPr>
        <p:style>
          <a:lnRef idx="2">
            <a:schemeClr val="accent4"/>
          </a:lnRef>
          <a:fillRef idx="1">
            <a:schemeClr val="lt1"/>
          </a:fillRef>
          <a:effectRef idx="0">
            <a:schemeClr val="accent4"/>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Arial" charset="0"/>
              <a:ea typeface="ヒラギノ角ゴ Pro W3" charset="-128"/>
              <a:cs typeface="ヒラギノ角ゴ Pro W3" charset="-128"/>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2"/>
          <p:cNvSpPr>
            <a:spLocks noGrp="1"/>
          </p:cNvSpPr>
          <p:nvPr>
            <p:ph type="title"/>
          </p:nvPr>
        </p:nvSpPr>
        <p:spPr/>
        <p:txBody>
          <a:bodyPr/>
          <a:lstStyle/>
          <a:p>
            <a:r>
              <a:rPr lang="en-US" dirty="0" smtClean="0">
                <a:solidFill>
                  <a:schemeClr val="accent4"/>
                </a:solidFill>
                <a:ea typeface="MS PGothic"/>
              </a:rPr>
              <a:t>Executive Summary</a:t>
            </a:r>
          </a:p>
        </p:txBody>
      </p:sp>
      <p:sp>
        <p:nvSpPr>
          <p:cNvPr id="17411" name="Slide Number Placeholder 3"/>
          <p:cNvSpPr>
            <a:spLocks noGrp="1"/>
          </p:cNvSpPr>
          <p:nvPr>
            <p:ph type="sldNum" sz="quarter" idx="15"/>
          </p:nvPr>
        </p:nvSpPr>
        <p:spPr>
          <a:noFill/>
        </p:spPr>
        <p:txBody>
          <a:bodyPr/>
          <a:lstStyle/>
          <a:p>
            <a:fld id="{818E513C-EA80-4CD9-B677-C32A53D062EE}" type="slidenum">
              <a:rPr lang="en-US" smtClean="0">
                <a:latin typeface="Arial" charset="0"/>
                <a:cs typeface="Arial" charset="0"/>
              </a:rPr>
              <a:pPr/>
              <a:t>6</a:t>
            </a:fld>
            <a:endParaRPr lang="en-US" smtClean="0">
              <a:latin typeface="Arial" charset="0"/>
              <a:cs typeface="Arial" charset="0"/>
            </a:endParaRPr>
          </a:p>
        </p:txBody>
      </p:sp>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Title 12"/>
          <p:cNvSpPr>
            <a:spLocks noGrp="1"/>
          </p:cNvSpPr>
          <p:nvPr>
            <p:ph type="title"/>
          </p:nvPr>
        </p:nvSpPr>
        <p:spPr/>
        <p:txBody>
          <a:bodyPr/>
          <a:lstStyle/>
          <a:p>
            <a:r>
              <a:rPr lang="en-US" dirty="0" smtClean="0">
                <a:solidFill>
                  <a:schemeClr val="accent4"/>
                </a:solidFill>
                <a:ea typeface="MS PGothic"/>
              </a:rPr>
              <a:t>Communicating With Other Patients</a:t>
            </a:r>
          </a:p>
        </p:txBody>
      </p:sp>
      <p:sp>
        <p:nvSpPr>
          <p:cNvPr id="34820" name="Slide Number Placeholder 3"/>
          <p:cNvSpPr txBox="1">
            <a:spLocks/>
          </p:cNvSpPr>
          <p:nvPr/>
        </p:nvSpPr>
        <p:spPr bwMode="auto">
          <a:xfrm>
            <a:off x="8534400" y="6627813"/>
            <a:ext cx="609600" cy="230187"/>
          </a:xfrm>
          <a:prstGeom prst="rect">
            <a:avLst/>
          </a:prstGeom>
          <a:noFill/>
          <a:ln w="9525">
            <a:noFill/>
            <a:miter lim="800000"/>
            <a:headEnd/>
            <a:tailEnd/>
          </a:ln>
        </p:spPr>
        <p:txBody>
          <a:bodyPr anchor="ctr">
            <a:spAutoFit/>
          </a:bodyPr>
          <a:lstStyle/>
          <a:p>
            <a:pPr algn="ctr"/>
            <a:fld id="{B2A35A52-B656-4FEE-8007-FDAB0BBC1075}" type="slidenum">
              <a:rPr lang="en-US" sz="900" b="1">
                <a:solidFill>
                  <a:srgbClr val="000000"/>
                </a:solidFill>
              </a:rPr>
              <a:pPr algn="ctr"/>
              <a:t>60</a:t>
            </a:fld>
            <a:endParaRPr lang="en-US" sz="900" b="1">
              <a:solidFill>
                <a:srgbClr val="000000"/>
              </a:solidFill>
            </a:endParaRPr>
          </a:p>
        </p:txBody>
      </p:sp>
      <p:sp>
        <p:nvSpPr>
          <p:cNvPr id="23558" name="Rectangle 7"/>
          <p:cNvSpPr>
            <a:spLocks noChangeArrowheads="1"/>
          </p:cNvSpPr>
          <p:nvPr/>
        </p:nvSpPr>
        <p:spPr bwMode="auto">
          <a:xfrm>
            <a:off x="304800" y="1143000"/>
            <a:ext cx="3505200" cy="523220"/>
          </a:xfrm>
          <a:prstGeom prst="rect">
            <a:avLst/>
          </a:prstGeom>
          <a:ln>
            <a:headEnd/>
            <a:tailEnd/>
          </a:ln>
        </p:spPr>
        <p:style>
          <a:lnRef idx="2">
            <a:schemeClr val="accent4"/>
          </a:lnRef>
          <a:fillRef idx="1">
            <a:schemeClr val="lt1"/>
          </a:fillRef>
          <a:effectRef idx="0">
            <a:schemeClr val="accent4"/>
          </a:effectRef>
          <a:fontRef idx="minor">
            <a:schemeClr val="dk1"/>
          </a:fontRef>
        </p:style>
        <p:txBody>
          <a:bodyPr>
            <a:spAutoFit/>
          </a:bodyPr>
          <a:lstStyle/>
          <a:p>
            <a:pPr algn="ctr">
              <a:defRPr/>
            </a:pPr>
            <a:r>
              <a:rPr lang="en-US" sz="1400" dirty="0" smtClean="0">
                <a:solidFill>
                  <a:schemeClr val="accent4"/>
                </a:solidFill>
                <a:latin typeface="+mn-lt"/>
                <a:cs typeface="Arial" pitchFamily="34" charset="0"/>
              </a:rPr>
              <a:t>Would Like to Communicate With Other Cancer Patients</a:t>
            </a:r>
            <a:endParaRPr lang="en-US" sz="1400" dirty="0">
              <a:solidFill>
                <a:schemeClr val="accent4"/>
              </a:solidFill>
              <a:latin typeface="+mn-lt"/>
              <a:cs typeface="Arial" pitchFamily="34" charset="0"/>
            </a:endParaRPr>
          </a:p>
        </p:txBody>
      </p:sp>
      <p:sp>
        <p:nvSpPr>
          <p:cNvPr id="23560" name="Rectangle 11"/>
          <p:cNvSpPr>
            <a:spLocks noChangeArrowheads="1"/>
          </p:cNvSpPr>
          <p:nvPr/>
        </p:nvSpPr>
        <p:spPr bwMode="auto">
          <a:xfrm>
            <a:off x="5181600" y="1143000"/>
            <a:ext cx="3276600" cy="307777"/>
          </a:xfrm>
          <a:prstGeom prst="rect">
            <a:avLst/>
          </a:prstGeom>
          <a:ln>
            <a:headEnd/>
            <a:tailEnd/>
          </a:ln>
        </p:spPr>
        <p:style>
          <a:lnRef idx="2">
            <a:schemeClr val="accent4"/>
          </a:lnRef>
          <a:fillRef idx="1">
            <a:schemeClr val="lt1"/>
          </a:fillRef>
          <a:effectRef idx="0">
            <a:schemeClr val="accent4"/>
          </a:effectRef>
          <a:fontRef idx="minor">
            <a:schemeClr val="dk1"/>
          </a:fontRef>
        </p:style>
        <p:txBody>
          <a:bodyPr>
            <a:spAutoFit/>
          </a:bodyPr>
          <a:lstStyle/>
          <a:p>
            <a:pPr algn="ctr">
              <a:defRPr/>
            </a:pPr>
            <a:r>
              <a:rPr lang="en-US" sz="1400" dirty="0" smtClean="0">
                <a:solidFill>
                  <a:schemeClr val="accent4"/>
                </a:solidFill>
                <a:latin typeface="+mn-lt"/>
                <a:cs typeface="Arial" pitchFamily="34" charset="0"/>
              </a:rPr>
              <a:t>Methods of Communication</a:t>
            </a:r>
            <a:endParaRPr lang="en-US" sz="1400" dirty="0">
              <a:solidFill>
                <a:schemeClr val="accent4"/>
              </a:solidFill>
              <a:latin typeface="+mn-lt"/>
              <a:cs typeface="Arial" pitchFamily="34" charset="0"/>
            </a:endParaRPr>
          </a:p>
        </p:txBody>
      </p:sp>
      <p:graphicFrame>
        <p:nvGraphicFramePr>
          <p:cNvPr id="20" name="Chart 19"/>
          <p:cNvGraphicFramePr/>
          <p:nvPr/>
        </p:nvGraphicFramePr>
        <p:xfrm>
          <a:off x="588105" y="1765429"/>
          <a:ext cx="2819400" cy="1981200"/>
        </p:xfrm>
        <a:graphic>
          <a:graphicData uri="http://schemas.openxmlformats.org/drawingml/2006/chart">
            <c:chart xmlns:c="http://schemas.openxmlformats.org/drawingml/2006/chart" xmlns:r="http://schemas.openxmlformats.org/officeDocument/2006/relationships" r:id="rId3"/>
          </a:graphicData>
        </a:graphic>
      </p:graphicFrame>
      <p:sp>
        <p:nvSpPr>
          <p:cNvPr id="21" name="Text Box 5"/>
          <p:cNvSpPr txBox="1">
            <a:spLocks noChangeArrowheads="1"/>
          </p:cNvSpPr>
          <p:nvPr/>
        </p:nvSpPr>
        <p:spPr bwMode="auto">
          <a:xfrm>
            <a:off x="990600" y="5847793"/>
            <a:ext cx="6172200" cy="830997"/>
          </a:xfrm>
          <a:prstGeom prst="rect">
            <a:avLst/>
          </a:prstGeom>
          <a:noFill/>
          <a:ln w="12700">
            <a:noFill/>
            <a:miter lim="800000"/>
            <a:headEnd type="none" w="sm" len="sm"/>
            <a:tailEnd type="none" w="sm" len="sm"/>
          </a:ln>
        </p:spPr>
        <p:txBody>
          <a:bodyPr wrap="square">
            <a:spAutoFit/>
          </a:bodyPr>
          <a:lstStyle/>
          <a:p>
            <a:r>
              <a:rPr lang="en-US" sz="800" dirty="0" smtClean="0"/>
              <a:t>Base: All Qualified Respondents (Melanoma n=247) (Kidney Cancer/RCC n=209) </a:t>
            </a:r>
          </a:p>
          <a:p>
            <a:r>
              <a:rPr lang="en-US" sz="800" dirty="0" smtClean="0"/>
              <a:t>Q830 Would it be helpful for you to contact other cancer patients for information, advice and/or support regarding your treatment decision?</a:t>
            </a:r>
          </a:p>
          <a:p>
            <a:r>
              <a:rPr lang="en-US" sz="800" dirty="0" smtClean="0"/>
              <a:t>Base: Those Who Would Like to Contact Other Cancer Patients (Melanoma n=129) (Kidney Cancer/RCC n=123) </a:t>
            </a:r>
          </a:p>
          <a:p>
            <a:r>
              <a:rPr lang="en-US" sz="800" dirty="0" smtClean="0"/>
              <a:t>Q835 By what means (for example through doctors’ offices, Patient advocacy websites, company sponsored web sites etc.) would you like to contact other cancer patients? Please be as specific as possible.</a:t>
            </a:r>
          </a:p>
        </p:txBody>
      </p:sp>
      <p:graphicFrame>
        <p:nvGraphicFramePr>
          <p:cNvPr id="23" name="Chart 22"/>
          <p:cNvGraphicFramePr/>
          <p:nvPr/>
        </p:nvGraphicFramePr>
        <p:xfrm>
          <a:off x="588105" y="3810000"/>
          <a:ext cx="2819400" cy="1981200"/>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24" name="Chart 11"/>
          <p:cNvGraphicFramePr>
            <a:graphicFrameLocks/>
          </p:cNvGraphicFramePr>
          <p:nvPr/>
        </p:nvGraphicFramePr>
        <p:xfrm>
          <a:off x="4191000" y="1524000"/>
          <a:ext cx="4495800" cy="4267200"/>
        </p:xfrm>
        <a:graphic>
          <a:graphicData uri="http://schemas.openxmlformats.org/drawingml/2006/chart">
            <c:chart xmlns:c="http://schemas.openxmlformats.org/drawingml/2006/chart" xmlns:r="http://schemas.openxmlformats.org/officeDocument/2006/relationships" r:id="rId5"/>
          </a:graphicData>
        </a:graphic>
      </p:graphicFrame>
      <p:sp>
        <p:nvSpPr>
          <p:cNvPr id="25" name="TextBox 24"/>
          <p:cNvSpPr txBox="1"/>
          <p:nvPr/>
        </p:nvSpPr>
        <p:spPr>
          <a:xfrm>
            <a:off x="7503812" y="2536482"/>
            <a:ext cx="304800" cy="246221"/>
          </a:xfrm>
          <a:prstGeom prst="rect">
            <a:avLst/>
          </a:prstGeom>
          <a:noFill/>
        </p:spPr>
        <p:txBody>
          <a:bodyPr wrap="square" rtlCol="0">
            <a:spAutoFit/>
          </a:bodyPr>
          <a:lstStyle/>
          <a:p>
            <a:r>
              <a:rPr lang="en-US" sz="1000" dirty="0" smtClean="0">
                <a:latin typeface="+mj-lt"/>
              </a:rPr>
              <a:t>b</a:t>
            </a:r>
            <a:endParaRPr lang="en-US" sz="1000" dirty="0">
              <a:latin typeface="+mj-lt"/>
            </a:endParaRPr>
          </a:p>
        </p:txBody>
      </p:sp>
      <p:sp>
        <p:nvSpPr>
          <p:cNvPr id="26" name="Text Box 24"/>
          <p:cNvSpPr txBox="1">
            <a:spLocks noChangeArrowheads="1"/>
          </p:cNvSpPr>
          <p:nvPr/>
        </p:nvSpPr>
        <p:spPr bwMode="auto">
          <a:xfrm>
            <a:off x="7090485" y="5867400"/>
            <a:ext cx="1790875" cy="215444"/>
          </a:xfrm>
          <a:prstGeom prst="rect">
            <a:avLst/>
          </a:prstGeom>
          <a:noFill/>
          <a:ln w="9525" algn="ctr">
            <a:noFill/>
            <a:miter lim="800000"/>
            <a:headEnd/>
            <a:tailEnd/>
          </a:ln>
        </p:spPr>
        <p:txBody>
          <a:bodyPr wrap="none">
            <a:spAutoFit/>
          </a:bodyPr>
          <a:lstStyle/>
          <a:p>
            <a:pPr algn="ctr" eaLnBrk="0" hangingPunct="0">
              <a:spcBef>
                <a:spcPct val="50000"/>
              </a:spcBef>
            </a:pPr>
            <a:r>
              <a:rPr lang="en-US" sz="800" i="1" smtClean="0"/>
              <a:t>a/b </a:t>
            </a:r>
            <a:r>
              <a:rPr lang="en-US" sz="800" i="1" dirty="0" smtClean="0"/>
              <a:t>Indicates statistical significance</a:t>
            </a:r>
            <a:endParaRPr lang="en-US" sz="800" i="1" dirty="0"/>
          </a:p>
        </p:txBody>
      </p:sp>
      <p:sp>
        <p:nvSpPr>
          <p:cNvPr id="27" name="Text Box 5"/>
          <p:cNvSpPr txBox="1">
            <a:spLocks noChangeArrowheads="1"/>
          </p:cNvSpPr>
          <p:nvPr/>
        </p:nvSpPr>
        <p:spPr bwMode="auto">
          <a:xfrm>
            <a:off x="7114040" y="5751212"/>
            <a:ext cx="1584088" cy="215444"/>
          </a:xfrm>
          <a:prstGeom prst="rect">
            <a:avLst/>
          </a:prstGeom>
          <a:noFill/>
          <a:ln w="12700">
            <a:noFill/>
            <a:miter lim="800000"/>
            <a:headEnd type="none" w="sm" len="sm"/>
            <a:tailEnd type="none" w="sm" len="sm"/>
          </a:ln>
        </p:spPr>
        <p:txBody>
          <a:bodyPr wrap="none">
            <a:spAutoFit/>
          </a:bodyPr>
          <a:lstStyle/>
          <a:p>
            <a:pPr>
              <a:spcBef>
                <a:spcPct val="5000"/>
              </a:spcBef>
            </a:pPr>
            <a:r>
              <a:rPr lang="en-US" sz="800" i="1" dirty="0" smtClean="0"/>
              <a:t>Mentions shown 4% or greater</a:t>
            </a:r>
          </a:p>
        </p:txBody>
      </p:sp>
    </p:spTree>
  </p:cSld>
  <p:clrMapOvr>
    <a:masterClrMapping/>
  </p:clrMapOvr>
  <p:transition/>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Title 12"/>
          <p:cNvSpPr>
            <a:spLocks noGrp="1"/>
          </p:cNvSpPr>
          <p:nvPr>
            <p:ph type="title"/>
          </p:nvPr>
        </p:nvSpPr>
        <p:spPr/>
        <p:txBody>
          <a:bodyPr/>
          <a:lstStyle/>
          <a:p>
            <a:r>
              <a:rPr lang="en-US" dirty="0" smtClean="0">
                <a:solidFill>
                  <a:schemeClr val="accent4"/>
                </a:solidFill>
                <a:ea typeface="MS PGothic"/>
              </a:rPr>
              <a:t>Communication With Others By Cancer Stage</a:t>
            </a:r>
          </a:p>
        </p:txBody>
      </p:sp>
      <p:sp>
        <p:nvSpPr>
          <p:cNvPr id="34820" name="Slide Number Placeholder 3"/>
          <p:cNvSpPr txBox="1">
            <a:spLocks/>
          </p:cNvSpPr>
          <p:nvPr/>
        </p:nvSpPr>
        <p:spPr bwMode="auto">
          <a:xfrm>
            <a:off x="8534400" y="6627813"/>
            <a:ext cx="609600" cy="230187"/>
          </a:xfrm>
          <a:prstGeom prst="rect">
            <a:avLst/>
          </a:prstGeom>
          <a:noFill/>
          <a:ln w="9525">
            <a:noFill/>
            <a:miter lim="800000"/>
            <a:headEnd/>
            <a:tailEnd/>
          </a:ln>
        </p:spPr>
        <p:txBody>
          <a:bodyPr anchor="ctr">
            <a:spAutoFit/>
          </a:bodyPr>
          <a:lstStyle/>
          <a:p>
            <a:pPr algn="ctr"/>
            <a:fld id="{B2A35A52-B656-4FEE-8007-FDAB0BBC1075}" type="slidenum">
              <a:rPr lang="en-US" sz="900" b="1">
                <a:solidFill>
                  <a:srgbClr val="000000"/>
                </a:solidFill>
              </a:rPr>
              <a:pPr algn="ctr"/>
              <a:t>61</a:t>
            </a:fld>
            <a:endParaRPr lang="en-US" sz="900" b="1">
              <a:solidFill>
                <a:srgbClr val="000000"/>
              </a:solidFill>
            </a:endParaRPr>
          </a:p>
        </p:txBody>
      </p:sp>
      <p:sp>
        <p:nvSpPr>
          <p:cNvPr id="23558" name="Rectangle 7"/>
          <p:cNvSpPr>
            <a:spLocks noChangeArrowheads="1"/>
          </p:cNvSpPr>
          <p:nvPr/>
        </p:nvSpPr>
        <p:spPr bwMode="auto">
          <a:xfrm>
            <a:off x="304800" y="1676400"/>
            <a:ext cx="8077200" cy="307777"/>
          </a:xfrm>
          <a:prstGeom prst="rect">
            <a:avLst/>
          </a:prstGeom>
          <a:ln>
            <a:headEnd/>
            <a:tailEnd/>
          </a:ln>
        </p:spPr>
        <p:style>
          <a:lnRef idx="2">
            <a:schemeClr val="accent4"/>
          </a:lnRef>
          <a:fillRef idx="1">
            <a:schemeClr val="lt1"/>
          </a:fillRef>
          <a:effectRef idx="0">
            <a:schemeClr val="accent4"/>
          </a:effectRef>
          <a:fontRef idx="minor">
            <a:schemeClr val="dk1"/>
          </a:fontRef>
        </p:style>
        <p:txBody>
          <a:bodyPr wrap="square">
            <a:spAutoFit/>
          </a:bodyPr>
          <a:lstStyle/>
          <a:p>
            <a:pPr algn="ctr">
              <a:defRPr/>
            </a:pPr>
            <a:r>
              <a:rPr lang="en-US" sz="1400" dirty="0" smtClean="0">
                <a:solidFill>
                  <a:schemeClr val="accent4"/>
                </a:solidFill>
                <a:latin typeface="+mn-lt"/>
                <a:cs typeface="Arial" pitchFamily="34" charset="0"/>
              </a:rPr>
              <a:t>Would Like to Communicate With Other Cancer Patients</a:t>
            </a:r>
            <a:endParaRPr lang="en-US" sz="1400" dirty="0">
              <a:solidFill>
                <a:schemeClr val="accent4"/>
              </a:solidFill>
              <a:latin typeface="+mn-lt"/>
              <a:cs typeface="Arial" pitchFamily="34" charset="0"/>
            </a:endParaRPr>
          </a:p>
        </p:txBody>
      </p:sp>
      <p:sp>
        <p:nvSpPr>
          <p:cNvPr id="21" name="Text Box 5"/>
          <p:cNvSpPr txBox="1">
            <a:spLocks noChangeArrowheads="1"/>
          </p:cNvSpPr>
          <p:nvPr/>
        </p:nvSpPr>
        <p:spPr bwMode="auto">
          <a:xfrm>
            <a:off x="457200" y="6172200"/>
            <a:ext cx="6705600" cy="338554"/>
          </a:xfrm>
          <a:prstGeom prst="rect">
            <a:avLst/>
          </a:prstGeom>
          <a:noFill/>
          <a:ln w="12700">
            <a:noFill/>
            <a:miter lim="800000"/>
            <a:headEnd type="none" w="sm" len="sm"/>
            <a:tailEnd type="none" w="sm" len="sm"/>
          </a:ln>
        </p:spPr>
        <p:txBody>
          <a:bodyPr wrap="square">
            <a:spAutoFit/>
          </a:bodyPr>
          <a:lstStyle/>
          <a:p>
            <a:r>
              <a:rPr lang="en-US" sz="800" dirty="0" smtClean="0"/>
              <a:t>Base: All Qualified Respondents (Melanoma S3 n=80) (KC/RCC S3 n=66) (Metastatic Melanoma n=167) (Metastatic KC/RCC n=143) </a:t>
            </a:r>
          </a:p>
          <a:p>
            <a:r>
              <a:rPr lang="en-US" sz="800" dirty="0" smtClean="0"/>
              <a:t>Q830 Would it be helpful for you to contact other cancer patients for information, advice and/or support regarding your treatment decision?</a:t>
            </a:r>
          </a:p>
        </p:txBody>
      </p:sp>
      <p:sp>
        <p:nvSpPr>
          <p:cNvPr id="26" name="Text Box 24"/>
          <p:cNvSpPr txBox="1">
            <a:spLocks noChangeArrowheads="1"/>
          </p:cNvSpPr>
          <p:nvPr/>
        </p:nvSpPr>
        <p:spPr bwMode="auto">
          <a:xfrm>
            <a:off x="7090485" y="5867400"/>
            <a:ext cx="1790875" cy="215444"/>
          </a:xfrm>
          <a:prstGeom prst="rect">
            <a:avLst/>
          </a:prstGeom>
          <a:noFill/>
          <a:ln w="9525" algn="ctr">
            <a:noFill/>
            <a:miter lim="800000"/>
            <a:headEnd/>
            <a:tailEnd/>
          </a:ln>
        </p:spPr>
        <p:txBody>
          <a:bodyPr wrap="none">
            <a:spAutoFit/>
          </a:bodyPr>
          <a:lstStyle/>
          <a:p>
            <a:pPr algn="ctr" eaLnBrk="0" hangingPunct="0">
              <a:spcBef>
                <a:spcPct val="50000"/>
              </a:spcBef>
            </a:pPr>
            <a:r>
              <a:rPr lang="en-US" sz="800" i="1" smtClean="0"/>
              <a:t>a/b </a:t>
            </a:r>
            <a:r>
              <a:rPr lang="en-US" sz="800" i="1" dirty="0" smtClean="0"/>
              <a:t>Indicates statistical significance</a:t>
            </a:r>
            <a:endParaRPr lang="en-US" sz="800" i="1" dirty="0"/>
          </a:p>
        </p:txBody>
      </p:sp>
      <p:graphicFrame>
        <p:nvGraphicFramePr>
          <p:cNvPr id="15" name="Chart 14"/>
          <p:cNvGraphicFramePr/>
          <p:nvPr/>
        </p:nvGraphicFramePr>
        <p:xfrm>
          <a:off x="609600" y="2057400"/>
          <a:ext cx="7565295" cy="3581400"/>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transition/>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Title 12"/>
          <p:cNvSpPr>
            <a:spLocks noGrp="1"/>
          </p:cNvSpPr>
          <p:nvPr>
            <p:ph type="title"/>
          </p:nvPr>
        </p:nvSpPr>
        <p:spPr/>
        <p:txBody>
          <a:bodyPr/>
          <a:lstStyle/>
          <a:p>
            <a:r>
              <a:rPr lang="en-US" dirty="0" smtClean="0">
                <a:solidFill>
                  <a:schemeClr val="accent4"/>
                </a:solidFill>
                <a:ea typeface="MS PGothic"/>
              </a:rPr>
              <a:t>Means of Communication By Stage</a:t>
            </a:r>
          </a:p>
        </p:txBody>
      </p:sp>
      <p:sp>
        <p:nvSpPr>
          <p:cNvPr id="34820" name="Slide Number Placeholder 3"/>
          <p:cNvSpPr txBox="1">
            <a:spLocks/>
          </p:cNvSpPr>
          <p:nvPr/>
        </p:nvSpPr>
        <p:spPr bwMode="auto">
          <a:xfrm>
            <a:off x="8534400" y="6627813"/>
            <a:ext cx="609600" cy="230187"/>
          </a:xfrm>
          <a:prstGeom prst="rect">
            <a:avLst/>
          </a:prstGeom>
          <a:noFill/>
          <a:ln w="9525">
            <a:noFill/>
            <a:miter lim="800000"/>
            <a:headEnd/>
            <a:tailEnd/>
          </a:ln>
        </p:spPr>
        <p:txBody>
          <a:bodyPr anchor="ctr">
            <a:spAutoFit/>
          </a:bodyPr>
          <a:lstStyle/>
          <a:p>
            <a:pPr algn="ctr"/>
            <a:fld id="{B2A35A52-B656-4FEE-8007-FDAB0BBC1075}" type="slidenum">
              <a:rPr lang="en-US" sz="900" b="1">
                <a:solidFill>
                  <a:srgbClr val="000000"/>
                </a:solidFill>
              </a:rPr>
              <a:pPr algn="ctr"/>
              <a:t>62</a:t>
            </a:fld>
            <a:endParaRPr lang="en-US" sz="900" b="1">
              <a:solidFill>
                <a:srgbClr val="000000"/>
              </a:solidFill>
            </a:endParaRPr>
          </a:p>
        </p:txBody>
      </p:sp>
      <p:sp>
        <p:nvSpPr>
          <p:cNvPr id="21" name="Text Box 5"/>
          <p:cNvSpPr txBox="1">
            <a:spLocks noChangeArrowheads="1"/>
          </p:cNvSpPr>
          <p:nvPr/>
        </p:nvSpPr>
        <p:spPr bwMode="auto">
          <a:xfrm>
            <a:off x="0" y="6172200"/>
            <a:ext cx="7696200" cy="461665"/>
          </a:xfrm>
          <a:prstGeom prst="rect">
            <a:avLst/>
          </a:prstGeom>
          <a:noFill/>
          <a:ln w="12700">
            <a:noFill/>
            <a:miter lim="800000"/>
            <a:headEnd type="none" w="sm" len="sm"/>
            <a:tailEnd type="none" w="sm" len="sm"/>
          </a:ln>
        </p:spPr>
        <p:txBody>
          <a:bodyPr wrap="square">
            <a:spAutoFit/>
          </a:bodyPr>
          <a:lstStyle/>
          <a:p>
            <a:r>
              <a:rPr lang="en-US" sz="800" dirty="0" smtClean="0"/>
              <a:t>Base: Those Who Would Like to Contact Other Cancer Patients (Melanoma S3 n=40) (KC/RCC S3 n=32) (Metastatic Melanoma n=89) (Metastatic Melanoma n=91) </a:t>
            </a:r>
          </a:p>
          <a:p>
            <a:r>
              <a:rPr lang="en-US" sz="800" dirty="0" smtClean="0"/>
              <a:t>Q835 By what means (for example through doctors’ offices, Patient advocacy websites, company sponsored web sites etc.) would you like to contact other cancer patients? Please be as specific as possible.</a:t>
            </a:r>
          </a:p>
        </p:txBody>
      </p:sp>
      <p:graphicFrame>
        <p:nvGraphicFramePr>
          <p:cNvPr id="24" name="Chart 11"/>
          <p:cNvGraphicFramePr>
            <a:graphicFrameLocks/>
          </p:cNvGraphicFramePr>
          <p:nvPr/>
        </p:nvGraphicFramePr>
        <p:xfrm>
          <a:off x="-685800" y="1752600"/>
          <a:ext cx="10134600" cy="4038600"/>
        </p:xfrm>
        <a:graphic>
          <a:graphicData uri="http://schemas.openxmlformats.org/drawingml/2006/chart">
            <c:chart xmlns:c="http://schemas.openxmlformats.org/drawingml/2006/chart" xmlns:r="http://schemas.openxmlformats.org/officeDocument/2006/relationships" r:id="rId3"/>
          </a:graphicData>
        </a:graphic>
      </p:graphicFrame>
      <p:sp>
        <p:nvSpPr>
          <p:cNvPr id="25" name="TextBox 24"/>
          <p:cNvSpPr txBox="1"/>
          <p:nvPr/>
        </p:nvSpPr>
        <p:spPr>
          <a:xfrm>
            <a:off x="6982264" y="2607175"/>
            <a:ext cx="304800" cy="246221"/>
          </a:xfrm>
          <a:prstGeom prst="rect">
            <a:avLst/>
          </a:prstGeom>
          <a:noFill/>
        </p:spPr>
        <p:txBody>
          <a:bodyPr wrap="square" rtlCol="0">
            <a:spAutoFit/>
          </a:bodyPr>
          <a:lstStyle/>
          <a:p>
            <a:r>
              <a:rPr lang="en-US" sz="1000" dirty="0" smtClean="0">
                <a:latin typeface="+mj-lt"/>
              </a:rPr>
              <a:t>d</a:t>
            </a:r>
            <a:endParaRPr lang="en-US" sz="1000" dirty="0">
              <a:latin typeface="+mj-lt"/>
            </a:endParaRPr>
          </a:p>
        </p:txBody>
      </p:sp>
      <p:sp>
        <p:nvSpPr>
          <p:cNvPr id="26" name="Text Box 24"/>
          <p:cNvSpPr txBox="1">
            <a:spLocks noChangeArrowheads="1"/>
          </p:cNvSpPr>
          <p:nvPr/>
        </p:nvSpPr>
        <p:spPr bwMode="auto">
          <a:xfrm>
            <a:off x="7090485" y="5867400"/>
            <a:ext cx="1790875" cy="215444"/>
          </a:xfrm>
          <a:prstGeom prst="rect">
            <a:avLst/>
          </a:prstGeom>
          <a:noFill/>
          <a:ln w="9525" algn="ctr">
            <a:noFill/>
            <a:miter lim="800000"/>
            <a:headEnd/>
            <a:tailEnd/>
          </a:ln>
        </p:spPr>
        <p:txBody>
          <a:bodyPr wrap="none">
            <a:spAutoFit/>
          </a:bodyPr>
          <a:lstStyle/>
          <a:p>
            <a:pPr algn="ctr" eaLnBrk="0" hangingPunct="0">
              <a:spcBef>
                <a:spcPct val="50000"/>
              </a:spcBef>
            </a:pPr>
            <a:r>
              <a:rPr lang="en-US" sz="800" i="1" smtClean="0"/>
              <a:t>a/b </a:t>
            </a:r>
            <a:r>
              <a:rPr lang="en-US" sz="800" i="1" dirty="0" smtClean="0"/>
              <a:t>Indicates statistical significance</a:t>
            </a:r>
            <a:endParaRPr lang="en-US" sz="800" i="1" dirty="0"/>
          </a:p>
        </p:txBody>
      </p:sp>
      <p:sp>
        <p:nvSpPr>
          <p:cNvPr id="27" name="Text Box 5"/>
          <p:cNvSpPr txBox="1">
            <a:spLocks noChangeArrowheads="1"/>
          </p:cNvSpPr>
          <p:nvPr/>
        </p:nvSpPr>
        <p:spPr bwMode="auto">
          <a:xfrm>
            <a:off x="7114040" y="5751212"/>
            <a:ext cx="1584088" cy="215444"/>
          </a:xfrm>
          <a:prstGeom prst="rect">
            <a:avLst/>
          </a:prstGeom>
          <a:noFill/>
          <a:ln w="12700">
            <a:noFill/>
            <a:miter lim="800000"/>
            <a:headEnd type="none" w="sm" len="sm"/>
            <a:tailEnd type="none" w="sm" len="sm"/>
          </a:ln>
        </p:spPr>
        <p:txBody>
          <a:bodyPr wrap="none">
            <a:spAutoFit/>
          </a:bodyPr>
          <a:lstStyle/>
          <a:p>
            <a:pPr>
              <a:spcBef>
                <a:spcPct val="5000"/>
              </a:spcBef>
            </a:pPr>
            <a:r>
              <a:rPr lang="en-US" sz="800" i="1" dirty="0" smtClean="0"/>
              <a:t>Mentions shown 4% or greater</a:t>
            </a:r>
          </a:p>
        </p:txBody>
      </p:sp>
    </p:spTree>
  </p:cSld>
  <p:clrMapOvr>
    <a:masterClrMapping/>
  </p:clrMapOvr>
  <p:transition/>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Title 12"/>
          <p:cNvSpPr>
            <a:spLocks noGrp="1"/>
          </p:cNvSpPr>
          <p:nvPr>
            <p:ph type="title"/>
          </p:nvPr>
        </p:nvSpPr>
        <p:spPr/>
        <p:txBody>
          <a:bodyPr/>
          <a:lstStyle/>
          <a:p>
            <a:r>
              <a:rPr lang="en-US" dirty="0" smtClean="0">
                <a:solidFill>
                  <a:schemeClr val="accent4"/>
                </a:solidFill>
                <a:ea typeface="MS PGothic"/>
              </a:rPr>
              <a:t>Physician </a:t>
            </a:r>
            <a:r>
              <a:rPr lang="en-US" smtClean="0">
                <a:solidFill>
                  <a:schemeClr val="accent4"/>
                </a:solidFill>
                <a:ea typeface="MS PGothic"/>
              </a:rPr>
              <a:t>Visits </a:t>
            </a:r>
            <a:endParaRPr lang="en-US" dirty="0" smtClean="0">
              <a:solidFill>
                <a:schemeClr val="accent4"/>
              </a:solidFill>
              <a:ea typeface="MS PGothic"/>
            </a:endParaRPr>
          </a:p>
        </p:txBody>
      </p:sp>
      <p:sp>
        <p:nvSpPr>
          <p:cNvPr id="38915" name="Slide Number Placeholder 3"/>
          <p:cNvSpPr txBox="1">
            <a:spLocks/>
          </p:cNvSpPr>
          <p:nvPr/>
        </p:nvSpPr>
        <p:spPr bwMode="auto">
          <a:xfrm>
            <a:off x="8534400" y="6627813"/>
            <a:ext cx="609600" cy="230187"/>
          </a:xfrm>
          <a:prstGeom prst="rect">
            <a:avLst/>
          </a:prstGeom>
          <a:noFill/>
          <a:ln w="9525">
            <a:noFill/>
            <a:miter lim="800000"/>
            <a:headEnd/>
            <a:tailEnd/>
          </a:ln>
        </p:spPr>
        <p:txBody>
          <a:bodyPr anchor="ctr">
            <a:spAutoFit/>
          </a:bodyPr>
          <a:lstStyle/>
          <a:p>
            <a:pPr algn="ctr"/>
            <a:fld id="{2FAA6402-BB28-4350-AF83-4076AA613F34}" type="slidenum">
              <a:rPr lang="en-US" sz="900" b="1">
                <a:solidFill>
                  <a:srgbClr val="000000"/>
                </a:solidFill>
              </a:rPr>
              <a:pPr algn="ctr"/>
              <a:t>63</a:t>
            </a:fld>
            <a:endParaRPr lang="en-US" sz="900" b="1">
              <a:solidFill>
                <a:srgbClr val="000000"/>
              </a:solidFill>
            </a:endParaRPr>
          </a:p>
        </p:txBody>
      </p:sp>
      <p:graphicFrame>
        <p:nvGraphicFramePr>
          <p:cNvPr id="12" name="Chart 11"/>
          <p:cNvGraphicFramePr/>
          <p:nvPr/>
        </p:nvGraphicFramePr>
        <p:xfrm>
          <a:off x="495300" y="1504950"/>
          <a:ext cx="8153400" cy="230505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3" name="Chart 12"/>
          <p:cNvGraphicFramePr/>
          <p:nvPr/>
        </p:nvGraphicFramePr>
        <p:xfrm>
          <a:off x="495300" y="3848100"/>
          <a:ext cx="8153400" cy="2057400"/>
        </p:xfrm>
        <a:graphic>
          <a:graphicData uri="http://schemas.openxmlformats.org/drawingml/2006/chart">
            <c:chart xmlns:c="http://schemas.openxmlformats.org/drawingml/2006/chart" xmlns:r="http://schemas.openxmlformats.org/officeDocument/2006/relationships" r:id="rId4"/>
          </a:graphicData>
        </a:graphic>
      </p:graphicFrame>
      <p:sp>
        <p:nvSpPr>
          <p:cNvPr id="15" name="TextBox 14"/>
          <p:cNvSpPr txBox="1"/>
          <p:nvPr/>
        </p:nvSpPr>
        <p:spPr>
          <a:xfrm>
            <a:off x="2714153" y="1599256"/>
            <a:ext cx="228600" cy="246221"/>
          </a:xfrm>
          <a:prstGeom prst="rect">
            <a:avLst/>
          </a:prstGeom>
          <a:noFill/>
        </p:spPr>
        <p:txBody>
          <a:bodyPr wrap="square" rtlCol="0">
            <a:spAutoFit/>
          </a:bodyPr>
          <a:lstStyle/>
          <a:p>
            <a:r>
              <a:rPr lang="en-US" sz="1000" dirty="0" smtClean="0">
                <a:latin typeface="+mj-lt"/>
              </a:rPr>
              <a:t>b</a:t>
            </a:r>
            <a:endParaRPr lang="en-US" sz="1000" dirty="0">
              <a:latin typeface="+mj-lt"/>
            </a:endParaRPr>
          </a:p>
        </p:txBody>
      </p:sp>
      <p:sp>
        <p:nvSpPr>
          <p:cNvPr id="16" name="TextBox 15"/>
          <p:cNvSpPr txBox="1"/>
          <p:nvPr/>
        </p:nvSpPr>
        <p:spPr>
          <a:xfrm>
            <a:off x="3894781" y="1939324"/>
            <a:ext cx="228600" cy="246221"/>
          </a:xfrm>
          <a:prstGeom prst="rect">
            <a:avLst/>
          </a:prstGeom>
          <a:noFill/>
        </p:spPr>
        <p:txBody>
          <a:bodyPr wrap="square" rtlCol="0">
            <a:spAutoFit/>
          </a:bodyPr>
          <a:lstStyle/>
          <a:p>
            <a:r>
              <a:rPr lang="en-US" sz="1000" dirty="0" smtClean="0">
                <a:latin typeface="+mj-lt"/>
              </a:rPr>
              <a:t>a</a:t>
            </a:r>
            <a:endParaRPr lang="en-US" sz="1000" dirty="0">
              <a:latin typeface="+mj-lt"/>
            </a:endParaRPr>
          </a:p>
        </p:txBody>
      </p:sp>
      <p:sp>
        <p:nvSpPr>
          <p:cNvPr id="14" name="Text Box 5"/>
          <p:cNvSpPr txBox="1">
            <a:spLocks noChangeArrowheads="1"/>
          </p:cNvSpPr>
          <p:nvPr/>
        </p:nvSpPr>
        <p:spPr bwMode="auto">
          <a:xfrm>
            <a:off x="990600" y="6019800"/>
            <a:ext cx="6172200" cy="461665"/>
          </a:xfrm>
          <a:prstGeom prst="rect">
            <a:avLst/>
          </a:prstGeom>
          <a:noFill/>
          <a:ln w="12700">
            <a:noFill/>
            <a:miter lim="800000"/>
            <a:headEnd type="none" w="sm" len="sm"/>
            <a:tailEnd type="none" w="sm" len="sm"/>
          </a:ln>
        </p:spPr>
        <p:txBody>
          <a:bodyPr wrap="square">
            <a:spAutoFit/>
          </a:bodyPr>
          <a:lstStyle/>
          <a:p>
            <a:r>
              <a:rPr lang="en-US" sz="800" dirty="0" smtClean="0"/>
              <a:t>Base: All Qualified Respondents (Melanoma n=247) (Kidney Cancer/RCC n=209)</a:t>
            </a:r>
          </a:p>
          <a:p>
            <a:r>
              <a:rPr lang="en-US" sz="800" dirty="0" smtClean="0"/>
              <a:t>Q875. Which of the following type of physician currently treats your cancer?</a:t>
            </a:r>
          </a:p>
          <a:p>
            <a:r>
              <a:rPr lang="en-US" sz="800" dirty="0" smtClean="0"/>
              <a:t>Q880. How often do you visit your [physician]about your cancer?</a:t>
            </a:r>
          </a:p>
        </p:txBody>
      </p:sp>
      <p:sp>
        <p:nvSpPr>
          <p:cNvPr id="18" name="Text Box 24"/>
          <p:cNvSpPr txBox="1">
            <a:spLocks noChangeArrowheads="1"/>
          </p:cNvSpPr>
          <p:nvPr/>
        </p:nvSpPr>
        <p:spPr bwMode="auto">
          <a:xfrm>
            <a:off x="7090485" y="5867400"/>
            <a:ext cx="1790875" cy="215444"/>
          </a:xfrm>
          <a:prstGeom prst="rect">
            <a:avLst/>
          </a:prstGeom>
          <a:noFill/>
          <a:ln w="9525" algn="ctr">
            <a:noFill/>
            <a:miter lim="800000"/>
            <a:headEnd/>
            <a:tailEnd/>
          </a:ln>
        </p:spPr>
        <p:txBody>
          <a:bodyPr wrap="none">
            <a:spAutoFit/>
          </a:bodyPr>
          <a:lstStyle/>
          <a:p>
            <a:pPr algn="ctr" eaLnBrk="0" hangingPunct="0">
              <a:spcBef>
                <a:spcPct val="50000"/>
              </a:spcBef>
            </a:pPr>
            <a:r>
              <a:rPr lang="en-US" sz="800" i="1" smtClean="0"/>
              <a:t>a/b </a:t>
            </a:r>
            <a:r>
              <a:rPr lang="en-US" sz="800" i="1" dirty="0" smtClean="0"/>
              <a:t>Indicates statistical significance</a:t>
            </a:r>
            <a:endParaRPr lang="en-US" sz="800" i="1" dirty="0"/>
          </a:p>
        </p:txBody>
      </p:sp>
    </p:spTree>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533400"/>
            <a:ext cx="8534400" cy="762000"/>
          </a:xfrm>
        </p:spPr>
        <p:txBody>
          <a:bodyPr/>
          <a:lstStyle/>
          <a:p>
            <a:r>
              <a:rPr lang="en-US" dirty="0" smtClean="0">
                <a:solidFill>
                  <a:schemeClr val="accent4"/>
                </a:solidFill>
              </a:rPr>
              <a:t>As expected, route to treatment is most often driven by physicians and awareness of Proleukin is consistently fairly low </a:t>
            </a:r>
            <a:endParaRPr lang="en-US" dirty="0">
              <a:solidFill>
                <a:schemeClr val="accent4"/>
              </a:solidFill>
            </a:endParaRPr>
          </a:p>
        </p:txBody>
      </p:sp>
      <p:sp>
        <p:nvSpPr>
          <p:cNvPr id="4" name="Slide Number Placeholder 3"/>
          <p:cNvSpPr>
            <a:spLocks noGrp="1"/>
          </p:cNvSpPr>
          <p:nvPr>
            <p:ph type="sldNum" sz="quarter" idx="12"/>
          </p:nvPr>
        </p:nvSpPr>
        <p:spPr/>
        <p:txBody>
          <a:bodyPr/>
          <a:lstStyle/>
          <a:p>
            <a:pPr>
              <a:defRPr/>
            </a:pPr>
            <a:fld id="{46DA8D9B-37A2-47C4-AB85-95DECED15612}" type="slidenum">
              <a:rPr lang="en-US" smtClean="0"/>
              <a:pPr>
                <a:defRPr/>
              </a:pPr>
              <a:t>7</a:t>
            </a:fld>
            <a:endParaRPr lang="en-US" dirty="0"/>
          </a:p>
        </p:txBody>
      </p:sp>
      <p:graphicFrame>
        <p:nvGraphicFramePr>
          <p:cNvPr id="5" name="Chart 4"/>
          <p:cNvGraphicFramePr/>
          <p:nvPr/>
        </p:nvGraphicFramePr>
        <p:xfrm>
          <a:off x="152400" y="5181600"/>
          <a:ext cx="5943600" cy="1019174"/>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6" name="Chart 5"/>
          <p:cNvGraphicFramePr/>
          <p:nvPr/>
        </p:nvGraphicFramePr>
        <p:xfrm>
          <a:off x="0" y="2057400"/>
          <a:ext cx="3429000" cy="266700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7" name="Table 6"/>
          <p:cNvGraphicFramePr>
            <a:graphicFrameLocks noGrp="1"/>
          </p:cNvGraphicFramePr>
          <p:nvPr/>
        </p:nvGraphicFramePr>
        <p:xfrm>
          <a:off x="3733801" y="1524000"/>
          <a:ext cx="5257799" cy="3424647"/>
        </p:xfrm>
        <a:graphic>
          <a:graphicData uri="http://schemas.openxmlformats.org/drawingml/2006/table">
            <a:tbl>
              <a:tblPr firstRow="1" bandRow="1">
                <a:tableStyleId>{5C22544A-7EE6-4342-B048-85BDC9FD1C3A}</a:tableStyleId>
              </a:tblPr>
              <a:tblGrid>
                <a:gridCol w="2699951"/>
                <a:gridCol w="852616"/>
                <a:gridCol w="852616"/>
                <a:gridCol w="852616"/>
              </a:tblGrid>
              <a:tr h="457200">
                <a:tc>
                  <a:txBody>
                    <a:bodyPr/>
                    <a:lstStyle/>
                    <a:p>
                      <a:endParaRPr lang="en-US" sz="1200" dirty="0">
                        <a:solidFill>
                          <a:schemeClr val="tx1"/>
                        </a:solidFill>
                      </a:endParaRPr>
                    </a:p>
                  </a:txBody>
                  <a:tcPr>
                    <a:noFill/>
                  </a:tcPr>
                </a:tc>
                <a:tc>
                  <a:txBody>
                    <a:bodyPr/>
                    <a:lstStyle/>
                    <a:p>
                      <a:pPr algn="ctr"/>
                      <a:r>
                        <a:rPr lang="en-US" sz="1200" dirty="0" smtClean="0">
                          <a:solidFill>
                            <a:schemeClr val="tx1"/>
                          </a:solidFill>
                        </a:rPr>
                        <a:t>Percent of Sample</a:t>
                      </a:r>
                      <a:endParaRPr lang="en-US" sz="1200" dirty="0">
                        <a:solidFill>
                          <a:schemeClr val="tx1"/>
                        </a:solidFill>
                      </a:endParaRPr>
                    </a:p>
                  </a:txBody>
                  <a:tcPr anchor="ctr">
                    <a:noFill/>
                  </a:tcPr>
                </a:tc>
                <a:tc>
                  <a:txBody>
                    <a:bodyPr/>
                    <a:lstStyle/>
                    <a:p>
                      <a:pPr algn="ctr"/>
                      <a:r>
                        <a:rPr lang="en-US" sz="1200" dirty="0" smtClean="0">
                          <a:solidFill>
                            <a:schemeClr val="tx1"/>
                          </a:solidFill>
                        </a:rPr>
                        <a:t>Aware of Proleukin</a:t>
                      </a:r>
                      <a:endParaRPr lang="en-US" sz="1200" dirty="0">
                        <a:solidFill>
                          <a:schemeClr val="tx1"/>
                        </a:solidFill>
                      </a:endParaRPr>
                    </a:p>
                  </a:txBody>
                  <a:tcPr anchor="ctr">
                    <a:noFill/>
                  </a:tcPr>
                </a:tc>
                <a:tc>
                  <a:txBody>
                    <a:bodyPr/>
                    <a:lstStyle/>
                    <a:p>
                      <a:pPr algn="ctr"/>
                      <a:r>
                        <a:rPr lang="en-US" sz="1200" dirty="0" smtClean="0">
                          <a:solidFill>
                            <a:schemeClr val="tx1"/>
                          </a:solidFill>
                        </a:rPr>
                        <a:t>Taken Proleukin</a:t>
                      </a:r>
                      <a:endParaRPr lang="en-US" sz="1200" dirty="0">
                        <a:solidFill>
                          <a:schemeClr val="tx1"/>
                        </a:solidFill>
                      </a:endParaRPr>
                    </a:p>
                  </a:txBody>
                  <a:tcPr anchor="ctr">
                    <a:noFill/>
                  </a:tcPr>
                </a:tc>
              </a:tr>
              <a:tr h="562429">
                <a:tc>
                  <a:txBody>
                    <a:bodyPr/>
                    <a:lstStyle/>
                    <a:p>
                      <a:r>
                        <a:rPr lang="en-US" sz="1200" dirty="0" smtClean="0"/>
                        <a:t>Unengaged with Decision (don’t know name</a:t>
                      </a:r>
                      <a:r>
                        <a:rPr lang="en-US" sz="1200" baseline="0" dirty="0" smtClean="0"/>
                        <a:t> of current treatment)</a:t>
                      </a:r>
                      <a:endParaRPr lang="en-US" sz="1200" dirty="0"/>
                    </a:p>
                  </a:txBody>
                  <a:tcPr>
                    <a:solidFill>
                      <a:schemeClr val="bg2">
                        <a:lumMod val="85000"/>
                      </a:schemeClr>
                    </a:solidFill>
                  </a:tcPr>
                </a:tc>
                <a:tc>
                  <a:txBody>
                    <a:bodyPr/>
                    <a:lstStyle/>
                    <a:p>
                      <a:pPr algn="ctr"/>
                      <a:r>
                        <a:rPr lang="en-US" dirty="0" smtClean="0">
                          <a:solidFill>
                            <a:schemeClr val="tx1"/>
                          </a:solidFill>
                        </a:rPr>
                        <a:t>38%</a:t>
                      </a:r>
                      <a:endParaRPr lang="en-US" dirty="0">
                        <a:solidFill>
                          <a:schemeClr val="tx1"/>
                        </a:solidFill>
                      </a:endParaRPr>
                    </a:p>
                  </a:txBody>
                  <a:tcPr anchor="ctr">
                    <a:solidFill>
                      <a:schemeClr val="bg2">
                        <a:lumMod val="85000"/>
                      </a:schemeClr>
                    </a:solidFill>
                  </a:tcPr>
                </a:tc>
                <a:tc>
                  <a:txBody>
                    <a:bodyPr/>
                    <a:lstStyle/>
                    <a:p>
                      <a:pPr algn="ctr"/>
                      <a:r>
                        <a:rPr lang="en-US" dirty="0" smtClean="0">
                          <a:solidFill>
                            <a:schemeClr val="tx1"/>
                          </a:solidFill>
                        </a:rPr>
                        <a:t>13%</a:t>
                      </a:r>
                      <a:endParaRPr lang="en-US" dirty="0">
                        <a:solidFill>
                          <a:schemeClr val="tx1"/>
                        </a:solidFill>
                      </a:endParaRPr>
                    </a:p>
                  </a:txBody>
                  <a:tcPr anchor="ctr">
                    <a:solidFill>
                      <a:schemeClr val="bg2">
                        <a:lumMod val="85000"/>
                      </a:schemeClr>
                    </a:solidFill>
                  </a:tcPr>
                </a:tc>
                <a:tc>
                  <a:txBody>
                    <a:bodyPr/>
                    <a:lstStyle/>
                    <a:p>
                      <a:pPr algn="ctr"/>
                      <a:r>
                        <a:rPr lang="en-US" dirty="0" smtClean="0">
                          <a:solidFill>
                            <a:schemeClr val="tx1"/>
                          </a:solidFill>
                        </a:rPr>
                        <a:t>6%</a:t>
                      </a:r>
                      <a:endParaRPr lang="en-US" dirty="0">
                        <a:solidFill>
                          <a:schemeClr val="tx1"/>
                        </a:solidFill>
                      </a:endParaRPr>
                    </a:p>
                  </a:txBody>
                  <a:tcPr anchor="ctr">
                    <a:solidFill>
                      <a:schemeClr val="bg2">
                        <a:lumMod val="85000"/>
                      </a:schemeClr>
                    </a:solidFill>
                  </a:tcPr>
                </a:tc>
              </a:tr>
              <a:tr h="562429">
                <a:tc>
                  <a:txBody>
                    <a:bodyPr/>
                    <a:lstStyle/>
                    <a:p>
                      <a:r>
                        <a:rPr lang="en-US" sz="1200" dirty="0" smtClean="0">
                          <a:solidFill>
                            <a:schemeClr val="bg1"/>
                          </a:solidFill>
                        </a:rPr>
                        <a:t>My doctor recommend that I take the treatment</a:t>
                      </a:r>
                      <a:r>
                        <a:rPr lang="en-US" sz="1200" baseline="0" dirty="0" smtClean="0">
                          <a:solidFill>
                            <a:schemeClr val="bg1"/>
                          </a:solidFill>
                        </a:rPr>
                        <a:t> that he/she prescribed</a:t>
                      </a:r>
                      <a:endParaRPr lang="en-US" sz="1200" dirty="0">
                        <a:solidFill>
                          <a:schemeClr val="bg1"/>
                        </a:solidFill>
                      </a:endParaRPr>
                    </a:p>
                  </a:txBody>
                  <a:tcPr>
                    <a:solidFill>
                      <a:srgbClr val="002060"/>
                    </a:solidFill>
                  </a:tcPr>
                </a:tc>
                <a:tc>
                  <a:txBody>
                    <a:bodyPr/>
                    <a:lstStyle/>
                    <a:p>
                      <a:pPr marL="0" algn="ctr" defTabSz="457200" rtl="0" eaLnBrk="1" fontAlgn="b" latinLnBrk="0" hangingPunct="1"/>
                      <a:r>
                        <a:rPr lang="en-US" sz="1800" kern="1200" dirty="0" smtClean="0">
                          <a:solidFill>
                            <a:schemeClr val="bg1"/>
                          </a:solidFill>
                          <a:latin typeface="+mn-lt"/>
                          <a:ea typeface="+mn-ea"/>
                          <a:cs typeface="+mn-cs"/>
                        </a:rPr>
                        <a:t>40%</a:t>
                      </a:r>
                    </a:p>
                  </a:txBody>
                  <a:tcPr marL="9525" marR="9525" marT="9525" marB="0" anchor="ctr">
                    <a:solidFill>
                      <a:srgbClr val="002060"/>
                    </a:solidFill>
                  </a:tcPr>
                </a:tc>
                <a:tc>
                  <a:txBody>
                    <a:bodyPr/>
                    <a:lstStyle/>
                    <a:p>
                      <a:pPr marL="0" algn="ctr" defTabSz="457200" rtl="0" eaLnBrk="1" fontAlgn="b" latinLnBrk="0" hangingPunct="1"/>
                      <a:r>
                        <a:rPr lang="en-US" sz="1800" kern="1200" dirty="0" smtClean="0">
                          <a:solidFill>
                            <a:schemeClr val="bg1"/>
                          </a:solidFill>
                          <a:latin typeface="+mn-lt"/>
                          <a:ea typeface="+mn-ea"/>
                          <a:cs typeface="+mn-cs"/>
                        </a:rPr>
                        <a:t>36%</a:t>
                      </a:r>
                    </a:p>
                  </a:txBody>
                  <a:tcPr marL="9525" marR="9525" marT="9525" marB="0" anchor="ctr">
                    <a:solidFill>
                      <a:srgbClr val="002060"/>
                    </a:solidFill>
                  </a:tcPr>
                </a:tc>
                <a:tc>
                  <a:txBody>
                    <a:bodyPr/>
                    <a:lstStyle/>
                    <a:p>
                      <a:pPr marL="0" algn="ctr" defTabSz="457200" rtl="0" eaLnBrk="1" fontAlgn="b" latinLnBrk="0" hangingPunct="1"/>
                      <a:r>
                        <a:rPr lang="en-US" sz="1800" kern="1200" dirty="0" smtClean="0">
                          <a:solidFill>
                            <a:schemeClr val="bg1"/>
                          </a:solidFill>
                          <a:latin typeface="+mn-lt"/>
                          <a:ea typeface="+mn-ea"/>
                          <a:cs typeface="+mn-cs"/>
                        </a:rPr>
                        <a:t>15%</a:t>
                      </a:r>
                    </a:p>
                  </a:txBody>
                  <a:tcPr marL="9525" marR="9525" marT="9525" marB="0" anchor="ctr">
                    <a:solidFill>
                      <a:srgbClr val="002060"/>
                    </a:solidFill>
                  </a:tcPr>
                </a:tc>
              </a:tr>
              <a:tr h="562429">
                <a:tc>
                  <a:txBody>
                    <a:bodyPr/>
                    <a:lstStyle/>
                    <a:p>
                      <a:r>
                        <a:rPr lang="en-US" sz="1200" dirty="0" smtClean="0">
                          <a:solidFill>
                            <a:schemeClr val="bg1"/>
                          </a:solidFill>
                        </a:rPr>
                        <a:t>My doctor</a:t>
                      </a:r>
                      <a:r>
                        <a:rPr lang="en-US" sz="1200" baseline="0" dirty="0" smtClean="0">
                          <a:solidFill>
                            <a:schemeClr val="bg1"/>
                          </a:solidFill>
                        </a:rPr>
                        <a:t> discussed several treatment and I chose my most recent therapy</a:t>
                      </a:r>
                      <a:endParaRPr lang="en-US" sz="1200" dirty="0">
                        <a:solidFill>
                          <a:schemeClr val="bg1"/>
                        </a:solidFill>
                      </a:endParaRPr>
                    </a:p>
                  </a:txBody>
                  <a:tcPr>
                    <a:solidFill>
                      <a:srgbClr val="0070C0"/>
                    </a:solidFill>
                  </a:tcPr>
                </a:tc>
                <a:tc>
                  <a:txBody>
                    <a:bodyPr/>
                    <a:lstStyle/>
                    <a:p>
                      <a:pPr marL="0" algn="ctr" defTabSz="457200" rtl="0" eaLnBrk="1" fontAlgn="b" latinLnBrk="0" hangingPunct="1"/>
                      <a:r>
                        <a:rPr lang="en-US" sz="1800" kern="1200" dirty="0" smtClean="0">
                          <a:solidFill>
                            <a:schemeClr val="bg1"/>
                          </a:solidFill>
                          <a:latin typeface="+mn-lt"/>
                          <a:ea typeface="+mn-ea"/>
                          <a:cs typeface="+mn-cs"/>
                        </a:rPr>
                        <a:t>16%</a:t>
                      </a:r>
                    </a:p>
                  </a:txBody>
                  <a:tcPr marL="9525" marR="9525" marT="9525" marB="0" anchor="ctr">
                    <a:solidFill>
                      <a:srgbClr val="0070C0"/>
                    </a:solidFill>
                  </a:tcPr>
                </a:tc>
                <a:tc>
                  <a:txBody>
                    <a:bodyPr/>
                    <a:lstStyle/>
                    <a:p>
                      <a:pPr marL="0" algn="ctr" defTabSz="457200" rtl="0" eaLnBrk="1" fontAlgn="b" latinLnBrk="0" hangingPunct="1"/>
                      <a:r>
                        <a:rPr lang="en-US" sz="1800" kern="1200" dirty="0" smtClean="0">
                          <a:solidFill>
                            <a:schemeClr val="bg1"/>
                          </a:solidFill>
                          <a:latin typeface="+mn-lt"/>
                          <a:ea typeface="+mn-ea"/>
                          <a:cs typeface="+mn-cs"/>
                        </a:rPr>
                        <a:t>36%</a:t>
                      </a:r>
                    </a:p>
                  </a:txBody>
                  <a:tcPr marL="9525" marR="9525" marT="9525" marB="0" anchor="ctr">
                    <a:solidFill>
                      <a:srgbClr val="0070C0"/>
                    </a:solidFill>
                  </a:tcPr>
                </a:tc>
                <a:tc>
                  <a:txBody>
                    <a:bodyPr/>
                    <a:lstStyle/>
                    <a:p>
                      <a:pPr marL="0" algn="ctr" defTabSz="457200" rtl="0" eaLnBrk="1" fontAlgn="b" latinLnBrk="0" hangingPunct="1"/>
                      <a:r>
                        <a:rPr lang="en-US" sz="1800" kern="1200" dirty="0" smtClean="0">
                          <a:solidFill>
                            <a:schemeClr val="bg1"/>
                          </a:solidFill>
                          <a:latin typeface="+mn-lt"/>
                          <a:ea typeface="+mn-ea"/>
                          <a:cs typeface="+mn-cs"/>
                        </a:rPr>
                        <a:t>20%</a:t>
                      </a:r>
                    </a:p>
                  </a:txBody>
                  <a:tcPr marL="9525" marR="9525" marT="9525" marB="0" anchor="ctr">
                    <a:solidFill>
                      <a:srgbClr val="0070C0"/>
                    </a:solidFill>
                  </a:tcPr>
                </a:tc>
              </a:tr>
              <a:tr h="562429">
                <a:tc>
                  <a:txBody>
                    <a:bodyPr/>
                    <a:lstStyle/>
                    <a:p>
                      <a:r>
                        <a:rPr lang="en-US" sz="1200" dirty="0" smtClean="0"/>
                        <a:t>I asked</a:t>
                      </a:r>
                      <a:r>
                        <a:rPr lang="en-US" sz="1200" baseline="0" dirty="0" smtClean="0"/>
                        <a:t> my doctor’s opinion of a medication I heard about and then I chose it</a:t>
                      </a:r>
                      <a:endParaRPr lang="en-US" sz="1200" dirty="0"/>
                    </a:p>
                  </a:txBody>
                  <a:tcPr>
                    <a:solidFill>
                      <a:schemeClr val="accent4">
                        <a:lumMod val="20000"/>
                        <a:lumOff val="80000"/>
                      </a:schemeClr>
                    </a:solidFill>
                  </a:tcPr>
                </a:tc>
                <a:tc>
                  <a:txBody>
                    <a:bodyPr/>
                    <a:lstStyle/>
                    <a:p>
                      <a:pPr marL="0" algn="ctr" defTabSz="457200" rtl="0" eaLnBrk="1" fontAlgn="b" latinLnBrk="0" hangingPunct="1"/>
                      <a:r>
                        <a:rPr lang="en-US" sz="1800" kern="1200" dirty="0" smtClean="0">
                          <a:solidFill>
                            <a:schemeClr val="tx1"/>
                          </a:solidFill>
                          <a:latin typeface="+mn-lt"/>
                          <a:ea typeface="+mn-ea"/>
                          <a:cs typeface="+mn-cs"/>
                        </a:rPr>
                        <a:t>1%</a:t>
                      </a:r>
                    </a:p>
                  </a:txBody>
                  <a:tcPr marL="9525" marR="9525" marT="9525" marB="0" anchor="ctr">
                    <a:solidFill>
                      <a:schemeClr val="accent4">
                        <a:lumMod val="20000"/>
                        <a:lumOff val="80000"/>
                      </a:schemeClr>
                    </a:solidFill>
                  </a:tcPr>
                </a:tc>
                <a:tc>
                  <a:txBody>
                    <a:bodyPr/>
                    <a:lstStyle/>
                    <a:p>
                      <a:pPr marL="0" algn="ctr" defTabSz="457200" rtl="0" eaLnBrk="1" fontAlgn="b" latinLnBrk="0" hangingPunct="1"/>
                      <a:r>
                        <a:rPr lang="en-US" sz="1800" kern="1200" dirty="0" smtClean="0">
                          <a:solidFill>
                            <a:schemeClr val="tx1"/>
                          </a:solidFill>
                          <a:latin typeface="+mn-lt"/>
                          <a:ea typeface="+mn-ea"/>
                          <a:cs typeface="+mn-cs"/>
                        </a:rPr>
                        <a:t>40%</a:t>
                      </a:r>
                    </a:p>
                  </a:txBody>
                  <a:tcPr marL="9525" marR="9525" marT="9525" marB="0" anchor="ctr">
                    <a:solidFill>
                      <a:schemeClr val="accent4">
                        <a:lumMod val="20000"/>
                        <a:lumOff val="80000"/>
                      </a:schemeClr>
                    </a:solidFill>
                  </a:tcPr>
                </a:tc>
                <a:tc>
                  <a:txBody>
                    <a:bodyPr/>
                    <a:lstStyle/>
                    <a:p>
                      <a:pPr marL="0" algn="ctr" defTabSz="457200" rtl="0" eaLnBrk="1" fontAlgn="b" latinLnBrk="0" hangingPunct="1"/>
                      <a:r>
                        <a:rPr lang="en-US" sz="1800" kern="1200" dirty="0" smtClean="0">
                          <a:solidFill>
                            <a:schemeClr val="tx1"/>
                          </a:solidFill>
                          <a:latin typeface="+mn-lt"/>
                          <a:ea typeface="+mn-ea"/>
                          <a:cs typeface="+mn-cs"/>
                        </a:rPr>
                        <a:t>0%</a:t>
                      </a:r>
                    </a:p>
                  </a:txBody>
                  <a:tcPr marL="9525" marR="9525" marT="9525" marB="0" anchor="ctr">
                    <a:solidFill>
                      <a:schemeClr val="accent4">
                        <a:lumMod val="20000"/>
                        <a:lumOff val="80000"/>
                      </a:schemeClr>
                    </a:solidFill>
                  </a:tcPr>
                </a:tc>
              </a:tr>
              <a:tr h="562429">
                <a:tc>
                  <a:txBody>
                    <a:bodyPr/>
                    <a:lstStyle/>
                    <a:p>
                      <a:r>
                        <a:rPr lang="en-US" sz="1200" dirty="0" smtClean="0">
                          <a:solidFill>
                            <a:schemeClr val="bg2"/>
                          </a:solidFill>
                        </a:rPr>
                        <a:t>I researched</a:t>
                      </a:r>
                      <a:r>
                        <a:rPr lang="en-US" sz="1200" baseline="0" dirty="0" smtClean="0">
                          <a:solidFill>
                            <a:schemeClr val="bg2"/>
                          </a:solidFill>
                        </a:rPr>
                        <a:t> treatment options, asked my doctor about it, and my doctor prescribed it</a:t>
                      </a:r>
                      <a:endParaRPr lang="en-US" sz="1200" dirty="0">
                        <a:solidFill>
                          <a:schemeClr val="bg2"/>
                        </a:solidFill>
                      </a:endParaRPr>
                    </a:p>
                  </a:txBody>
                  <a:tcPr>
                    <a:solidFill>
                      <a:srgbClr val="00B0F0"/>
                    </a:solidFill>
                  </a:tcPr>
                </a:tc>
                <a:tc>
                  <a:txBody>
                    <a:bodyPr/>
                    <a:lstStyle/>
                    <a:p>
                      <a:pPr marL="0" algn="ctr" defTabSz="457200" rtl="0" eaLnBrk="1" fontAlgn="b" latinLnBrk="0" hangingPunct="1"/>
                      <a:r>
                        <a:rPr lang="en-US" sz="1800" kern="1200" dirty="0" smtClean="0">
                          <a:solidFill>
                            <a:schemeClr val="bg1"/>
                          </a:solidFill>
                          <a:latin typeface="+mn-lt"/>
                          <a:ea typeface="+mn-ea"/>
                          <a:cs typeface="+mn-cs"/>
                        </a:rPr>
                        <a:t>5%</a:t>
                      </a:r>
                    </a:p>
                  </a:txBody>
                  <a:tcPr marL="9525" marR="9525" marT="9525" marB="0" anchor="ctr">
                    <a:solidFill>
                      <a:srgbClr val="00B0F0"/>
                    </a:solidFill>
                  </a:tcPr>
                </a:tc>
                <a:tc>
                  <a:txBody>
                    <a:bodyPr/>
                    <a:lstStyle/>
                    <a:p>
                      <a:pPr marL="0" algn="ctr" defTabSz="457200" rtl="0" eaLnBrk="1" fontAlgn="b" latinLnBrk="0" hangingPunct="1"/>
                      <a:r>
                        <a:rPr lang="en-US" sz="1800" kern="1200" dirty="0" smtClean="0">
                          <a:solidFill>
                            <a:schemeClr val="bg1"/>
                          </a:solidFill>
                          <a:latin typeface="+mn-lt"/>
                          <a:ea typeface="+mn-ea"/>
                          <a:cs typeface="+mn-cs"/>
                        </a:rPr>
                        <a:t>44%</a:t>
                      </a:r>
                    </a:p>
                  </a:txBody>
                  <a:tcPr marL="9525" marR="9525" marT="9525" marB="0" anchor="ctr">
                    <a:solidFill>
                      <a:srgbClr val="00B0F0"/>
                    </a:solidFill>
                  </a:tcPr>
                </a:tc>
                <a:tc>
                  <a:txBody>
                    <a:bodyPr/>
                    <a:lstStyle/>
                    <a:p>
                      <a:pPr marL="0" algn="ctr" defTabSz="457200" rtl="0" eaLnBrk="1" fontAlgn="b" latinLnBrk="0" hangingPunct="1"/>
                      <a:r>
                        <a:rPr lang="en-US" sz="1800" kern="1200" dirty="0" smtClean="0">
                          <a:solidFill>
                            <a:schemeClr val="bg1"/>
                          </a:solidFill>
                          <a:latin typeface="+mn-lt"/>
                          <a:ea typeface="+mn-ea"/>
                          <a:cs typeface="+mn-cs"/>
                        </a:rPr>
                        <a:t>25%</a:t>
                      </a:r>
                    </a:p>
                  </a:txBody>
                  <a:tcPr marL="9525" marR="9525" marT="9525" marB="0" anchor="ctr">
                    <a:solidFill>
                      <a:srgbClr val="00B0F0"/>
                    </a:solidFill>
                  </a:tcPr>
                </a:tc>
              </a:tr>
            </a:tbl>
          </a:graphicData>
        </a:graphic>
      </p:graphicFrame>
      <p:sp>
        <p:nvSpPr>
          <p:cNvPr id="8" name="Down Arrow 7"/>
          <p:cNvSpPr/>
          <p:nvPr/>
        </p:nvSpPr>
        <p:spPr bwMode="auto">
          <a:xfrm>
            <a:off x="3124200" y="1981200"/>
            <a:ext cx="533400" cy="2971800"/>
          </a:xfrm>
          <a:prstGeom prst="downArrow">
            <a:avLst/>
          </a:prstGeom>
          <a:solidFill>
            <a:schemeClr val="accent4">
              <a:lumMod val="75000"/>
            </a:schemeClr>
          </a:solidFill>
          <a:ln w="9525" cap="flat" cmpd="sng" algn="ctr">
            <a:solidFill>
              <a:schemeClr val="tx1"/>
            </a:solidFill>
            <a:prstDash val="solid"/>
            <a:round/>
            <a:headEnd type="none" w="med" len="med"/>
            <a:tailEnd type="none" w="med" len="med"/>
          </a:ln>
          <a:effectLst/>
        </p:spPr>
        <p:txBody>
          <a:bodyPr vert="vert"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bg1"/>
                </a:solidFill>
                <a:effectLst/>
                <a:latin typeface="Arial" charset="0"/>
                <a:ea typeface="ヒラギノ角ゴ Pro W3" charset="-128"/>
                <a:cs typeface="ヒラギノ角ゴ Pro W3" charset="-128"/>
              </a:rPr>
              <a:t>Involvement in Treatment Option</a:t>
            </a:r>
            <a:endParaRPr kumimoji="0" lang="en-US" sz="1200" b="1" i="0" u="none" strike="noStrike" cap="none" normalizeH="0" baseline="0" dirty="0">
              <a:ln>
                <a:noFill/>
              </a:ln>
              <a:solidFill>
                <a:schemeClr val="bg1"/>
              </a:solidFill>
              <a:effectLst/>
              <a:latin typeface="Arial" charset="0"/>
              <a:ea typeface="ヒラギノ角ゴ Pro W3" charset="-128"/>
              <a:cs typeface="ヒラギノ角ゴ Pro W3" charset="-128"/>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4"/>
                </a:solidFill>
              </a:rPr>
              <a:t>But, given that awareness of Proleukin is not correlated to any specific attitudes, actual awareness is probably much lower</a:t>
            </a:r>
            <a:endParaRPr lang="en-US" dirty="0">
              <a:solidFill>
                <a:schemeClr val="accent4"/>
              </a:solidFill>
            </a:endParaRPr>
          </a:p>
        </p:txBody>
      </p:sp>
      <p:sp>
        <p:nvSpPr>
          <p:cNvPr id="4" name="Slide Number Placeholder 3"/>
          <p:cNvSpPr>
            <a:spLocks noGrp="1"/>
          </p:cNvSpPr>
          <p:nvPr>
            <p:ph type="sldNum" sz="quarter" idx="12"/>
          </p:nvPr>
        </p:nvSpPr>
        <p:spPr/>
        <p:txBody>
          <a:bodyPr/>
          <a:lstStyle/>
          <a:p>
            <a:pPr>
              <a:defRPr/>
            </a:pPr>
            <a:fld id="{46DA8D9B-37A2-47C4-AB85-95DECED15612}" type="slidenum">
              <a:rPr lang="en-US" smtClean="0"/>
              <a:pPr>
                <a:defRPr/>
              </a:pPr>
              <a:t>8</a:t>
            </a:fld>
            <a:endParaRPr lang="en-US" dirty="0"/>
          </a:p>
        </p:txBody>
      </p:sp>
      <p:pic>
        <p:nvPicPr>
          <p:cNvPr id="1026" name="Picture 2"/>
          <p:cNvPicPr>
            <a:picLocks noChangeAspect="1" noChangeArrowheads="1"/>
          </p:cNvPicPr>
          <p:nvPr/>
        </p:nvPicPr>
        <p:blipFill>
          <a:blip r:embed="rId2" cstate="print"/>
          <a:srcRect/>
          <a:stretch>
            <a:fillRect/>
          </a:stretch>
        </p:blipFill>
        <p:spPr bwMode="auto">
          <a:xfrm>
            <a:off x="1324416" y="1524000"/>
            <a:ext cx="6292101" cy="4572000"/>
          </a:xfrm>
          <a:prstGeom prst="rect">
            <a:avLst/>
          </a:prstGeom>
          <a:noFill/>
          <a:ln w="9525">
            <a:noFill/>
            <a:miter lim="800000"/>
            <a:headEnd/>
            <a:tailEnd/>
          </a:ln>
          <a:effectLst/>
        </p:spPr>
      </p:pic>
      <p:graphicFrame>
        <p:nvGraphicFramePr>
          <p:cNvPr id="6" name="Chart 5"/>
          <p:cNvGraphicFramePr>
            <a:graphicFrameLocks noGrp="1" noChangeAspect="1"/>
          </p:cNvGraphicFramePr>
          <p:nvPr/>
        </p:nvGraphicFramePr>
        <p:xfrm>
          <a:off x="1320932" y="1524000"/>
          <a:ext cx="6299068" cy="4572000"/>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4"/>
                </a:solidFill>
              </a:rPr>
              <a:t>However, Physician discussion has positive impact on perception of Proleukin as does direct experience</a:t>
            </a:r>
            <a:endParaRPr lang="en-US" dirty="0">
              <a:solidFill>
                <a:schemeClr val="accent4"/>
              </a:solidFill>
            </a:endParaRPr>
          </a:p>
        </p:txBody>
      </p:sp>
      <p:sp>
        <p:nvSpPr>
          <p:cNvPr id="4" name="Slide Number Placeholder 3"/>
          <p:cNvSpPr>
            <a:spLocks noGrp="1"/>
          </p:cNvSpPr>
          <p:nvPr>
            <p:ph type="sldNum" sz="quarter" idx="12"/>
          </p:nvPr>
        </p:nvSpPr>
        <p:spPr/>
        <p:txBody>
          <a:bodyPr/>
          <a:lstStyle/>
          <a:p>
            <a:pPr>
              <a:defRPr/>
            </a:pPr>
            <a:fld id="{46DA8D9B-37A2-47C4-AB85-95DECED15612}" type="slidenum">
              <a:rPr lang="en-US" smtClean="0"/>
              <a:pPr>
                <a:defRPr/>
              </a:pPr>
              <a:t>9</a:t>
            </a:fld>
            <a:endParaRPr lang="en-US" dirty="0"/>
          </a:p>
        </p:txBody>
      </p:sp>
      <p:graphicFrame>
        <p:nvGraphicFramePr>
          <p:cNvPr id="5" name="Table 4"/>
          <p:cNvGraphicFramePr>
            <a:graphicFrameLocks noGrp="1"/>
          </p:cNvGraphicFramePr>
          <p:nvPr/>
        </p:nvGraphicFramePr>
        <p:xfrm>
          <a:off x="533402" y="1496695"/>
          <a:ext cx="8305800" cy="4675505"/>
        </p:xfrm>
        <a:graphic>
          <a:graphicData uri="http://schemas.openxmlformats.org/drawingml/2006/table">
            <a:tbl>
              <a:tblPr firstRow="1" bandRow="1">
                <a:tableStyleId>{EB9631B5-78F2-41C9-869B-9F39066F8104}</a:tableStyleId>
              </a:tblPr>
              <a:tblGrid>
                <a:gridCol w="2438398"/>
                <a:gridCol w="1714502"/>
                <a:gridCol w="2076450"/>
                <a:gridCol w="2076450"/>
              </a:tblGrid>
              <a:tr h="370840">
                <a:tc>
                  <a:txBody>
                    <a:bodyPr/>
                    <a:lstStyle/>
                    <a:p>
                      <a:endParaRPr lang="en-US" dirty="0"/>
                    </a:p>
                  </a:txBody>
                  <a:tcPr marL="9525" marR="9525" marT="9525" marB="0" anchor="b"/>
                </a:tc>
                <a:tc>
                  <a:txBody>
                    <a:bodyPr/>
                    <a:lstStyle/>
                    <a:p>
                      <a:pPr algn="ctr"/>
                      <a:r>
                        <a:rPr lang="en-US" dirty="0" smtClean="0"/>
                        <a:t>Aware of Proleukin</a:t>
                      </a:r>
                      <a:r>
                        <a:rPr lang="en-US" baseline="0" dirty="0" smtClean="0"/>
                        <a:t> only</a:t>
                      </a:r>
                      <a:endParaRPr lang="en-US" dirty="0"/>
                    </a:p>
                  </a:txBody>
                  <a:tcPr anchor="ctr"/>
                </a:tc>
                <a:tc>
                  <a:txBody>
                    <a:bodyPr/>
                    <a:lstStyle/>
                    <a:p>
                      <a:pPr algn="ctr"/>
                      <a:r>
                        <a:rPr lang="en-US" dirty="0" smtClean="0"/>
                        <a:t>Discussed</a:t>
                      </a:r>
                      <a:r>
                        <a:rPr lang="en-US" baseline="0" dirty="0" smtClean="0"/>
                        <a:t> with Dr, but not taken</a:t>
                      </a:r>
                      <a:endParaRPr lang="en-US" dirty="0"/>
                    </a:p>
                  </a:txBody>
                  <a:tcPr anchor="ctr"/>
                </a:tc>
                <a:tc>
                  <a:txBody>
                    <a:bodyPr/>
                    <a:lstStyle/>
                    <a:p>
                      <a:pPr algn="ctr"/>
                      <a:r>
                        <a:rPr lang="en-US" dirty="0" smtClean="0"/>
                        <a:t>Taken</a:t>
                      </a:r>
                      <a:r>
                        <a:rPr lang="en-US" baseline="0" dirty="0" smtClean="0"/>
                        <a:t> Proleukin</a:t>
                      </a:r>
                      <a:endParaRPr lang="en-US" dirty="0"/>
                    </a:p>
                  </a:txBody>
                  <a:tcPr anchor="ctr"/>
                </a:tc>
              </a:tr>
              <a:tr h="370840">
                <a:tc>
                  <a:txBody>
                    <a:bodyPr/>
                    <a:lstStyle/>
                    <a:p>
                      <a:pPr algn="ctr" fontAlgn="b"/>
                      <a:r>
                        <a:rPr lang="en-US" sz="1400" u="none" strike="noStrike" dirty="0"/>
                        <a:t>n</a:t>
                      </a:r>
                      <a:endParaRPr lang="en-US" sz="1400" b="0" i="0" u="none" strike="noStrike" dirty="0">
                        <a:solidFill>
                          <a:srgbClr val="000000"/>
                        </a:solidFill>
                        <a:latin typeface="Calibri"/>
                      </a:endParaRPr>
                    </a:p>
                  </a:txBody>
                  <a:tcPr marL="9525" marR="9525" marT="9525" marB="0" anchor="ctr"/>
                </a:tc>
                <a:tc>
                  <a:txBody>
                    <a:bodyPr/>
                    <a:lstStyle/>
                    <a:p>
                      <a:pPr algn="ctr" fontAlgn="b"/>
                      <a:r>
                        <a:rPr lang="en-US" sz="1400" u="none" strike="noStrike"/>
                        <a:t>59</a:t>
                      </a:r>
                      <a:endParaRPr lang="en-US" sz="1400" b="0" i="0" u="none" strike="noStrike">
                        <a:solidFill>
                          <a:srgbClr val="000000"/>
                        </a:solidFill>
                        <a:latin typeface="Calibri"/>
                      </a:endParaRPr>
                    </a:p>
                  </a:txBody>
                  <a:tcPr marL="9525" marR="9525" marT="9525" marB="0" anchor="ctr"/>
                </a:tc>
                <a:tc>
                  <a:txBody>
                    <a:bodyPr/>
                    <a:lstStyle/>
                    <a:p>
                      <a:pPr algn="ctr" fontAlgn="b"/>
                      <a:r>
                        <a:rPr lang="en-US" sz="1400" u="none" strike="noStrike"/>
                        <a:t>27</a:t>
                      </a:r>
                      <a:endParaRPr lang="en-US" sz="1400" b="0" i="0" u="none" strike="noStrike">
                        <a:solidFill>
                          <a:srgbClr val="000000"/>
                        </a:solidFill>
                        <a:latin typeface="Calibri"/>
                      </a:endParaRPr>
                    </a:p>
                  </a:txBody>
                  <a:tcPr marL="9525" marR="9525" marT="9525" marB="0" anchor="ctr"/>
                </a:tc>
                <a:tc>
                  <a:txBody>
                    <a:bodyPr/>
                    <a:lstStyle/>
                    <a:p>
                      <a:pPr algn="ctr" fontAlgn="b"/>
                      <a:r>
                        <a:rPr lang="en-US" sz="1400" u="none" strike="noStrike" dirty="0"/>
                        <a:t>37</a:t>
                      </a:r>
                      <a:endParaRPr lang="en-US" sz="1400" b="0" i="0" u="none" strike="noStrike" dirty="0">
                        <a:solidFill>
                          <a:srgbClr val="000000"/>
                        </a:solidFill>
                        <a:latin typeface="Calibri"/>
                      </a:endParaRPr>
                    </a:p>
                  </a:txBody>
                  <a:tcPr marL="9525" marR="9525" marT="9525" marB="0" anchor="ctr"/>
                </a:tc>
              </a:tr>
              <a:tr h="370840">
                <a:tc>
                  <a:txBody>
                    <a:bodyPr/>
                    <a:lstStyle/>
                    <a:p>
                      <a:pPr algn="ctr" fontAlgn="b"/>
                      <a:r>
                        <a:rPr lang="en-US" sz="1400" u="none" strike="noStrike" dirty="0"/>
                        <a:t>Percent</a:t>
                      </a:r>
                      <a:endParaRPr lang="en-US" sz="1400" b="0" i="0" u="none" strike="noStrike" dirty="0">
                        <a:solidFill>
                          <a:srgbClr val="000000"/>
                        </a:solidFill>
                        <a:latin typeface="Calibri"/>
                      </a:endParaRPr>
                    </a:p>
                  </a:txBody>
                  <a:tcPr marL="9525" marR="9525" marT="9525" marB="0" anchor="ctr"/>
                </a:tc>
                <a:tc>
                  <a:txBody>
                    <a:bodyPr/>
                    <a:lstStyle/>
                    <a:p>
                      <a:pPr algn="ctr" fontAlgn="b"/>
                      <a:r>
                        <a:rPr lang="en-US" sz="1400" u="none" strike="noStrike" dirty="0"/>
                        <a:t>48%</a:t>
                      </a:r>
                      <a:endParaRPr lang="en-US" sz="1400" b="0" i="0" u="none" strike="noStrike" dirty="0">
                        <a:solidFill>
                          <a:srgbClr val="000000"/>
                        </a:solidFill>
                        <a:latin typeface="Calibri"/>
                      </a:endParaRPr>
                    </a:p>
                  </a:txBody>
                  <a:tcPr marL="9525" marR="9525" marT="9525" marB="0" anchor="ctr"/>
                </a:tc>
                <a:tc>
                  <a:txBody>
                    <a:bodyPr/>
                    <a:lstStyle/>
                    <a:p>
                      <a:pPr algn="ctr" fontAlgn="b"/>
                      <a:r>
                        <a:rPr lang="en-US" sz="1400" u="none" strike="noStrike"/>
                        <a:t>22%</a:t>
                      </a:r>
                      <a:endParaRPr lang="en-US" sz="1400" b="0" i="0" u="none" strike="noStrike">
                        <a:solidFill>
                          <a:srgbClr val="000000"/>
                        </a:solidFill>
                        <a:latin typeface="Calibri"/>
                      </a:endParaRPr>
                    </a:p>
                  </a:txBody>
                  <a:tcPr marL="9525" marR="9525" marT="9525" marB="0" anchor="ctr"/>
                </a:tc>
                <a:tc>
                  <a:txBody>
                    <a:bodyPr/>
                    <a:lstStyle/>
                    <a:p>
                      <a:pPr algn="ctr" fontAlgn="b"/>
                      <a:r>
                        <a:rPr lang="en-US" sz="1400" u="none" strike="noStrike"/>
                        <a:t>30%</a:t>
                      </a:r>
                      <a:endParaRPr lang="en-US" sz="1400" b="0" i="0" u="none" strike="noStrike">
                        <a:solidFill>
                          <a:srgbClr val="000000"/>
                        </a:solidFill>
                        <a:latin typeface="Calibri"/>
                      </a:endParaRPr>
                    </a:p>
                  </a:txBody>
                  <a:tcPr marL="9525" marR="9525" marT="9525" marB="0" anchor="ctr"/>
                </a:tc>
              </a:tr>
              <a:tr h="370840">
                <a:tc>
                  <a:txBody>
                    <a:bodyPr/>
                    <a:lstStyle/>
                    <a:p>
                      <a:pPr algn="l" fontAlgn="b"/>
                      <a:r>
                        <a:rPr lang="en-US" sz="1400" u="none" strike="noStrike" dirty="0"/>
                        <a:t>Is a brand I trust</a:t>
                      </a:r>
                      <a:endParaRPr lang="en-US" sz="1400" b="0" i="0" u="none" strike="noStrike" dirty="0">
                        <a:solidFill>
                          <a:srgbClr val="000000"/>
                        </a:solidFill>
                        <a:latin typeface="Calibri"/>
                      </a:endParaRPr>
                    </a:p>
                  </a:txBody>
                  <a:tcPr marL="9525" marR="9525" marT="9525" marB="0" anchor="ctr"/>
                </a:tc>
                <a:tc>
                  <a:txBody>
                    <a:bodyPr/>
                    <a:lstStyle/>
                    <a:p>
                      <a:pPr algn="ctr" fontAlgn="b"/>
                      <a:r>
                        <a:rPr lang="en-US" sz="1400" u="none" strike="noStrike" dirty="0"/>
                        <a:t>32%</a:t>
                      </a:r>
                      <a:endParaRPr lang="en-US" sz="1400" b="0" i="0" u="none" strike="noStrike" dirty="0">
                        <a:solidFill>
                          <a:srgbClr val="000000"/>
                        </a:solidFill>
                        <a:latin typeface="Calibri"/>
                      </a:endParaRPr>
                    </a:p>
                  </a:txBody>
                  <a:tcPr marL="9525" marR="9525" marT="9525" marB="0" anchor="ctr"/>
                </a:tc>
                <a:tc>
                  <a:txBody>
                    <a:bodyPr/>
                    <a:lstStyle/>
                    <a:p>
                      <a:pPr algn="ctr" fontAlgn="b"/>
                      <a:r>
                        <a:rPr lang="en-US" sz="1400" u="none" strike="noStrike"/>
                        <a:t>38%</a:t>
                      </a:r>
                      <a:endParaRPr lang="en-US" sz="1400" b="0" i="0" u="none" strike="noStrike">
                        <a:solidFill>
                          <a:srgbClr val="000000"/>
                        </a:solidFill>
                        <a:latin typeface="Calibri"/>
                      </a:endParaRPr>
                    </a:p>
                  </a:txBody>
                  <a:tcPr marL="9525" marR="9525" marT="9525" marB="0" anchor="ctr"/>
                </a:tc>
                <a:tc>
                  <a:txBody>
                    <a:bodyPr/>
                    <a:lstStyle/>
                    <a:p>
                      <a:pPr algn="ctr" fontAlgn="b"/>
                      <a:r>
                        <a:rPr lang="en-US" sz="1400" u="none" strike="noStrike" dirty="0"/>
                        <a:t>26%</a:t>
                      </a:r>
                      <a:endParaRPr lang="en-US" sz="1400" b="0" i="0" u="none" strike="noStrike" dirty="0">
                        <a:solidFill>
                          <a:srgbClr val="000000"/>
                        </a:solidFill>
                        <a:latin typeface="Calibri"/>
                      </a:endParaRPr>
                    </a:p>
                  </a:txBody>
                  <a:tcPr marL="9525" marR="9525" marT="9525" marB="0" anchor="ctr"/>
                </a:tc>
              </a:tr>
              <a:tr h="370840">
                <a:tc>
                  <a:txBody>
                    <a:bodyPr/>
                    <a:lstStyle/>
                    <a:p>
                      <a:pPr algn="l" fontAlgn="b"/>
                      <a:r>
                        <a:rPr lang="en-US" sz="1400" u="none" strike="noStrike" dirty="0"/>
                        <a:t>Improves the quality of my life</a:t>
                      </a:r>
                      <a:endParaRPr lang="en-US" sz="1400" b="0" i="0" u="none" strike="noStrike" dirty="0">
                        <a:solidFill>
                          <a:srgbClr val="000000"/>
                        </a:solidFill>
                        <a:latin typeface="Calibri"/>
                      </a:endParaRPr>
                    </a:p>
                  </a:txBody>
                  <a:tcPr marL="9525" marR="9525" marT="9525" marB="0" anchor="ctr"/>
                </a:tc>
                <a:tc>
                  <a:txBody>
                    <a:bodyPr/>
                    <a:lstStyle/>
                    <a:p>
                      <a:pPr algn="ctr" fontAlgn="b"/>
                      <a:r>
                        <a:rPr lang="en-US" sz="1400" u="none" strike="noStrike" dirty="0"/>
                        <a:t>12%</a:t>
                      </a:r>
                      <a:endParaRPr lang="en-US" sz="1400" b="0" i="0" u="none" strike="noStrike" dirty="0">
                        <a:solidFill>
                          <a:srgbClr val="000000"/>
                        </a:solidFill>
                        <a:latin typeface="Calibri"/>
                      </a:endParaRPr>
                    </a:p>
                  </a:txBody>
                  <a:tcPr marL="9525" marR="9525" marT="9525" marB="0" anchor="ctr"/>
                </a:tc>
                <a:tc>
                  <a:txBody>
                    <a:bodyPr/>
                    <a:lstStyle/>
                    <a:p>
                      <a:pPr algn="ctr" fontAlgn="b"/>
                      <a:r>
                        <a:rPr lang="en-US" sz="1400" u="none" strike="noStrike" dirty="0"/>
                        <a:t>32%</a:t>
                      </a:r>
                      <a:endParaRPr lang="en-US" sz="1400" b="0" i="0" u="none" strike="noStrike" dirty="0">
                        <a:solidFill>
                          <a:schemeClr val="tx1"/>
                        </a:solidFill>
                        <a:latin typeface="Calibri"/>
                      </a:endParaRPr>
                    </a:p>
                  </a:txBody>
                  <a:tcPr marL="9525" marR="9525" marT="9525" marB="0" anchor="ctr"/>
                </a:tc>
                <a:tc>
                  <a:txBody>
                    <a:bodyPr/>
                    <a:lstStyle/>
                    <a:p>
                      <a:pPr algn="ctr" fontAlgn="b"/>
                      <a:r>
                        <a:rPr lang="en-US" sz="1400" u="none" strike="noStrike"/>
                        <a:t>28%</a:t>
                      </a:r>
                      <a:endParaRPr lang="en-US" sz="1400" b="0" i="0" u="none" strike="noStrike">
                        <a:solidFill>
                          <a:srgbClr val="000000"/>
                        </a:solidFill>
                        <a:latin typeface="Calibri"/>
                      </a:endParaRPr>
                    </a:p>
                  </a:txBody>
                  <a:tcPr marL="9525" marR="9525" marT="9525" marB="0" anchor="ctr"/>
                </a:tc>
              </a:tr>
              <a:tr h="370840">
                <a:tc>
                  <a:txBody>
                    <a:bodyPr/>
                    <a:lstStyle/>
                    <a:p>
                      <a:pPr algn="l" fontAlgn="b"/>
                      <a:r>
                        <a:rPr lang="en-US" sz="1400" u="none" strike="noStrike" dirty="0"/>
                        <a:t>Is a product I am comfortable using</a:t>
                      </a:r>
                      <a:endParaRPr lang="en-US" sz="1400" b="0" i="0" u="none" strike="noStrike" dirty="0">
                        <a:solidFill>
                          <a:srgbClr val="000000"/>
                        </a:solidFill>
                        <a:latin typeface="Calibri"/>
                      </a:endParaRPr>
                    </a:p>
                  </a:txBody>
                  <a:tcPr marL="9525" marR="9525" marT="9525" marB="0" anchor="ctr"/>
                </a:tc>
                <a:tc>
                  <a:txBody>
                    <a:bodyPr/>
                    <a:lstStyle/>
                    <a:p>
                      <a:pPr algn="ctr" fontAlgn="b"/>
                      <a:r>
                        <a:rPr lang="en-US" sz="1400" u="none" strike="noStrike" dirty="0"/>
                        <a:t>21%</a:t>
                      </a:r>
                      <a:endParaRPr lang="en-US" sz="1400" b="0" i="0" u="none" strike="noStrike" dirty="0">
                        <a:solidFill>
                          <a:srgbClr val="000000"/>
                        </a:solidFill>
                        <a:latin typeface="Calibri"/>
                      </a:endParaRPr>
                    </a:p>
                  </a:txBody>
                  <a:tcPr marL="9525" marR="9525" marT="9525" marB="0" anchor="ctr"/>
                </a:tc>
                <a:tc>
                  <a:txBody>
                    <a:bodyPr/>
                    <a:lstStyle/>
                    <a:p>
                      <a:pPr algn="ctr" fontAlgn="b"/>
                      <a:r>
                        <a:rPr lang="en-US" sz="1400" u="none" strike="noStrike"/>
                        <a:t>31%</a:t>
                      </a:r>
                      <a:endParaRPr lang="en-US" sz="1400" b="0" i="0" u="none" strike="noStrike">
                        <a:solidFill>
                          <a:srgbClr val="000000"/>
                        </a:solidFill>
                        <a:latin typeface="Calibri"/>
                      </a:endParaRPr>
                    </a:p>
                  </a:txBody>
                  <a:tcPr marL="9525" marR="9525" marT="9525" marB="0" anchor="ctr"/>
                </a:tc>
                <a:tc>
                  <a:txBody>
                    <a:bodyPr/>
                    <a:lstStyle/>
                    <a:p>
                      <a:pPr algn="ctr" fontAlgn="b"/>
                      <a:r>
                        <a:rPr lang="en-US" sz="1400" u="none" strike="noStrike" dirty="0"/>
                        <a:t>39%</a:t>
                      </a:r>
                      <a:endParaRPr lang="en-US" sz="1400" b="0" i="0" u="none" strike="noStrike" dirty="0">
                        <a:solidFill>
                          <a:schemeClr val="tx1"/>
                        </a:solidFill>
                        <a:latin typeface="Calibri"/>
                      </a:endParaRPr>
                    </a:p>
                  </a:txBody>
                  <a:tcPr marL="9525" marR="9525" marT="9525" marB="0" anchor="ctr"/>
                </a:tc>
              </a:tr>
              <a:tr h="370840">
                <a:tc>
                  <a:txBody>
                    <a:bodyPr/>
                    <a:lstStyle/>
                    <a:p>
                      <a:pPr algn="l" fontAlgn="b"/>
                      <a:r>
                        <a:rPr lang="en-US" sz="1400" u="none" strike="noStrike" dirty="0"/>
                        <a:t>Is a product with which I am likely to be compliant</a:t>
                      </a:r>
                      <a:endParaRPr lang="en-US" sz="1400" b="0" i="0" u="none" strike="noStrike" dirty="0">
                        <a:solidFill>
                          <a:srgbClr val="000000"/>
                        </a:solidFill>
                        <a:latin typeface="Calibri"/>
                      </a:endParaRPr>
                    </a:p>
                  </a:txBody>
                  <a:tcPr marL="9525" marR="9525" marT="9525" marB="0" anchor="ctr"/>
                </a:tc>
                <a:tc>
                  <a:txBody>
                    <a:bodyPr/>
                    <a:lstStyle/>
                    <a:p>
                      <a:pPr algn="ctr" fontAlgn="b"/>
                      <a:r>
                        <a:rPr lang="en-US" sz="1400" u="none" strike="noStrike"/>
                        <a:t>41%</a:t>
                      </a:r>
                      <a:endParaRPr lang="en-US" sz="1400" b="0" i="0" u="none" strike="noStrike">
                        <a:solidFill>
                          <a:srgbClr val="000000"/>
                        </a:solidFill>
                        <a:latin typeface="Calibri"/>
                      </a:endParaRPr>
                    </a:p>
                  </a:txBody>
                  <a:tcPr marL="9525" marR="9525" marT="9525" marB="0" anchor="ctr"/>
                </a:tc>
                <a:tc>
                  <a:txBody>
                    <a:bodyPr/>
                    <a:lstStyle/>
                    <a:p>
                      <a:pPr algn="ctr" fontAlgn="b"/>
                      <a:r>
                        <a:rPr lang="en-US" sz="1400" u="none" strike="noStrike"/>
                        <a:t>35%</a:t>
                      </a:r>
                      <a:endParaRPr lang="en-US" sz="1400" b="0" i="0" u="none" strike="noStrike">
                        <a:solidFill>
                          <a:srgbClr val="000000"/>
                        </a:solidFill>
                        <a:latin typeface="Calibri"/>
                      </a:endParaRPr>
                    </a:p>
                  </a:txBody>
                  <a:tcPr marL="9525" marR="9525" marT="9525" marB="0" anchor="ctr"/>
                </a:tc>
                <a:tc>
                  <a:txBody>
                    <a:bodyPr/>
                    <a:lstStyle/>
                    <a:p>
                      <a:pPr algn="ctr" fontAlgn="b"/>
                      <a:r>
                        <a:rPr lang="en-US" sz="1400" u="none" strike="noStrike" dirty="0"/>
                        <a:t>41%</a:t>
                      </a:r>
                      <a:endParaRPr lang="en-US" sz="1400" b="0" i="0" u="none" strike="noStrike" dirty="0">
                        <a:solidFill>
                          <a:srgbClr val="000000"/>
                        </a:solidFill>
                        <a:latin typeface="Calibri"/>
                      </a:endParaRPr>
                    </a:p>
                  </a:txBody>
                  <a:tcPr marL="9525" marR="9525" marT="9525" marB="0" anchor="ctr"/>
                </a:tc>
              </a:tr>
              <a:tr h="370840">
                <a:tc>
                  <a:txBody>
                    <a:bodyPr/>
                    <a:lstStyle/>
                    <a:p>
                      <a:pPr algn="l" fontAlgn="b"/>
                      <a:r>
                        <a:rPr lang="en-US" sz="1400" u="none" strike="noStrike" dirty="0"/>
                        <a:t>Has co-pays that are affordable to me</a:t>
                      </a:r>
                      <a:endParaRPr lang="en-US" sz="1400" b="0" i="0" u="none" strike="noStrike" dirty="0">
                        <a:solidFill>
                          <a:srgbClr val="000000"/>
                        </a:solidFill>
                        <a:latin typeface="Calibri"/>
                      </a:endParaRPr>
                    </a:p>
                  </a:txBody>
                  <a:tcPr marL="9525" marR="9525" marT="9525" marB="0" anchor="ctr"/>
                </a:tc>
                <a:tc>
                  <a:txBody>
                    <a:bodyPr/>
                    <a:lstStyle/>
                    <a:p>
                      <a:pPr algn="ctr" fontAlgn="b"/>
                      <a:r>
                        <a:rPr lang="en-US" sz="1400" u="none" strike="noStrike"/>
                        <a:t>29%</a:t>
                      </a:r>
                      <a:endParaRPr lang="en-US" sz="1400" b="0" i="0" u="none" strike="noStrike">
                        <a:solidFill>
                          <a:srgbClr val="000000"/>
                        </a:solidFill>
                        <a:latin typeface="Calibri"/>
                      </a:endParaRPr>
                    </a:p>
                  </a:txBody>
                  <a:tcPr marL="9525" marR="9525" marT="9525" marB="0" anchor="ctr"/>
                </a:tc>
                <a:tc>
                  <a:txBody>
                    <a:bodyPr/>
                    <a:lstStyle/>
                    <a:p>
                      <a:pPr algn="ctr" fontAlgn="b"/>
                      <a:r>
                        <a:rPr lang="en-US" sz="1400" u="none" strike="noStrike"/>
                        <a:t>43%</a:t>
                      </a:r>
                      <a:endParaRPr lang="en-US" sz="1400" b="0" i="0" u="none" strike="noStrike">
                        <a:solidFill>
                          <a:srgbClr val="000000"/>
                        </a:solidFill>
                        <a:latin typeface="Calibri"/>
                      </a:endParaRPr>
                    </a:p>
                  </a:txBody>
                  <a:tcPr marL="9525" marR="9525" marT="9525" marB="0" anchor="ctr"/>
                </a:tc>
                <a:tc>
                  <a:txBody>
                    <a:bodyPr/>
                    <a:lstStyle/>
                    <a:p>
                      <a:pPr algn="ctr" fontAlgn="b"/>
                      <a:r>
                        <a:rPr lang="en-US" sz="1400" u="none" strike="noStrike" dirty="0"/>
                        <a:t>29%</a:t>
                      </a:r>
                      <a:endParaRPr lang="en-US" sz="1400" b="0" i="0" u="none" strike="noStrike" dirty="0">
                        <a:solidFill>
                          <a:srgbClr val="000000"/>
                        </a:solidFill>
                        <a:latin typeface="Calibri"/>
                      </a:endParaRPr>
                    </a:p>
                  </a:txBody>
                  <a:tcPr marL="9525" marR="9525" marT="9525" marB="0" anchor="ctr"/>
                </a:tc>
              </a:tr>
              <a:tr h="370840">
                <a:tc>
                  <a:txBody>
                    <a:bodyPr/>
                    <a:lstStyle/>
                    <a:p>
                      <a:pPr algn="l" fontAlgn="b"/>
                      <a:r>
                        <a:rPr lang="en-US" sz="1400" u="none" strike="noStrike" dirty="0"/>
                        <a:t>Has low serious risks</a:t>
                      </a:r>
                      <a:endParaRPr lang="en-US" sz="1400" b="0" i="0" u="none" strike="noStrike" dirty="0">
                        <a:solidFill>
                          <a:srgbClr val="000000"/>
                        </a:solidFill>
                        <a:latin typeface="Calibri"/>
                      </a:endParaRPr>
                    </a:p>
                  </a:txBody>
                  <a:tcPr marL="9525" marR="9525" marT="9525" marB="0" anchor="ctr"/>
                </a:tc>
                <a:tc>
                  <a:txBody>
                    <a:bodyPr/>
                    <a:lstStyle/>
                    <a:p>
                      <a:pPr algn="ctr" fontAlgn="b"/>
                      <a:r>
                        <a:rPr lang="en-US" sz="1400" u="none" strike="noStrike"/>
                        <a:t>11%</a:t>
                      </a:r>
                      <a:endParaRPr lang="en-US" sz="1400" b="0" i="0" u="none" strike="noStrike">
                        <a:solidFill>
                          <a:srgbClr val="000000"/>
                        </a:solidFill>
                        <a:latin typeface="Calibri"/>
                      </a:endParaRPr>
                    </a:p>
                  </a:txBody>
                  <a:tcPr marL="9525" marR="9525" marT="9525" marB="0" anchor="ctr"/>
                </a:tc>
                <a:tc>
                  <a:txBody>
                    <a:bodyPr/>
                    <a:lstStyle/>
                    <a:p>
                      <a:pPr algn="ctr" fontAlgn="b"/>
                      <a:r>
                        <a:rPr lang="en-US" sz="1400" u="none" strike="noStrike" dirty="0"/>
                        <a:t>23%</a:t>
                      </a:r>
                      <a:endParaRPr lang="en-US" sz="1400" b="0" i="0" u="none" strike="noStrike" dirty="0">
                        <a:solidFill>
                          <a:srgbClr val="000000"/>
                        </a:solidFill>
                        <a:latin typeface="Calibri"/>
                      </a:endParaRPr>
                    </a:p>
                  </a:txBody>
                  <a:tcPr marL="9525" marR="9525" marT="9525" marB="0" anchor="ctr"/>
                </a:tc>
                <a:tc>
                  <a:txBody>
                    <a:bodyPr/>
                    <a:lstStyle/>
                    <a:p>
                      <a:pPr algn="ctr" fontAlgn="b"/>
                      <a:r>
                        <a:rPr lang="en-US" sz="1400" u="none" strike="noStrike" dirty="0"/>
                        <a:t>23%</a:t>
                      </a:r>
                      <a:endParaRPr lang="en-US" sz="1400" b="0" i="0" u="none" strike="noStrike" dirty="0">
                        <a:solidFill>
                          <a:srgbClr val="000000"/>
                        </a:solidFill>
                        <a:latin typeface="Calibri"/>
                      </a:endParaRPr>
                    </a:p>
                  </a:txBody>
                  <a:tcPr marL="9525" marR="9525" marT="9525" marB="0" anchor="ctr"/>
                </a:tc>
              </a:tr>
              <a:tr h="370840">
                <a:tc>
                  <a:txBody>
                    <a:bodyPr/>
                    <a:lstStyle/>
                    <a:p>
                      <a:pPr algn="l" fontAlgn="b"/>
                      <a:r>
                        <a:rPr lang="en-US" sz="1400" u="none" strike="noStrike" dirty="0"/>
                        <a:t>Has side-effects that are tolerable</a:t>
                      </a:r>
                      <a:endParaRPr lang="en-US" sz="1400" b="0" i="0" u="none" strike="noStrike" dirty="0">
                        <a:solidFill>
                          <a:srgbClr val="000000"/>
                        </a:solidFill>
                        <a:latin typeface="Calibri"/>
                      </a:endParaRPr>
                    </a:p>
                  </a:txBody>
                  <a:tcPr marL="9525" marR="9525" marT="9525" marB="0" anchor="ctr"/>
                </a:tc>
                <a:tc>
                  <a:txBody>
                    <a:bodyPr/>
                    <a:lstStyle/>
                    <a:p>
                      <a:pPr algn="ctr" fontAlgn="b"/>
                      <a:r>
                        <a:rPr lang="en-US" sz="1400" u="none" strike="noStrike"/>
                        <a:t>17%</a:t>
                      </a:r>
                      <a:endParaRPr lang="en-US" sz="1400" b="0" i="0" u="none" strike="noStrike">
                        <a:solidFill>
                          <a:srgbClr val="000000"/>
                        </a:solidFill>
                        <a:latin typeface="Calibri"/>
                      </a:endParaRPr>
                    </a:p>
                  </a:txBody>
                  <a:tcPr marL="9525" marR="9525" marT="9525" marB="0" anchor="ctr"/>
                </a:tc>
                <a:tc>
                  <a:txBody>
                    <a:bodyPr/>
                    <a:lstStyle/>
                    <a:p>
                      <a:pPr algn="ctr" fontAlgn="b"/>
                      <a:r>
                        <a:rPr lang="en-US" sz="1400" u="none" strike="noStrike" dirty="0"/>
                        <a:t>32%</a:t>
                      </a:r>
                      <a:endParaRPr lang="en-US" sz="1400" b="0" i="0" u="none" strike="noStrike" dirty="0">
                        <a:solidFill>
                          <a:srgbClr val="000000"/>
                        </a:solidFill>
                        <a:latin typeface="Calibri"/>
                      </a:endParaRPr>
                    </a:p>
                  </a:txBody>
                  <a:tcPr marL="9525" marR="9525" marT="9525" marB="0" anchor="ctr"/>
                </a:tc>
                <a:tc>
                  <a:txBody>
                    <a:bodyPr/>
                    <a:lstStyle/>
                    <a:p>
                      <a:pPr algn="ctr" fontAlgn="b"/>
                      <a:r>
                        <a:rPr lang="en-US" sz="1400" u="none" strike="noStrike" dirty="0"/>
                        <a:t>34%</a:t>
                      </a:r>
                      <a:endParaRPr lang="en-US" sz="1400" b="0" i="0" u="none" strike="noStrike" dirty="0">
                        <a:solidFill>
                          <a:srgbClr val="000000"/>
                        </a:solidFill>
                        <a:latin typeface="Calibri"/>
                      </a:endParaRPr>
                    </a:p>
                  </a:txBody>
                  <a:tcPr marL="9525" marR="9525" marT="9525" marB="0" anchor="ctr"/>
                </a:tc>
              </a:tr>
              <a:tr h="370840">
                <a:tc>
                  <a:txBody>
                    <a:bodyPr/>
                    <a:lstStyle/>
                    <a:p>
                      <a:pPr algn="l" fontAlgn="b"/>
                      <a:r>
                        <a:rPr lang="en-US" sz="1400" u="none" strike="noStrike" dirty="0"/>
                        <a:t>Is worth a short stay in the hospital</a:t>
                      </a:r>
                      <a:endParaRPr lang="en-US" sz="1400" b="0" i="0" u="none" strike="noStrike" dirty="0">
                        <a:solidFill>
                          <a:srgbClr val="000000"/>
                        </a:solidFill>
                        <a:latin typeface="Calibri"/>
                      </a:endParaRPr>
                    </a:p>
                  </a:txBody>
                  <a:tcPr marL="9525" marR="9525" marT="9525" marB="0" anchor="ctr"/>
                </a:tc>
                <a:tc>
                  <a:txBody>
                    <a:bodyPr/>
                    <a:lstStyle/>
                    <a:p>
                      <a:pPr algn="ctr" fontAlgn="b"/>
                      <a:r>
                        <a:rPr lang="en-US" sz="1400" u="none" strike="noStrike" dirty="0"/>
                        <a:t>40%</a:t>
                      </a:r>
                      <a:endParaRPr lang="en-US" sz="1400" b="0" i="0" u="none" strike="noStrike" dirty="0">
                        <a:solidFill>
                          <a:srgbClr val="000000"/>
                        </a:solidFill>
                        <a:latin typeface="Calibri"/>
                      </a:endParaRPr>
                    </a:p>
                  </a:txBody>
                  <a:tcPr marL="9525" marR="9525" marT="9525" marB="0" anchor="ctr"/>
                </a:tc>
                <a:tc>
                  <a:txBody>
                    <a:bodyPr/>
                    <a:lstStyle/>
                    <a:p>
                      <a:pPr algn="ctr" fontAlgn="b"/>
                      <a:r>
                        <a:rPr lang="en-US" sz="1400" u="none" strike="noStrike"/>
                        <a:t>56%</a:t>
                      </a:r>
                      <a:endParaRPr lang="en-US" sz="1400" b="0" i="0" u="none" strike="noStrike">
                        <a:solidFill>
                          <a:srgbClr val="000000"/>
                        </a:solidFill>
                        <a:latin typeface="Calibri"/>
                      </a:endParaRPr>
                    </a:p>
                  </a:txBody>
                  <a:tcPr marL="9525" marR="9525" marT="9525" marB="0" anchor="ctr"/>
                </a:tc>
                <a:tc>
                  <a:txBody>
                    <a:bodyPr/>
                    <a:lstStyle/>
                    <a:p>
                      <a:pPr algn="ctr" fontAlgn="b"/>
                      <a:r>
                        <a:rPr lang="en-US" sz="1400" u="none" strike="noStrike" dirty="0"/>
                        <a:t>61%</a:t>
                      </a:r>
                      <a:endParaRPr lang="en-US" sz="1400" b="0" i="0" u="none" strike="noStrike" dirty="0">
                        <a:solidFill>
                          <a:schemeClr val="tx1"/>
                        </a:solidFill>
                        <a:latin typeface="Calibri"/>
                      </a:endParaRPr>
                    </a:p>
                  </a:txBody>
                  <a:tcPr marL="9525" marR="9525" marT="9525" marB="0" anchor="ctr"/>
                </a:tc>
              </a:tr>
            </a:tbl>
          </a:graphicData>
        </a:graphic>
      </p:graphicFrame>
      <p:cxnSp>
        <p:nvCxnSpPr>
          <p:cNvPr id="7" name="Straight Arrow Connector 6"/>
          <p:cNvCxnSpPr/>
          <p:nvPr/>
        </p:nvCxnSpPr>
        <p:spPr bwMode="auto">
          <a:xfrm rot="16200000" flipV="1">
            <a:off x="7940267" y="3820941"/>
            <a:ext cx="229394" cy="794"/>
          </a:xfrm>
          <a:prstGeom prst="straightConnector1">
            <a:avLst/>
          </a:prstGeom>
          <a:solidFill>
            <a:schemeClr val="accent1"/>
          </a:solidFill>
          <a:ln w="25400" cap="flat" cmpd="sng" algn="ctr">
            <a:solidFill>
              <a:srgbClr val="FF0000"/>
            </a:solidFill>
            <a:prstDash val="solid"/>
            <a:round/>
            <a:headEnd type="none" w="med" len="med"/>
            <a:tailEnd type="triangle"/>
          </a:ln>
          <a:effectLst/>
        </p:spPr>
      </p:cxnSp>
      <p:cxnSp>
        <p:nvCxnSpPr>
          <p:cNvPr id="9" name="Straight Arrow Connector 8"/>
          <p:cNvCxnSpPr/>
          <p:nvPr/>
        </p:nvCxnSpPr>
        <p:spPr bwMode="auto">
          <a:xfrm rot="16200000" flipV="1">
            <a:off x="5905500" y="3436165"/>
            <a:ext cx="229394" cy="794"/>
          </a:xfrm>
          <a:prstGeom prst="straightConnector1">
            <a:avLst/>
          </a:prstGeom>
          <a:solidFill>
            <a:schemeClr val="accent1"/>
          </a:solidFill>
          <a:ln w="25400" cap="flat" cmpd="sng" algn="ctr">
            <a:solidFill>
              <a:srgbClr val="FF0000"/>
            </a:solidFill>
            <a:prstDash val="solid"/>
            <a:round/>
            <a:headEnd type="none" w="med" len="med"/>
            <a:tailEnd type="triangle"/>
          </a:ln>
          <a:effectLst/>
        </p:spPr>
      </p:cxnSp>
      <p:cxnSp>
        <p:nvCxnSpPr>
          <p:cNvPr id="10" name="Straight Arrow Connector 9"/>
          <p:cNvCxnSpPr/>
          <p:nvPr/>
        </p:nvCxnSpPr>
        <p:spPr bwMode="auto">
          <a:xfrm rot="16200000" flipV="1">
            <a:off x="7940267" y="5932659"/>
            <a:ext cx="229394" cy="794"/>
          </a:xfrm>
          <a:prstGeom prst="straightConnector1">
            <a:avLst/>
          </a:prstGeom>
          <a:solidFill>
            <a:schemeClr val="accent1"/>
          </a:solidFill>
          <a:ln w="25400" cap="flat" cmpd="sng" algn="ctr">
            <a:solidFill>
              <a:srgbClr val="FF0000"/>
            </a:solidFill>
            <a:prstDash val="solid"/>
            <a:round/>
            <a:headEnd type="none" w="med" len="med"/>
            <a:tailEnd type="triangle"/>
          </a:ln>
          <a:effectLst/>
        </p:spPr>
      </p:cxnSp>
      <p:cxnSp>
        <p:nvCxnSpPr>
          <p:cNvPr id="12" name="Straight Arrow Connector 11"/>
          <p:cNvCxnSpPr/>
          <p:nvPr/>
        </p:nvCxnSpPr>
        <p:spPr bwMode="auto">
          <a:xfrm rot="5400000">
            <a:off x="5905500" y="4305300"/>
            <a:ext cx="229394" cy="794"/>
          </a:xfrm>
          <a:prstGeom prst="straightConnector1">
            <a:avLst/>
          </a:prstGeom>
          <a:solidFill>
            <a:schemeClr val="accent1"/>
          </a:solidFill>
          <a:ln w="25400" cap="flat" cmpd="sng" algn="ctr">
            <a:solidFill>
              <a:schemeClr val="tx2"/>
            </a:solidFill>
            <a:prstDash val="solid"/>
            <a:round/>
            <a:headEnd type="none" w="med" len="med"/>
            <a:tailEnd type="triangle"/>
          </a:ln>
          <a:effectLst/>
        </p:spPr>
      </p:cxnSp>
      <p:cxnSp>
        <p:nvCxnSpPr>
          <p:cNvPr id="13" name="Straight Arrow Connector 12"/>
          <p:cNvCxnSpPr/>
          <p:nvPr/>
        </p:nvCxnSpPr>
        <p:spPr bwMode="auto">
          <a:xfrm rot="16200000" flipV="1">
            <a:off x="5905500" y="3848100"/>
            <a:ext cx="229394" cy="794"/>
          </a:xfrm>
          <a:prstGeom prst="straightConnector1">
            <a:avLst/>
          </a:prstGeom>
          <a:solidFill>
            <a:schemeClr val="accent1"/>
          </a:solidFill>
          <a:ln w="25400" cap="flat" cmpd="sng" algn="ctr">
            <a:solidFill>
              <a:schemeClr val="tx2"/>
            </a:solidFill>
            <a:prstDash val="solid"/>
            <a:round/>
            <a:headEnd type="none" w="med" len="med"/>
            <a:tailEnd type="triangle"/>
          </a:ln>
          <a:effectLst/>
        </p:spPr>
      </p:cxnSp>
      <p:cxnSp>
        <p:nvCxnSpPr>
          <p:cNvPr id="14" name="Straight Arrow Connector 13"/>
          <p:cNvCxnSpPr/>
          <p:nvPr/>
        </p:nvCxnSpPr>
        <p:spPr bwMode="auto">
          <a:xfrm rot="16200000" flipV="1">
            <a:off x="723901" y="6368239"/>
            <a:ext cx="229394" cy="794"/>
          </a:xfrm>
          <a:prstGeom prst="straightConnector1">
            <a:avLst/>
          </a:prstGeom>
          <a:solidFill>
            <a:schemeClr val="accent1"/>
          </a:solidFill>
          <a:ln w="25400" cap="flat" cmpd="sng" algn="ctr">
            <a:solidFill>
              <a:srgbClr val="FF0000"/>
            </a:solidFill>
            <a:prstDash val="solid"/>
            <a:round/>
            <a:headEnd type="none" w="med" len="med"/>
            <a:tailEnd type="triangle"/>
          </a:ln>
          <a:effectLst/>
        </p:spPr>
      </p:cxnSp>
      <p:cxnSp>
        <p:nvCxnSpPr>
          <p:cNvPr id="15" name="Straight Arrow Connector 14"/>
          <p:cNvCxnSpPr/>
          <p:nvPr/>
        </p:nvCxnSpPr>
        <p:spPr bwMode="auto">
          <a:xfrm rot="5400000">
            <a:off x="812930" y="6368239"/>
            <a:ext cx="229394" cy="794"/>
          </a:xfrm>
          <a:prstGeom prst="straightConnector1">
            <a:avLst/>
          </a:prstGeom>
          <a:solidFill>
            <a:schemeClr val="accent1"/>
          </a:solidFill>
          <a:ln w="25400" cap="flat" cmpd="sng" algn="ctr">
            <a:solidFill>
              <a:srgbClr val="FF0000"/>
            </a:solidFill>
            <a:prstDash val="solid"/>
            <a:round/>
            <a:headEnd type="none" w="med" len="med"/>
            <a:tailEnd type="triangle"/>
          </a:ln>
          <a:effectLst/>
        </p:spPr>
      </p:cxnSp>
      <p:cxnSp>
        <p:nvCxnSpPr>
          <p:cNvPr id="16" name="Straight Arrow Connector 15"/>
          <p:cNvCxnSpPr/>
          <p:nvPr/>
        </p:nvCxnSpPr>
        <p:spPr bwMode="auto">
          <a:xfrm rot="16200000" flipV="1">
            <a:off x="4291677" y="6368240"/>
            <a:ext cx="229394" cy="794"/>
          </a:xfrm>
          <a:prstGeom prst="straightConnector1">
            <a:avLst/>
          </a:prstGeom>
          <a:solidFill>
            <a:schemeClr val="accent1"/>
          </a:solidFill>
          <a:ln w="25400" cap="flat" cmpd="sng" algn="ctr">
            <a:solidFill>
              <a:schemeClr val="tx2">
                <a:lumMod val="75000"/>
              </a:schemeClr>
            </a:solidFill>
            <a:prstDash val="solid"/>
            <a:round/>
            <a:headEnd type="none" w="med" len="med"/>
            <a:tailEnd type="triangle"/>
          </a:ln>
          <a:effectLst/>
        </p:spPr>
      </p:cxnSp>
      <p:cxnSp>
        <p:nvCxnSpPr>
          <p:cNvPr id="17" name="Straight Arrow Connector 16"/>
          <p:cNvCxnSpPr/>
          <p:nvPr/>
        </p:nvCxnSpPr>
        <p:spPr bwMode="auto">
          <a:xfrm rot="5400000">
            <a:off x="4380706" y="6368239"/>
            <a:ext cx="229394" cy="794"/>
          </a:xfrm>
          <a:prstGeom prst="straightConnector1">
            <a:avLst/>
          </a:prstGeom>
          <a:solidFill>
            <a:schemeClr val="accent1"/>
          </a:solidFill>
          <a:ln w="25400" cap="flat" cmpd="sng" algn="ctr">
            <a:solidFill>
              <a:schemeClr val="tx2">
                <a:lumMod val="75000"/>
              </a:schemeClr>
            </a:solidFill>
            <a:prstDash val="solid"/>
            <a:round/>
            <a:headEnd type="none" w="med" len="med"/>
            <a:tailEnd type="triangle"/>
          </a:ln>
          <a:effectLst/>
        </p:spPr>
      </p:cxnSp>
      <p:sp>
        <p:nvSpPr>
          <p:cNvPr id="18" name="TextBox 17"/>
          <p:cNvSpPr txBox="1"/>
          <p:nvPr/>
        </p:nvSpPr>
        <p:spPr>
          <a:xfrm>
            <a:off x="914400" y="6249042"/>
            <a:ext cx="3081293" cy="261610"/>
          </a:xfrm>
          <a:prstGeom prst="rect">
            <a:avLst/>
          </a:prstGeom>
          <a:noFill/>
        </p:spPr>
        <p:txBody>
          <a:bodyPr wrap="none" rtlCol="0">
            <a:spAutoFit/>
          </a:bodyPr>
          <a:lstStyle/>
          <a:p>
            <a:r>
              <a:rPr lang="en-US" sz="1100" dirty="0" smtClean="0"/>
              <a:t>Significant at 95% CI compared to Aware Only</a:t>
            </a:r>
            <a:endParaRPr lang="en-US" sz="1100" dirty="0"/>
          </a:p>
        </p:txBody>
      </p:sp>
      <p:cxnSp>
        <p:nvCxnSpPr>
          <p:cNvPr id="20" name="Straight Arrow Connector 19"/>
          <p:cNvCxnSpPr/>
          <p:nvPr/>
        </p:nvCxnSpPr>
        <p:spPr bwMode="auto">
          <a:xfrm rot="16200000" flipV="1">
            <a:off x="5905500" y="4695353"/>
            <a:ext cx="229394" cy="794"/>
          </a:xfrm>
          <a:prstGeom prst="straightConnector1">
            <a:avLst/>
          </a:prstGeom>
          <a:solidFill>
            <a:schemeClr val="accent1"/>
          </a:solidFill>
          <a:ln w="25400" cap="flat" cmpd="sng" algn="ctr">
            <a:solidFill>
              <a:schemeClr val="tx2"/>
            </a:solidFill>
            <a:prstDash val="solid"/>
            <a:round/>
            <a:headEnd type="none" w="med" len="med"/>
            <a:tailEnd type="triangle"/>
          </a:ln>
          <a:effectLst/>
        </p:spPr>
      </p:cxnSp>
      <p:cxnSp>
        <p:nvCxnSpPr>
          <p:cNvPr id="21" name="Straight Arrow Connector 20"/>
          <p:cNvCxnSpPr/>
          <p:nvPr/>
        </p:nvCxnSpPr>
        <p:spPr bwMode="auto">
          <a:xfrm rot="16200000" flipV="1">
            <a:off x="5905500" y="5125394"/>
            <a:ext cx="229394" cy="794"/>
          </a:xfrm>
          <a:prstGeom prst="straightConnector1">
            <a:avLst/>
          </a:prstGeom>
          <a:solidFill>
            <a:schemeClr val="accent1"/>
          </a:solidFill>
          <a:ln w="25400" cap="flat" cmpd="sng" algn="ctr">
            <a:solidFill>
              <a:schemeClr val="tx2"/>
            </a:solidFill>
            <a:prstDash val="solid"/>
            <a:round/>
            <a:headEnd type="none" w="med" len="med"/>
            <a:tailEnd type="triangle"/>
          </a:ln>
          <a:effectLst/>
        </p:spPr>
      </p:cxnSp>
      <p:cxnSp>
        <p:nvCxnSpPr>
          <p:cNvPr id="22" name="Straight Arrow Connector 21"/>
          <p:cNvCxnSpPr/>
          <p:nvPr/>
        </p:nvCxnSpPr>
        <p:spPr bwMode="auto">
          <a:xfrm rot="16200000" flipV="1">
            <a:off x="7953847" y="5116341"/>
            <a:ext cx="229394" cy="794"/>
          </a:xfrm>
          <a:prstGeom prst="straightConnector1">
            <a:avLst/>
          </a:prstGeom>
          <a:solidFill>
            <a:schemeClr val="accent1"/>
          </a:solidFill>
          <a:ln w="25400" cap="flat" cmpd="sng" algn="ctr">
            <a:solidFill>
              <a:schemeClr val="tx2"/>
            </a:solidFill>
            <a:prstDash val="solid"/>
            <a:round/>
            <a:headEnd type="none" w="med" len="med"/>
            <a:tailEnd type="triangle"/>
          </a:ln>
          <a:effectLst/>
        </p:spPr>
      </p:cxnSp>
      <p:sp>
        <p:nvSpPr>
          <p:cNvPr id="23" name="TextBox 22"/>
          <p:cNvSpPr txBox="1"/>
          <p:nvPr/>
        </p:nvSpPr>
        <p:spPr>
          <a:xfrm>
            <a:off x="4495800" y="6248400"/>
            <a:ext cx="3081293" cy="261610"/>
          </a:xfrm>
          <a:prstGeom prst="rect">
            <a:avLst/>
          </a:prstGeom>
          <a:noFill/>
        </p:spPr>
        <p:txBody>
          <a:bodyPr wrap="none" rtlCol="0">
            <a:spAutoFit/>
          </a:bodyPr>
          <a:lstStyle/>
          <a:p>
            <a:r>
              <a:rPr lang="en-US" sz="1100" dirty="0" smtClean="0"/>
              <a:t>Significant at 90% CI compared to Aware Only</a:t>
            </a:r>
            <a:endParaRPr lang="en-US" sz="1100" dirty="0"/>
          </a:p>
        </p:txBody>
      </p:sp>
      <p:cxnSp>
        <p:nvCxnSpPr>
          <p:cNvPr id="24" name="Straight Arrow Connector 23"/>
          <p:cNvCxnSpPr/>
          <p:nvPr/>
        </p:nvCxnSpPr>
        <p:spPr bwMode="auto">
          <a:xfrm rot="16200000" flipV="1">
            <a:off x="5905500" y="5524500"/>
            <a:ext cx="229394" cy="794"/>
          </a:xfrm>
          <a:prstGeom prst="straightConnector1">
            <a:avLst/>
          </a:prstGeom>
          <a:solidFill>
            <a:schemeClr val="accent1"/>
          </a:solidFill>
          <a:ln w="25400" cap="flat" cmpd="sng" algn="ctr">
            <a:solidFill>
              <a:schemeClr val="tx2"/>
            </a:solidFill>
            <a:prstDash val="solid"/>
            <a:round/>
            <a:headEnd type="none" w="med" len="med"/>
            <a:tailEnd type="triangle"/>
          </a:ln>
          <a:effectLst/>
        </p:spPr>
      </p:cxnSp>
      <p:cxnSp>
        <p:nvCxnSpPr>
          <p:cNvPr id="25" name="Straight Arrow Connector 24"/>
          <p:cNvCxnSpPr/>
          <p:nvPr/>
        </p:nvCxnSpPr>
        <p:spPr bwMode="auto">
          <a:xfrm rot="16200000" flipV="1">
            <a:off x="5905500" y="5932659"/>
            <a:ext cx="229394" cy="794"/>
          </a:xfrm>
          <a:prstGeom prst="straightConnector1">
            <a:avLst/>
          </a:prstGeom>
          <a:solidFill>
            <a:schemeClr val="accent1"/>
          </a:solidFill>
          <a:ln w="25400" cap="flat" cmpd="sng" algn="ctr">
            <a:solidFill>
              <a:schemeClr val="tx2"/>
            </a:solidFill>
            <a:prstDash val="solid"/>
            <a:round/>
            <a:headEnd type="none" w="med" len="med"/>
            <a:tailEnd type="triangle"/>
          </a:ln>
          <a:effectLst/>
        </p:spPr>
      </p:cxnSp>
      <p:cxnSp>
        <p:nvCxnSpPr>
          <p:cNvPr id="26" name="Straight Arrow Connector 25"/>
          <p:cNvCxnSpPr/>
          <p:nvPr/>
        </p:nvCxnSpPr>
        <p:spPr bwMode="auto">
          <a:xfrm rot="16200000" flipV="1">
            <a:off x="7944794" y="3430888"/>
            <a:ext cx="229394" cy="794"/>
          </a:xfrm>
          <a:prstGeom prst="straightConnector1">
            <a:avLst/>
          </a:prstGeom>
          <a:solidFill>
            <a:schemeClr val="accent1"/>
          </a:solidFill>
          <a:ln w="25400" cap="flat" cmpd="sng" algn="ctr">
            <a:solidFill>
              <a:schemeClr val="tx2"/>
            </a:solidFill>
            <a:prstDash val="solid"/>
            <a:round/>
            <a:headEnd type="none" w="med" len="med"/>
            <a:tailEnd type="triangle"/>
          </a:ln>
          <a:effectLst/>
        </p:spPr>
      </p:cxnSp>
    </p:spTree>
  </p:cSld>
  <p:clrMapOvr>
    <a:masterClrMapping/>
  </p:clrMapOvr>
</p:sld>
</file>

<file path=ppt/theme/theme1.xml><?xml version="1.0" encoding="utf-8"?>
<a:theme xmlns:a="http://schemas.openxmlformats.org/drawingml/2006/main" name="PowerPoint Template_v2">
  <a:themeElements>
    <a:clrScheme name="Custom 8">
      <a:dk1>
        <a:srgbClr val="424F5A"/>
      </a:dk1>
      <a:lt1>
        <a:srgbClr val="FFFFFF"/>
      </a:lt1>
      <a:dk2>
        <a:srgbClr val="326C10"/>
      </a:dk2>
      <a:lt2>
        <a:srgbClr val="FFFFFF"/>
      </a:lt2>
      <a:accent1>
        <a:srgbClr val="7EBE07"/>
      </a:accent1>
      <a:accent2>
        <a:srgbClr val="F57321"/>
      </a:accent2>
      <a:accent3>
        <a:srgbClr val="FFC227"/>
      </a:accent3>
      <a:accent4>
        <a:srgbClr val="0073AE"/>
      </a:accent4>
      <a:accent5>
        <a:srgbClr val="BDF62C"/>
      </a:accent5>
      <a:accent6>
        <a:srgbClr val="808080"/>
      </a:accent6>
      <a:hlink>
        <a:srgbClr val="426917"/>
      </a:hlink>
      <a:folHlink>
        <a:srgbClr val="8EBA1F"/>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Arial" charset="0"/>
            <a:ea typeface="ヒラギノ角ゴ Pro W3" charset="-128"/>
            <a:cs typeface="ヒラギノ角ゴ Pro W3"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Arial" charset="0"/>
            <a:ea typeface="ヒラギノ角ゴ Pro W3" charset="-128"/>
            <a:cs typeface="ヒラギノ角ゴ Pro W3" charset="-128"/>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48271</TotalTime>
  <Words>6536</Words>
  <Application>Microsoft Office PowerPoint</Application>
  <PresentationFormat>On-screen Show (4:3)</PresentationFormat>
  <Paragraphs>1152</Paragraphs>
  <Slides>63</Slides>
  <Notes>25</Notes>
  <HiddenSlides>0</HiddenSlides>
  <MMClips>0</MMClips>
  <ScaleCrop>false</ScaleCrop>
  <HeadingPairs>
    <vt:vector size="4" baseType="variant">
      <vt:variant>
        <vt:lpstr>Theme</vt:lpstr>
      </vt:variant>
      <vt:variant>
        <vt:i4>1</vt:i4>
      </vt:variant>
      <vt:variant>
        <vt:lpstr>Slide Titles</vt:lpstr>
      </vt:variant>
      <vt:variant>
        <vt:i4>63</vt:i4>
      </vt:variant>
    </vt:vector>
  </HeadingPairs>
  <TitlesOfParts>
    <vt:vector size="64" baseType="lpstr">
      <vt:lpstr>PowerPoint Template_v2</vt:lpstr>
      <vt:lpstr>Proleukin</vt:lpstr>
      <vt:lpstr>Table of Contents</vt:lpstr>
      <vt:lpstr>Background, Objectives, and Methodology</vt:lpstr>
      <vt:lpstr>Methodology</vt:lpstr>
      <vt:lpstr>Background</vt:lpstr>
      <vt:lpstr>Executive Summary</vt:lpstr>
      <vt:lpstr>As expected, route to treatment is most often driven by physicians and awareness of Proleukin is consistently fairly low </vt:lpstr>
      <vt:lpstr>But, given that awareness of Proleukin is not correlated to any specific attitudes, actual awareness is probably much lower</vt:lpstr>
      <vt:lpstr>However, Physician discussion has positive impact on perception of Proleukin as does direct experience</vt:lpstr>
      <vt:lpstr>And, 50% or more of each cancer type would consider one or more of the tested scenarios, with those having Metastatic RCC being the most aggressive</vt:lpstr>
      <vt:lpstr>While many patients are getting information from the internet, Proleukin’s message is not resonating through this channel</vt:lpstr>
      <vt:lpstr>Opportunities</vt:lpstr>
      <vt:lpstr>Opportunities</vt:lpstr>
      <vt:lpstr>Attitudes Towards Physicians, Cancer, and Treatment </vt:lpstr>
      <vt:lpstr>Straight Talk Physicians are venerated for their knowledge, but patients still want all the information,  even the bad news.</vt:lpstr>
      <vt:lpstr>Changing Therapies Overwhelmingly patients claim to be satisfied with their current treatment path. For those who have changed therapies, a third of patients state it is because their physician said to do so. </vt:lpstr>
      <vt:lpstr>Surgery is the Primary Treatment Method Surprisingly, a significant minority of patients report the utilization of Chemotherapy. It is unclear whether this speaks to an overall ignorance of the fundamental meaning of chemotherapy, or whether patients consider even biopsies for diagnosis a surgery of note. </vt:lpstr>
      <vt:lpstr>Drugs in Use A small number of patients have used or are currently utilizing Proleukin for their treatment. However, no one drug stands out as likely to be asked about during the next doctor visit, reinforcing the faith patients place in physicians to make treatment decisions.</vt:lpstr>
      <vt:lpstr>Deep Dive Into Patient Preference Patients do not consider a hospital stay to be enough of a barrier to avoid a chance for cure, while the risk of mortality strikes more of a chord.</vt:lpstr>
      <vt:lpstr>Searching for Information Although patients rely on their physicians for information, over three quarters of respondents use the Internet to gather information about their cancer. While many patients visit multiple sites, almost half of all respondents visit Google most frequently , followed by one in four who select WebMD.</vt:lpstr>
      <vt:lpstr>Communication With Other Patients Just under half of respondents would like to communicate with other patients, primarily through the internet. </vt:lpstr>
      <vt:lpstr>Proleukin Specifics </vt:lpstr>
      <vt:lpstr>Dashboard  </vt:lpstr>
      <vt:lpstr>Awareness Only 1% of patients stated any specific awareness of Proleukin, although 4% are aware of Interleukins overall. Proleukin fares better in aided awareness, demonstrating a disconnect between top-of-mind and actual awareness of the treatment.  </vt:lpstr>
      <vt:lpstr>Physician Input Only half of patients aware of Proleukin state their physician has discussed the therapy with them. </vt:lpstr>
      <vt:lpstr>Patient Comments</vt:lpstr>
      <vt:lpstr>Attitudes by Awareness of Proleukin </vt:lpstr>
      <vt:lpstr>Searching for Information by Awareness: Awareness of Proleukin affects  the methods patients use to gain information. Engaged patients use more varied sources such as medical journals and other patients.</vt:lpstr>
      <vt:lpstr>Most Popular Information Sources by Awareness: Google is still the favored selection, but awareness pulls patients towards NIH versus WebMD.</vt:lpstr>
      <vt:lpstr>The Significance of Awareness When patients are aware of Proleukin, they are significantly more likely to consider each scenario, regardless of hospital stay or mortality rate.</vt:lpstr>
      <vt:lpstr>Patients Who Know What They Want While numbers are small, some patients report requesting Proleukin as a treatment.</vt:lpstr>
      <vt:lpstr>Proleukin Specifics Patients have tolerance for some of the less optimal aspects of Proleukin and its side effects, adding emphasis to the disconnect between patient and physician perceptions.</vt:lpstr>
      <vt:lpstr>Insurance Impact Concerns over insurance and co-pays are on people’s minds, in addition to the expected balance between serious side effects and the potential for significant response to the treatment. </vt:lpstr>
      <vt:lpstr>Other Barriers to Use of Proleukin (Open End)</vt:lpstr>
      <vt:lpstr>Demographics</vt:lpstr>
      <vt:lpstr>Cancer and Diagnosis</vt:lpstr>
      <vt:lpstr>Physician Visits</vt:lpstr>
      <vt:lpstr>Patient Demographics</vt:lpstr>
      <vt:lpstr>Patient Demographics</vt:lpstr>
      <vt:lpstr>Patient Demographics</vt:lpstr>
      <vt:lpstr>Appendix</vt:lpstr>
      <vt:lpstr>Searching for Information by Age</vt:lpstr>
      <vt:lpstr>Communication With Others By Age</vt:lpstr>
      <vt:lpstr>Means of Communication By Age</vt:lpstr>
      <vt:lpstr>Comparisons Between Cancers</vt:lpstr>
      <vt:lpstr>Attitudes Towards Physicians and Cancer, Top 3 Box</vt:lpstr>
      <vt:lpstr>Attitudes Towards Physicians and Cancer By Stage, Top 3 Box</vt:lpstr>
      <vt:lpstr>Physician Discussion of Proleukin</vt:lpstr>
      <vt:lpstr>Aided Awareness</vt:lpstr>
      <vt:lpstr>Aided Awareness By Stage</vt:lpstr>
      <vt:lpstr>Scenarios of Treatment Options</vt:lpstr>
      <vt:lpstr>Scenarios by Cancer Stage</vt:lpstr>
      <vt:lpstr>Changing Therapies</vt:lpstr>
      <vt:lpstr>Requesting Specific Therapies Small numbers of patients request specific therapies,  and selections are directionally aligned across cancer types.</vt:lpstr>
      <vt:lpstr>Current Cancer Treatments</vt:lpstr>
      <vt:lpstr>Likely To Request As a Treatment, Top 3 Box</vt:lpstr>
      <vt:lpstr>Attitudes Towards Proleukin, Top 3 Box</vt:lpstr>
      <vt:lpstr>Significance of Barriers to Use of Proleukin, Top 3 Box</vt:lpstr>
      <vt:lpstr>Searching for Information: While all patients visit multiple sites, over half of all Melanoma patients and just over 40% of Kidney Cancer/RCC patients start with Google.</vt:lpstr>
      <vt:lpstr>Communicating With Other Patients</vt:lpstr>
      <vt:lpstr>Communication With Others By Cancer Stage</vt:lpstr>
      <vt:lpstr>Means of Communication By Stage</vt:lpstr>
      <vt:lpstr>Physician Visits </vt:lpstr>
    </vt:vector>
  </TitlesOfParts>
  <Company>Harris Interactive</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Compliance Rating:  Degree Protocol is Followed to Determine Appropriate ESA Dose text</dc:title>
  <dc:creator>jwong</dc:creator>
  <cp:lastModifiedBy>Peggy</cp:lastModifiedBy>
  <cp:revision>2942</cp:revision>
  <dcterms:created xsi:type="dcterms:W3CDTF">2010-06-24T07:58:09Z</dcterms:created>
  <dcterms:modified xsi:type="dcterms:W3CDTF">2014-02-24T00:05:02Z</dcterms:modified>
</cp:coreProperties>
</file>